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301" r:id="rId4"/>
    <p:sldId id="302" r:id="rId5"/>
    <p:sldId id="305" r:id="rId6"/>
    <p:sldId id="304" r:id="rId7"/>
    <p:sldId id="306" r:id="rId8"/>
    <p:sldId id="307" r:id="rId9"/>
    <p:sldId id="296" r:id="rId10"/>
  </p:sldIdLst>
  <p:sldSz cx="9144000" cy="6858000" type="screen4x3"/>
  <p:notesSz cx="6858000" cy="9947275"/>
  <p:defaultTextStyle>
    <a:defPPr>
      <a:defRPr lang="bg-BG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2"/>
  </p:normalViewPr>
  <p:slideViewPr>
    <p:cSldViewPr showGuides="1"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en-US" sz="1200" dirty="0"/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F0E45D9-1FF3-4EF6-893B-F5FFF0D40D3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3/19/2024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5988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en-US" sz="1200" dirty="0"/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/>
          <p:nvPr/>
        </p:nvSpPr>
        <p:spPr>
          <a:xfrm>
            <a:off x="7315200" y="1066800"/>
            <a:ext cx="0" cy="449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3075" name="Group 8"/>
          <p:cNvGrpSpPr/>
          <p:nvPr/>
        </p:nvGrpSpPr>
        <p:grpSpPr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2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5061" y="1885"/>
              <a:ext cx="128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6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auto">
            <a:xfrm>
              <a:off x="5061" y="2064"/>
              <a:ext cx="128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8" name="Oval 15"/>
            <p:cNvSpPr>
              <a:spLocks noChangeArrowheads="1"/>
            </p:cNvSpPr>
            <p:nvPr/>
          </p:nvSpPr>
          <p:spPr bwMode="auto">
            <a:xfrm>
              <a:off x="5242" y="2064"/>
              <a:ext cx="128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9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" name="Oval 18"/>
            <p:cNvSpPr>
              <a:spLocks noChangeArrowheads="1"/>
            </p:cNvSpPr>
            <p:nvPr/>
          </p:nvSpPr>
          <p:spPr bwMode="auto">
            <a:xfrm>
              <a:off x="5061" y="2243"/>
              <a:ext cx="128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5242" y="2243"/>
              <a:ext cx="128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3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4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5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5061" y="2421"/>
              <a:ext cx="128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5242" y="2421"/>
              <a:ext cx="128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9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" name="Oval 27"/>
            <p:cNvSpPr>
              <a:spLocks noChangeArrowheads="1"/>
            </p:cNvSpPr>
            <p:nvPr/>
          </p:nvSpPr>
          <p:spPr bwMode="auto">
            <a:xfrm>
              <a:off x="5061" y="2600"/>
              <a:ext cx="128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5242" y="2600"/>
              <a:ext cx="128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5061" y="2779"/>
              <a:ext cx="128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6" name="Oval 33"/>
            <p:cNvSpPr>
              <a:spLocks noChangeArrowheads="1"/>
            </p:cNvSpPr>
            <p:nvPr/>
          </p:nvSpPr>
          <p:spPr bwMode="auto">
            <a:xfrm>
              <a:off x="5242" y="2779"/>
              <a:ext cx="128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7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8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9" name="Oval 36"/>
            <p:cNvSpPr>
              <a:spLocks noChangeArrowheads="1"/>
            </p:cNvSpPr>
            <p:nvPr/>
          </p:nvSpPr>
          <p:spPr bwMode="auto">
            <a:xfrm>
              <a:off x="5061" y="2958"/>
              <a:ext cx="128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0" name="Oval 37"/>
            <p:cNvSpPr>
              <a:spLocks noChangeArrowheads="1"/>
            </p:cNvSpPr>
            <p:nvPr/>
          </p:nvSpPr>
          <p:spPr bwMode="auto">
            <a:xfrm>
              <a:off x="5242" y="2958"/>
              <a:ext cx="128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1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2" name="Oval 39"/>
            <p:cNvSpPr>
              <a:spLocks noChangeArrowheads="1"/>
            </p:cNvSpPr>
            <p:nvPr/>
          </p:nvSpPr>
          <p:spPr bwMode="auto">
            <a:xfrm>
              <a:off x="5242" y="3137"/>
              <a:ext cx="128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076" name="Line 40"/>
          <p:cNvSpPr/>
          <p:nvPr/>
        </p:nvSpPr>
        <p:spPr>
          <a:xfrm>
            <a:off x="304800" y="2819400"/>
            <a:ext cx="8229600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384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bg-BG" alt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8784" y="3049191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r>
              <a:rPr lang="bg-BG" altLang="en-US"/>
              <a:t>Click to edit Master subtitle style</a:t>
            </a:r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/>
            <a:fld id="{9A0DB2DC-4C9A-4742-B13C-FB6460FD3503}" type="slidenum">
              <a:rPr lang="bg-BG" altLang="en-US" dirty="0"/>
              <a:t>‹#›</a:t>
            </a:fld>
            <a:endParaRPr lang="bg-BG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635"/>
            <a:ext cx="2057400" cy="60078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635"/>
            <a:ext cx="5969000" cy="60078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7"/>
          <p:cNvSpPr/>
          <p:nvPr/>
        </p:nvSpPr>
        <p:spPr>
          <a:xfrm>
            <a:off x="1905000" y="1219200"/>
            <a:ext cx="0" cy="2057400"/>
          </a:xfrm>
          <a:prstGeom prst="line">
            <a:avLst/>
          </a:prstGeom>
          <a:ln w="34925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163513" y="2103438"/>
            <a:ext cx="349250" cy="3476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41363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1319213" y="2105025"/>
            <a:ext cx="346075" cy="347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248400"/>
            <a:ext cx="1524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248400"/>
            <a:ext cx="12192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fld id="{9A0DB2DC-4C9A-4742-B13C-FB6460FD3503}" type="slidenum">
              <a:rPr lang="bg-BG" altLang="en-US" dirty="0"/>
              <a:t>‹#›</a:t>
            </a:fld>
            <a:endParaRPr lang="bg-BG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03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0800" y="1905000"/>
            <a:ext cx="3403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rgbClr val="0070C0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bg-BG" sz="32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0546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13200" cy="44112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719263"/>
            <a:ext cx="4013200" cy="44112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bg-BG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/>
          <p:nvPr/>
        </p:nvSpPr>
        <p:spPr>
          <a:xfrm>
            <a:off x="7962900" y="152400"/>
            <a:ext cx="0" cy="1524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/>
            <a:r>
              <a:rPr lang="bg-BG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bg-BG" altLang="en-US" dirty="0"/>
              <a:t>Click to edit Master text styles</a:t>
            </a:r>
          </a:p>
          <a:p>
            <a:pPr lvl="1"/>
            <a:r>
              <a:rPr lang="bg-BG" altLang="en-US" dirty="0"/>
              <a:t>Second level</a:t>
            </a:r>
          </a:p>
          <a:p>
            <a:pPr lvl="2"/>
            <a:r>
              <a:rPr lang="bg-BG" altLang="en-US" dirty="0"/>
              <a:t>Third level</a:t>
            </a:r>
          </a:p>
          <a:p>
            <a:pPr lvl="3"/>
            <a:r>
              <a:rPr lang="bg-BG" altLang="en-US" dirty="0"/>
              <a:t>Fourth level</a:t>
            </a:r>
          </a:p>
          <a:p>
            <a:pPr lvl="4"/>
            <a:r>
              <a:rPr lang="bg-BG" altLang="en-US" dirty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  <p:grpSp>
        <p:nvGrpSpPr>
          <p:cNvPr id="1032" name="Group 8"/>
          <p:cNvGrpSpPr/>
          <p:nvPr/>
        </p:nvGrpSpPr>
        <p:grpSpPr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9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40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430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930" indent="-31623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61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3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5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7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bg-BG" alt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bg-BG" altLang="en-US" dirty="0"/>
              <a:t>Click to edit Master text styles</a:t>
            </a:r>
          </a:p>
          <a:p>
            <a:pPr lvl="1"/>
            <a:r>
              <a:rPr lang="bg-BG" altLang="en-US" dirty="0"/>
              <a:t>Second level</a:t>
            </a:r>
          </a:p>
          <a:p>
            <a:pPr lvl="2"/>
            <a:r>
              <a:rPr lang="bg-BG" altLang="en-US" dirty="0"/>
              <a:t>Third level</a:t>
            </a:r>
          </a:p>
          <a:p>
            <a:pPr lvl="3"/>
            <a:r>
              <a:rPr lang="bg-BG" altLang="en-US" dirty="0"/>
              <a:t>Fourth level</a:t>
            </a:r>
          </a:p>
          <a:p>
            <a:pPr lvl="4"/>
            <a:r>
              <a:rPr lang="bg-BG" altLang="en-US" dirty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eaLnBrk="1" hangingPunct="1"/>
            <a:fld id="{9A0DB2DC-4C9A-4742-B13C-FB6460FD3503}" type="slidenum">
              <a:rPr lang="bg-BG" altLang="en-US" dirty="0">
                <a:latin typeface="Arial" panose="020B0604020202020204" pitchFamily="34" charset="0"/>
              </a:rPr>
              <a:t>‹#›</a:t>
            </a:fld>
            <a:endParaRPr lang="bg-BG" altLang="en-US" dirty="0">
              <a:latin typeface="Arial" panose="020B0604020202020204" pitchFamily="34" charset="0"/>
            </a:endParaRPr>
          </a:p>
        </p:txBody>
      </p:sp>
      <p:sp>
        <p:nvSpPr>
          <p:cNvPr id="2055" name="Line 7"/>
          <p:cNvSpPr/>
          <p:nvPr/>
        </p:nvSpPr>
        <p:spPr>
          <a:xfrm flipV="1">
            <a:off x="1371600" y="304800"/>
            <a:ext cx="0" cy="1295400"/>
          </a:xfrm>
          <a:prstGeom prst="line">
            <a:avLst/>
          </a:prstGeom>
          <a:ln w="381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bg-BG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  <a:t>Професионално обучение за лица, които са били зависими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30350" y="5516563"/>
            <a:ext cx="6858000" cy="312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R="0" algn="r" defTabSz="914400" eaLnBrk="1" hangingPunct="1">
              <a:spcBef>
                <a:spcPct val="20000"/>
              </a:spcBef>
              <a:buClr>
                <a:schemeClr val="tx1"/>
              </a:buClr>
              <a:buSzPct val="70000"/>
              <a:buFontTx/>
              <a:buNone/>
              <a:defRPr/>
            </a:pPr>
            <a:endParaRPr kumimoji="0" lang="bg-BG" sz="1600" b="1" kern="0" cap="none" spc="0" normalizeH="0" baseline="0" noProof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76400" y="5824538"/>
            <a:ext cx="6858000" cy="588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bg-BG" alt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24075" y="3572193"/>
            <a:ext cx="6477000" cy="1008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bg-BG" altLang="en-US" kern="1200" cap="none" spc="0" normalizeH="0" baseline="0" noProof="0" dirty="0">
                <a:latin typeface="+mn-lt"/>
                <a:ea typeface="Calibri" panose="020F0502020204030204" pitchFamily="34" charset="0"/>
                <a:cs typeface="+mn-cs"/>
              </a:rPr>
              <a:t>ЦПО “Знание”, София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bg-BG" altLang="en-US" kern="1200" cap="none" spc="0" normalizeH="0" baseline="0" noProof="0" dirty="0">
                <a:latin typeface="+mn-lt"/>
                <a:ea typeface="Calibri" panose="020F0502020204030204" pitchFamily="34" charset="0"/>
                <a:cs typeface="+mn-cs"/>
              </a:rPr>
              <a:t>НЦОЗА, Отдел “Зависимости” </a:t>
            </a:r>
            <a:endParaRPr kumimoji="0" lang="bg-BG" sz="2800" b="1" kern="0" cap="none" spc="0" normalizeH="0" baseline="0" noProof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764223"/>
            <a:ext cx="7543800" cy="1295400"/>
          </a:xfrm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bg-BG" sz="36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j-cs"/>
              </a:rPr>
              <a:t>Програма за обучение ПК </a:t>
            </a: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j-cs"/>
              </a:rPr>
              <a:t>“</a:t>
            </a:r>
            <a:r>
              <a:rPr kumimoji="0" lang="bg-BG" alt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j-cs"/>
              </a:rPr>
              <a:t>Сътрудник социални дейности</a:t>
            </a: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j-cs"/>
              </a:rPr>
              <a:t>”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82600" y="2565400"/>
            <a:ext cx="8229600" cy="3997325"/>
          </a:xfrm>
          <a:ln/>
        </p:spPr>
        <p:txBody>
          <a:bodyPr vert="horz" wrap="square" lIns="91440" tIns="45720" rIns="91440" bIns="45720" anchor="t" anchorCtr="0"/>
          <a:lstStyle/>
          <a:p>
            <a:pPr algn="l" latinLnBrk="0">
              <a:lnSpc>
                <a:spcPct val="100000"/>
              </a:lnSpc>
              <a:spcBef>
                <a:spcPts val="600"/>
              </a:spcBef>
              <a:buSzPct val="70000"/>
            </a:pPr>
            <a:r>
              <a:rPr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Обучението е предназначено за лица с личен опит в оздравяването от злоупотребата с наркотични вещества</a:t>
            </a:r>
            <a:r>
              <a:rPr lang="en-US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;</a:t>
            </a:r>
            <a:endParaRPr altLang="en-US" sz="2000" dirty="0">
              <a:solidFill>
                <a:srgbClr val="0070C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l" latinLnBrk="0">
              <a:lnSpc>
                <a:spcPct val="100000"/>
              </a:lnSpc>
              <a:spcBef>
                <a:spcPts val="600"/>
              </a:spcBef>
              <a:buSzPct val="70000"/>
            </a:pP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Програмата </a:t>
            </a: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има за цел да им предостави професионална подготовка и квалификация в областта на зависимостите</a:t>
            </a:r>
            <a:r>
              <a:rPr lang="en-US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;</a:t>
            </a:r>
            <a:endParaRPr lang="en-GB" altLang="en-US" sz="2000" dirty="0">
              <a:solidFill>
                <a:srgbClr val="0070C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l" latinLnBrk="0">
              <a:lnSpc>
                <a:spcPct val="100000"/>
              </a:lnSpc>
              <a:spcBef>
                <a:spcPts val="600"/>
              </a:spcBef>
              <a:buSzPct val="70000"/>
            </a:pP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Разработено съвместно с ЦПО “Знание” и утвърдена 2010 г. от НАПОО;</a:t>
            </a:r>
          </a:p>
          <a:p>
            <a:pPr algn="l" latinLnBrk="0">
              <a:lnSpc>
                <a:spcPct val="100000"/>
              </a:lnSpc>
              <a:spcBef>
                <a:spcPts val="600"/>
              </a:spcBef>
              <a:buSzPct val="70000"/>
            </a:pPr>
            <a:r>
              <a:rPr lang="bg-BG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В съответствие с  Наредба №8, </a:t>
            </a:r>
            <a:r>
              <a:rPr lang="bg-BG" altLang="en-US" sz="2000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чл. 9</a:t>
            </a:r>
            <a:r>
              <a:rPr lang="bg-BG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на МЗ и МТСП </a:t>
            </a:r>
            <a:r>
              <a:rPr lang="en-US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</a:t>
            </a:r>
            <a:r>
              <a:rPr lang="bg-BG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за условията и реда за осъществяване на програми за психосоциална рехабилитация на лица, които са били зависими или са злоупотребявали с наркотични вещества)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033"/>
            <a:ext cx="7543800" cy="1295400"/>
          </a:xfrm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bg-BG" sz="4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j-cs"/>
              </a:rPr>
              <a:t>Условия за участие</a:t>
            </a:r>
            <a:endParaRPr kumimoji="0" lang="bg-BG" sz="4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82600" y="2565400"/>
            <a:ext cx="8229600" cy="3997325"/>
          </a:xfrm>
          <a:ln/>
        </p:spPr>
        <p:txBody>
          <a:bodyPr vert="horz" wrap="square" lIns="91440" tIns="45720" rIns="91440" bIns="45720" anchor="t" anchorCtr="0"/>
          <a:lstStyle/>
          <a:p>
            <a:pPr algn="l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Обучението е предназначено за хора, които са били зависими или са злоупотребявали с наркотични вещества</a:t>
            </a:r>
          </a:p>
          <a:p>
            <a:pPr algn="l">
              <a:buSzPct val="70000"/>
            </a:pP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реминали успешно през рехабилитационна програма и не са злоупотребявали с наркотични вещества през последните минимум 2 години</a:t>
            </a:r>
          </a:p>
          <a:p>
            <a:pPr algn="l">
              <a:buSzPct val="70000"/>
            </a:pP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авършването на сертифицирана програма за лечение или рехабилитация е задължително</a:t>
            </a:r>
          </a:p>
          <a:p>
            <a:pPr algn="l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Завършилите обучението работят в програмите за психосоциална рехабилитация като консултанти или сътрудници работа със зависимости.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75933"/>
            <a:ext cx="7543800" cy="1295400"/>
          </a:xfrm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bg-BG" sz="40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j-cs"/>
              </a:rPr>
              <a:t>ПК “Сътрудник социални дейности”</a:t>
            </a:r>
            <a:endParaRPr kumimoji="0" lang="bg-BG" sz="4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708275"/>
            <a:ext cx="8229600" cy="3854450"/>
          </a:xfrm>
          <a:ln/>
        </p:spPr>
        <p:txBody>
          <a:bodyPr vert="horz" wrap="square" lIns="91440" tIns="45720" rIns="91440" bIns="45720" anchor="t" anchorCtr="0"/>
          <a:lstStyle/>
          <a:p>
            <a:pPr algn="just">
              <a:buSzPct val="70000"/>
            </a:pP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Учебна програма</a:t>
            </a: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lvl="1" algn="just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 </a:t>
            </a: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академични часа</a:t>
            </a: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 algn="just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 </a:t>
            </a:r>
            <a:r>
              <a:rPr lang="bg-BG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часа лекции и упражнения</a:t>
            </a:r>
            <a:endParaRPr lang="en-US" altLang="en-US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bg-BG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практическо обучение</a:t>
            </a:r>
            <a:endParaRPr lang="en-GB" altLang="en-US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 </a:t>
            </a: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модула</a:t>
            </a: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разпределени в календарната година</a:t>
            </a: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algn="just">
              <a:buSzPct val="70000"/>
            </a:pP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Практическото обучение се реализира в действащите програми за психосоциална рехабилитация.</a:t>
            </a:r>
          </a:p>
          <a:p>
            <a:pPr algn="just">
              <a:buSzPct val="70000"/>
            </a:pPr>
            <a:r>
              <a:rPr lang="bg-BG" altLang="en-GB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В преподавателския екип участват гост-лектори с доказан опит, преподаватели на ЦПО „Знание“, както и експерти на НЦН/ отдел „Зависимости“ на НЦОЗА.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bg-BG" sz="4000" noProof="0" dirty="0">
                <a:ln>
                  <a:noFill/>
                </a:ln>
                <a:effectLst/>
                <a:uLnTx/>
                <a:uFillTx/>
                <a:latin typeface="+mn-lt"/>
                <a:ea typeface="Calibri" panose="020F0502020204030204" pitchFamily="34" charset="0"/>
                <a:sym typeface="+mn-ea"/>
              </a:rPr>
              <a:t>ПК “Сътрудник социални дейности”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29125"/>
          </a:xfrm>
          <a:ln/>
        </p:spPr>
        <p:txBody>
          <a:bodyPr vert="horz" wrap="square" lIns="91440" tIns="45720" rIns="91440" bIns="45720" anchor="t" anchorCtr="0"/>
          <a:lstStyle/>
          <a:p>
            <a:pPr algn="l">
              <a:buSzPct val="70000"/>
            </a:pPr>
            <a:r>
              <a:rPr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Завършилите обучението работят в програмите за психосоциална рехабилитация като консултанти или сътрудници работа със зависимости.</a:t>
            </a:r>
          </a:p>
          <a:p>
            <a:pPr algn="l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Психосоциалните програми целят да постигнат подобряване или изграждане на нови нагласи, ценности и умения за психосоциално функциониране, както и подобряване на взаимоотношенията им със значимите други, за да се постигне възможно най-високо качество на живот.</a:t>
            </a:r>
          </a:p>
          <a:p>
            <a:pPr algn="l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Участие в работата на програмите на лица с личен опит, които притежават освен това и професионални знания и умения, значително допринася за мотивирането на клиентите на програмите и, съответно, за повишаване на ефективността на интервенциите.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75933"/>
            <a:ext cx="7543800" cy="1295400"/>
          </a:xfrm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bg-BG" sz="4000" noProof="0" dirty="0">
                <a:ln>
                  <a:noFill/>
                </a:ln>
                <a:effectLst/>
                <a:uLnTx/>
                <a:uFillTx/>
                <a:latin typeface="+mn-lt"/>
                <a:ea typeface="Calibri" panose="020F0502020204030204" pitchFamily="34" charset="0"/>
                <a:sym typeface="+mn-ea"/>
              </a:rPr>
              <a:t>ПК “Сътрудник социални дейности”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13225"/>
          </a:xfrm>
          <a:ln/>
        </p:spPr>
        <p:txBody>
          <a:bodyPr vert="horz" wrap="square" lIns="91440" tIns="45720" rIns="91440" bIns="45720" anchor="t" anchorCtr="0"/>
          <a:lstStyle/>
          <a:p>
            <a:pPr algn="l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Програмата за обучение е изготвена в съответствие със съвременните принципи и стандарти за добра клинична практика в психосоциалната рехабилитация на зависимости, както и в съответствие с изискванията на Националната агенция за професионално образование и обучение.</a:t>
            </a:r>
          </a:p>
          <a:p>
            <a:pPr algn="l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В преподавателския екип участват гост-лектори с доказан опит, преподаватели на ЦПО „Знание“, както и експерти на НЦН / отдел „Зависимости“ на НЦОЗА</a:t>
            </a:r>
          </a:p>
          <a:p>
            <a:pPr algn="l">
              <a:buSzPct val="70000"/>
            </a:pP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След успешно завършване на програмата и полагане на изпит, обучените лица получават Удостоверение за професионално обучение (образец 3-37 на Министерството на образованието и науката)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5933"/>
            <a:ext cx="7543800" cy="1295400"/>
          </a:xfrm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bg-BG" sz="4000" noProof="0" dirty="0">
                <a:ln>
                  <a:noFill/>
                </a:ln>
                <a:effectLst/>
                <a:uLnTx/>
                <a:uFillTx/>
                <a:latin typeface="+mn-lt"/>
                <a:ea typeface="Calibri" panose="020F0502020204030204" pitchFamily="34" charset="0"/>
                <a:sym typeface="+mn-ea"/>
              </a:rPr>
              <a:t>ПК “Сътрудник социални дейности”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40703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Завършилите това обучение могат да продължат да се обучават за придобиване на квалификация от професионалното направление „Социални дейности”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обучението по общата задължителна професионална подготовка (която е единна за всички професии от професионалното направление), се зачита.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През периода 2011-2023 г. са проведени общо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обучения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по част от професията „Сътрудник социални дейности”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bg-BG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достоверения за професионално обучение са получили общо </a:t>
            </a:r>
            <a:r>
              <a:rPr kumimoji="0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49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завършили обучението.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 txBox="1"/>
          <p:nvPr/>
        </p:nvSpPr>
        <p:spPr bwMode="auto">
          <a:xfrm>
            <a:off x="323850" y="1628775"/>
            <a:ext cx="6968490" cy="64325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bg-BG" altLang="en-US" sz="3600" b="1" kern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  <a:sym typeface="+mn-ea"/>
              </a:rPr>
              <a:t>Благодаря за вниманието</a:t>
            </a:r>
            <a:r>
              <a:rPr lang="en-US" altLang="en-US" sz="3600" b="1" kern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  <a:sym typeface="+mn-ea"/>
              </a:rPr>
              <a:t>!</a:t>
            </a:r>
            <a:endParaRPr kumimoji="0" lang="bg-BG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Network</vt:lpstr>
      <vt:lpstr>Echo</vt:lpstr>
      <vt:lpstr>Професионално обучение за лица, които са били зависими</vt:lpstr>
      <vt:lpstr>Програма за обучение ПК “Сътрудник социални дейности”</vt:lpstr>
      <vt:lpstr>Условия за участие</vt:lpstr>
      <vt:lpstr>ПК “Сътрудник социални дейности”</vt:lpstr>
      <vt:lpstr>ПК “Сътрудник социални дейности”</vt:lpstr>
      <vt:lpstr>ПК “Сътрудник социални дейности”</vt:lpstr>
      <vt:lpstr>ПК “Сътрудник социални дейности”</vt:lpstr>
      <vt:lpstr>PowerPoint Presentation</vt:lpstr>
    </vt:vector>
  </TitlesOfParts>
  <Company>Club Economika 2000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146</cp:revision>
  <cp:lastPrinted>2022-02-28T19:22:03Z</cp:lastPrinted>
  <dcterms:created xsi:type="dcterms:W3CDTF">2004-09-26T10:38:45Z</dcterms:created>
  <dcterms:modified xsi:type="dcterms:W3CDTF">2024-03-19T18:10:21Z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06477CE0CB6A498BBC9F2DB9074FBE44_13</vt:lpwstr>
  </property>
  <property fmtid="{D5CDD505-2E9C-101B-9397-08002B2CF9AE}" pid="3" name="KSOProductBuildVer">
    <vt:lpwstr>1033-12.2.0.13489</vt:lpwstr>
  </property>
</Properties>
</file>