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51" r:id="rId5"/>
    <p:sldId id="348" r:id="rId6"/>
    <p:sldId id="350" r:id="rId7"/>
    <p:sldId id="352" r:id="rId8"/>
    <p:sldId id="355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459B"/>
    <a:srgbClr val="D2DF76"/>
    <a:srgbClr val="E8E5F3"/>
    <a:srgbClr val="F3F6DA"/>
    <a:srgbClr val="D1CBE7"/>
    <a:srgbClr val="FFD251"/>
    <a:srgbClr val="173F97"/>
    <a:srgbClr val="094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F22F3B-2494-76AD-AF40-6B50F4EF5AE2}" v="10" dt="2024-02-27T11:44:07.6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25" autoAdjust="0"/>
    <p:restoredTop sz="86369" autoAdjust="0"/>
  </p:normalViewPr>
  <p:slideViewPr>
    <p:cSldViewPr snapToGrid="0">
      <p:cViewPr varScale="1">
        <p:scale>
          <a:sx n="72" d="100"/>
          <a:sy n="72" d="100"/>
        </p:scale>
        <p:origin x="1478" y="67"/>
      </p:cViewPr>
      <p:guideLst/>
    </p:cSldViewPr>
  </p:slideViewPr>
  <p:outlineViewPr>
    <p:cViewPr>
      <p:scale>
        <a:sx n="33" d="100"/>
        <a:sy n="33" d="100"/>
      </p:scale>
      <p:origin x="0" y="-207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9A642-713A-4271-AFB4-F966BD8AAD58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54268-F5F2-4E5D-9AEB-43C4058AB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54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74F3DA-1766-498D-8BBC-7594D46E37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60DD87-E267-4228-9D72-BB99CF47A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88B199-D3E9-4D73-9BEF-E3DB7D672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CFDA65-2C91-4FB5-B7EA-17306365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BC41A4-313D-4C45-8AD8-33EAE5C43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672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F76293-275D-475A-ADB6-2ED7B518E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8E9B13-7DA1-4A53-BB10-FD00D17995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562F77-7A11-456B-ADBC-00EFDD0D5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855CFC-7648-4FF9-AA41-7C9C95844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7AFEF9-EF5F-4AF7-9896-99CFC745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632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8EE9583-0471-4CA6-BE27-CB9C7A9C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C7453F-22E8-406A-B3B2-573D6CFF1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6A6DAF-8544-4FAC-8B01-46563641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547A27-9B18-498B-B66F-12145E623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0E3609-172A-410C-8BB4-19AC91FD1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640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2BEA6B5-44FE-D143-9688-93D71BD93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0994" y="6356350"/>
            <a:ext cx="2743200" cy="365125"/>
          </a:xfrm>
        </p:spPr>
        <p:txBody>
          <a:bodyPr/>
          <a:lstStyle/>
          <a:p>
            <a:fld id="{F5F9FFDE-102B-D649-BEBA-817984DBE00B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0E05FC0-DC39-3CE2-5215-FD860D90F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00503" y="6356350"/>
            <a:ext cx="4114800" cy="3651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3ECD1ED-50B2-7CFF-4E4E-8D02812D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91612" y="6356350"/>
            <a:ext cx="2743200" cy="365125"/>
          </a:xfrm>
        </p:spPr>
        <p:txBody>
          <a:bodyPr/>
          <a:lstStyle/>
          <a:p>
            <a:fld id="{09CFC383-7853-2A4D-924F-68F70007E037}" type="slidenum">
              <a:rPr lang="es-ES" smtClean="0"/>
              <a:t>‹#›</a:t>
            </a:fld>
            <a:endParaRPr lang="es-ES" dirty="0"/>
          </a:p>
        </p:txBody>
      </p:sp>
      <p:sp>
        <p:nvSpPr>
          <p:cNvPr id="9" name="Marcador de texto 11">
            <a:extLst>
              <a:ext uri="{FF2B5EF4-FFF2-40B4-BE49-F238E27FC236}">
                <a16:creationId xmlns:a16="http://schemas.microsoft.com/office/drawing/2014/main" id="{A48979E6-0521-C0F6-342B-83803BC00E7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7200" y="2749612"/>
            <a:ext cx="7881938" cy="3011488"/>
          </a:xfrm>
          <a:noFill/>
        </p:spPr>
        <p:txBody>
          <a:bodyPr/>
          <a:lstStyle>
            <a:lvl1pPr>
              <a:defRPr lang="es-ES" b="1" dirty="0">
                <a:solidFill>
                  <a:srgbClr val="673A8F"/>
                </a:solidFill>
              </a:defRPr>
            </a:lvl1pPr>
            <a:lvl2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28BA984F-23E9-78AD-2628-F8A969E1FD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994" y="1759039"/>
            <a:ext cx="11012592" cy="492936"/>
          </a:xfrm>
        </p:spPr>
        <p:txBody>
          <a:bodyPr>
            <a:noAutofit/>
          </a:bodyPr>
          <a:lstStyle>
            <a:lvl1pPr algn="l">
              <a:defRPr sz="2400" b="0" i="0">
                <a:solidFill>
                  <a:srgbClr val="673A8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pic>
        <p:nvPicPr>
          <p:cNvPr id="6" name="Imagen 5" descr="Interfaz de usuario gráfica, Aplicación, Teams&#10;&#10;Descripción generada automáticamente">
            <a:extLst>
              <a:ext uri="{FF2B5EF4-FFF2-40B4-BE49-F238E27FC236}">
                <a16:creationId xmlns:a16="http://schemas.microsoft.com/office/drawing/2014/main" id="{2200B381-341C-9AEF-6692-2A4A758E44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796" y="-1"/>
            <a:ext cx="12179203" cy="6865213"/>
          </a:xfrm>
          <a:prstGeom prst="rect">
            <a:avLst/>
          </a:prstGeom>
        </p:spPr>
      </p:pic>
      <p:pic>
        <p:nvPicPr>
          <p:cNvPr id="7" name="Imagen 6" descr="AccessibleEU Centre logo.&#10;European Commission logo.&#10;Working together to build a more accessible European Union for persons with disabilities.">
            <a:extLst>
              <a:ext uri="{FF2B5EF4-FFF2-40B4-BE49-F238E27FC236}">
                <a16:creationId xmlns:a16="http://schemas.microsoft.com/office/drawing/2014/main" id="{10D5958E-A380-407C-82A1-6F61CBB941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04334" y="266826"/>
            <a:ext cx="6784466" cy="114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26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6FF5D-5F1F-4DC4-A86F-AA29F38ED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72DBEC-9196-4C14-BC12-2874106BC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3B017F-857E-4A0A-9D23-47E1900F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690077-A0ED-4746-B41C-6E9CCC78A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ED0936-8EC9-40CB-9F52-61775A74D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81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04EFE1-525E-4F57-99C7-9704B705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BA25BD-0578-4BBF-A961-8741AF060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7DD042-515E-4002-9D40-71B5C6FB0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7066A-18C9-4562-8F57-0B2A07A27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0E7FDB-515A-4F8D-9C0C-3D1C5DA1B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887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5DA5C3-3E49-43D5-8621-8D918A30F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CEACF2-DDDA-4C75-864C-F1FAC52F36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ADFA154-FA0C-4749-9936-66E4E49DC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9F5344-50AA-4AAC-BC60-3D86EF759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46EAC1-4372-4682-A9DD-B86C4E8A0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E0C4FD-EF72-4F1F-8CBF-CD095A297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125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3C74C5-7CB4-473D-83EC-CBA51C2EF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ACCD49B-D2BD-42EA-A566-8DEFA36C5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0218C-880B-437C-BE5E-E439F626F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1C7BB6B-2A46-4719-B378-31AF79702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12D2346-6AB4-40C9-91B9-754A4480BC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DE34F1F-A155-4813-92EB-173EC531F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6627CE-2049-4401-A59D-8A17BFF9A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97143C6-F257-4921-800C-EBCA8918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241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C83A46-F510-434E-A039-4CEED0FB3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DC5F02-9826-46B4-9EB6-7B8B95D42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B21944-988F-4F72-B02C-036EC9BD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071011D-9E1A-48A0-932B-D4AC889B2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83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D5F8FC6-3924-4B90-9730-9C140567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62F9ACC-151C-47F6-9EFD-5B91B4CB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6FA03A-1E9D-47AD-93F0-9AE1D541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56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A40679-DF11-4583-9819-724686249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88A180-FB1B-436E-9A07-BDDBDF370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BE1B88-0331-420C-B5B0-99B283465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7926E19-C605-44CF-BBEC-E9D2CA7EC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4C6F57-A2D4-4B92-B766-7C4A4D3A7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7A3DF5-851A-4E08-A18C-F18B2E196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152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F76145-98F7-4C5D-9B17-6C9367959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F2B15FB-2A6C-4CEC-87C6-E51C9F8D3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4D0B19-9360-4285-81F6-752681510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237BFF-1170-4069-91A0-10C356E79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C6C5A2-0D63-4D15-B443-E33013364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9BB124-70AC-4062-9080-76791DF1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06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830B306-C08D-43D6-95DE-D3F216857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A81F41-0460-45F3-AC17-298CDC718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58C4E8-D3E4-4801-A856-579DECADC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A00C-5900-4685-91CA-DF68773DAE18}" type="datetimeFigureOut">
              <a:rPr lang="es-ES" smtClean="0"/>
              <a:t>22/03/2024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E8F74B-2110-44B3-B34F-8228EAF36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987087-B406-472B-B5D4-C0A383290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29B26-154D-4966-B356-A8F604A46208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685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7079" y="1559035"/>
            <a:ext cx="11600121" cy="91835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Подкрепа за трудова реализация на хора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интелектуални затруднения 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2466" y="2594261"/>
            <a:ext cx="9144000" cy="1655762"/>
          </a:xfrm>
        </p:spPr>
        <p:txBody>
          <a:bodyPr/>
          <a:lstStyle/>
          <a:p>
            <a:endParaRPr lang="bg-BG" dirty="0" smtClean="0"/>
          </a:p>
          <a:p>
            <a:r>
              <a:rPr lang="bg-BG" b="1" dirty="0" smtClean="0"/>
              <a:t>Иво </a:t>
            </a:r>
            <a:r>
              <a:rPr lang="bg-BG" b="1" dirty="0" smtClean="0"/>
              <a:t>Борджиев</a:t>
            </a:r>
            <a:r>
              <a:rPr lang="en-US" b="1" dirty="0" smtClean="0"/>
              <a:t> </a:t>
            </a:r>
            <a:r>
              <a:rPr lang="bg-BG" b="1" dirty="0" smtClean="0"/>
              <a:t>и Дебора, </a:t>
            </a:r>
            <a:r>
              <a:rPr lang="bg-BG" b="1" dirty="0" smtClean="0"/>
              <a:t>Фондация „Светът на Мария</a:t>
            </a:r>
            <a:r>
              <a:rPr lang="bg-BG" b="1" dirty="0" smtClean="0"/>
              <a:t>“</a:t>
            </a:r>
            <a:endParaRPr lang="en-US" b="1" dirty="0" smtClean="0"/>
          </a:p>
          <a:p>
            <a:endParaRPr lang="en-US" b="1" dirty="0"/>
          </a:p>
          <a:p>
            <a:endParaRPr lang="bg-BG" b="1" dirty="0" smtClean="0"/>
          </a:p>
          <a:p>
            <a:endParaRPr lang="bg-BG" b="1" dirty="0"/>
          </a:p>
          <a:p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308" y="175242"/>
            <a:ext cx="7074408" cy="1383792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242" y="2594261"/>
            <a:ext cx="1080958" cy="95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129" y="4036421"/>
            <a:ext cx="902017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93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1956390"/>
            <a:ext cx="12192000" cy="4901609"/>
          </a:xfrm>
        </p:spPr>
        <p:txBody>
          <a:bodyPr>
            <a:normAutofit/>
          </a:bodyPr>
          <a:lstStyle/>
          <a:p>
            <a:pPr lvl="0"/>
            <a:r>
              <a:rPr lang="bg-BG" b="0" dirty="0" smtClean="0">
                <a:solidFill>
                  <a:schemeClr val="tx1"/>
                </a:solidFill>
              </a:rPr>
              <a:t>Спектър на дисфункциите:</a:t>
            </a:r>
          </a:p>
          <a:p>
            <a:pPr marL="0" lvl="0" indent="0">
              <a:buNone/>
            </a:pPr>
            <a:r>
              <a:rPr lang="bg-BG" b="0" dirty="0">
                <a:solidFill>
                  <a:schemeClr val="tx1"/>
                </a:solidFill>
              </a:rPr>
              <a:t>-</a:t>
            </a:r>
            <a:r>
              <a:rPr lang="bg-BG" b="0" dirty="0" smtClean="0">
                <a:solidFill>
                  <a:schemeClr val="tx1"/>
                </a:solidFill>
              </a:rPr>
              <a:t> напълно слепи</a:t>
            </a: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слабо виждащи</a:t>
            </a: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в процес на загуба на зрение</a:t>
            </a: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сляпоглухи</a:t>
            </a:r>
          </a:p>
          <a:p>
            <a:pPr marL="0" lvl="0" indent="0">
              <a:buNone/>
            </a:pPr>
            <a:endParaRPr lang="en-US" b="0" dirty="0" smtClean="0">
              <a:solidFill>
                <a:schemeClr val="tx1"/>
              </a:solidFill>
            </a:endParaRPr>
          </a:p>
          <a:p>
            <a:pPr lvl="0"/>
            <a:r>
              <a:rPr lang="bg-BG" b="0" dirty="0" smtClean="0">
                <a:solidFill>
                  <a:schemeClr val="tx1"/>
                </a:solidFill>
              </a:rPr>
              <a:t>Правни и етични съображения – за регулациите и нормите</a:t>
            </a:r>
          </a:p>
          <a:p>
            <a:pPr marL="0" lv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0752" y="238583"/>
            <a:ext cx="10044627" cy="492936"/>
          </a:xfrm>
        </p:spPr>
        <p:txBody>
          <a:bodyPr/>
          <a:lstStyle/>
          <a:p>
            <a:pPr algn="ctr"/>
            <a:r>
              <a:rPr lang="bg-BG" dirty="0">
                <a:solidFill>
                  <a:schemeClr val="accent1">
                    <a:lumMod val="75000"/>
                  </a:schemeClr>
                </a:solidFill>
              </a:rPr>
              <a:t>Какво знаем за хората с нарушено 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зрение?</a:t>
            </a:r>
            <a:r>
              <a:rPr lang="bg-BG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bg-BG" dirty="0">
                <a:solidFill>
                  <a:schemeClr val="accent1">
                    <a:lumMod val="75000"/>
                  </a:schemeClr>
                </a:solidFill>
              </a:rPr>
            </a:br>
            <a:endParaRPr lang="en-US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139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1956390"/>
            <a:ext cx="12192000" cy="4901609"/>
          </a:xfrm>
        </p:spPr>
        <p:txBody>
          <a:bodyPr>
            <a:normAutofit/>
          </a:bodyPr>
          <a:lstStyle/>
          <a:p>
            <a:pPr lvl="0"/>
            <a:r>
              <a:rPr lang="bg-BG" b="0" dirty="0">
                <a:solidFill>
                  <a:schemeClr val="tx1"/>
                </a:solidFill>
              </a:rPr>
              <a:t>Физическа </a:t>
            </a:r>
            <a:r>
              <a:rPr lang="bg-BG" b="0" dirty="0" smtClean="0">
                <a:solidFill>
                  <a:schemeClr val="tx1"/>
                </a:solidFill>
              </a:rPr>
              <a:t>среда</a:t>
            </a:r>
          </a:p>
          <a:p>
            <a:pPr marL="0" lvl="0" indent="0">
              <a:buNone/>
            </a:pPr>
            <a:endParaRPr lang="en-US" b="0" dirty="0">
              <a:solidFill>
                <a:schemeClr val="tx1"/>
              </a:solidFill>
            </a:endParaRPr>
          </a:p>
          <a:p>
            <a:pPr lvl="0"/>
            <a:r>
              <a:rPr lang="bg-BG" b="0" dirty="0" smtClean="0">
                <a:solidFill>
                  <a:schemeClr val="tx1"/>
                </a:solidFill>
              </a:rPr>
              <a:t>Безопасност</a:t>
            </a:r>
          </a:p>
          <a:p>
            <a:pPr marL="0" lvl="0" indent="0">
              <a:buNone/>
            </a:pPr>
            <a:endParaRPr lang="en-US" b="0" dirty="0">
              <a:solidFill>
                <a:schemeClr val="tx1"/>
              </a:solidFill>
            </a:endParaRPr>
          </a:p>
          <a:p>
            <a:pPr lvl="0"/>
            <a:r>
              <a:rPr lang="bg-BG" b="0" dirty="0" smtClean="0">
                <a:solidFill>
                  <a:schemeClr val="tx1"/>
                </a:solidFill>
              </a:rPr>
              <a:t>Комуникация</a:t>
            </a:r>
          </a:p>
          <a:p>
            <a:pPr marL="0" lvl="0" indent="0">
              <a:buNone/>
            </a:pPr>
            <a:endParaRPr lang="en-US" b="0" dirty="0">
              <a:solidFill>
                <a:schemeClr val="tx1"/>
              </a:solidFill>
            </a:endParaRPr>
          </a:p>
          <a:p>
            <a:pPr lvl="0"/>
            <a:r>
              <a:rPr lang="bg-BG" b="0" dirty="0" smtClean="0">
                <a:solidFill>
                  <a:schemeClr val="tx1"/>
                </a:solidFill>
              </a:rPr>
              <a:t>Технологии</a:t>
            </a:r>
          </a:p>
          <a:p>
            <a:pPr marL="0" lvl="0" indent="0">
              <a:buNone/>
            </a:pPr>
            <a:endParaRPr lang="en-US" b="0" dirty="0">
              <a:solidFill>
                <a:schemeClr val="tx1"/>
              </a:solidFill>
            </a:endParaRPr>
          </a:p>
          <a:p>
            <a:pPr lvl="0"/>
            <a:r>
              <a:rPr lang="bg-BG" b="0" dirty="0">
                <a:solidFill>
                  <a:schemeClr val="tx1"/>
                </a:solidFill>
              </a:rPr>
              <a:t>Социално включване</a:t>
            </a:r>
            <a:endParaRPr lang="en-US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467832" y="79095"/>
            <a:ext cx="10002096" cy="492936"/>
          </a:xfrm>
        </p:spPr>
        <p:txBody>
          <a:bodyPr/>
          <a:lstStyle/>
          <a:p>
            <a:pPr algn="ctr"/>
            <a:r>
              <a:rPr lang="bg-BG" b="1" dirty="0"/>
              <a:t>Предизвикателства пред </a:t>
            </a:r>
            <a:r>
              <a:rPr lang="bg-BG" b="1" dirty="0" smtClean="0"/>
              <a:t>служителя с нарушено зрение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210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1392866"/>
            <a:ext cx="12192000" cy="5465134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tx1"/>
                </a:solidFill>
              </a:rPr>
              <a:t>Достъп </a:t>
            </a:r>
            <a:r>
              <a:rPr lang="bg-BG" dirty="0">
                <a:solidFill>
                  <a:schemeClr val="tx1"/>
                </a:solidFill>
              </a:rPr>
              <a:t>до работното място и физически пространства </a:t>
            </a:r>
            <a:endParaRPr lang="bg-BG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bg-BG" dirty="0" smtClean="0">
                <a:solidFill>
                  <a:schemeClr val="tx1"/>
                </a:solidFill>
              </a:rPr>
              <a:t>- </a:t>
            </a:r>
            <a:r>
              <a:rPr lang="bg-BG" b="0" dirty="0" smtClean="0">
                <a:solidFill>
                  <a:schemeClr val="tx1"/>
                </a:solidFill>
              </a:rPr>
              <a:t>Инструктор </a:t>
            </a:r>
            <a:r>
              <a:rPr lang="bg-BG" b="0" dirty="0">
                <a:solidFill>
                  <a:schemeClr val="tx1"/>
                </a:solidFill>
              </a:rPr>
              <a:t>по мобилност или асистент за изучаване на работното място (спирки на градския транспорт, лично РМ, общи помещения</a:t>
            </a:r>
            <a:r>
              <a:rPr lang="bg-BG" b="0" dirty="0" smtClean="0">
                <a:solidFill>
                  <a:schemeClr val="tx1"/>
                </a:solidFill>
              </a:rPr>
              <a:t>)</a:t>
            </a: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Тактилни настилки</a:t>
            </a:r>
          </a:p>
          <a:p>
            <a:pPr marL="0" lv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r>
              <a:rPr lang="bg-BG" dirty="0" smtClean="0">
                <a:solidFill>
                  <a:schemeClr val="tx1"/>
                </a:solidFill>
              </a:rPr>
              <a:t>Работен </a:t>
            </a:r>
            <a:r>
              <a:rPr lang="bg-BG" dirty="0">
                <a:solidFill>
                  <a:schemeClr val="tx1"/>
                </a:solidFill>
              </a:rPr>
              <a:t>процес </a:t>
            </a:r>
            <a:endParaRPr lang="bg-B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g-BG" b="0" dirty="0" smtClean="0">
                <a:solidFill>
                  <a:schemeClr val="tx1"/>
                </a:solidFill>
              </a:rPr>
              <a:t>- Помощни технологии: </a:t>
            </a:r>
            <a:r>
              <a:rPr lang="bg-BG" b="0" dirty="0">
                <a:solidFill>
                  <a:schemeClr val="tx1"/>
                </a:solidFill>
              </a:rPr>
              <a:t>екранен четец, увеличителни инструменти, брайлов дисплей и др.</a:t>
            </a:r>
            <a:endParaRPr lang="en-US" b="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bg-BG" b="0" dirty="0" smtClean="0">
                <a:solidFill>
                  <a:schemeClr val="tx1"/>
                </a:solidFill>
              </a:rPr>
              <a:t>- Подходящо </a:t>
            </a:r>
            <a:r>
              <a:rPr lang="bg-BG" b="0" dirty="0">
                <a:solidFill>
                  <a:schemeClr val="tx1"/>
                </a:solidFill>
              </a:rPr>
              <a:t>осветление, едър шрифт</a:t>
            </a:r>
            <a:endParaRPr lang="en-US" b="0" dirty="0">
              <a:solidFill>
                <a:schemeClr val="tx1"/>
              </a:solidFill>
            </a:endParaRP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Комуникация</a:t>
            </a:r>
          </a:p>
          <a:p>
            <a:pPr lvl="0">
              <a:buFontTx/>
              <a:buChar char="-"/>
            </a:pPr>
            <a:r>
              <a:rPr lang="bg-BG" b="0" dirty="0" smtClean="0">
                <a:solidFill>
                  <a:schemeClr val="tx1"/>
                </a:solidFill>
              </a:rPr>
              <a:t>Събеседване в екипа, обучение – при нужда</a:t>
            </a:r>
          </a:p>
          <a:p>
            <a:pPr marL="0" lv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819" y="398071"/>
            <a:ext cx="11012592" cy="492936"/>
          </a:xfrm>
        </p:spPr>
        <p:txBody>
          <a:bodyPr/>
          <a:lstStyle/>
          <a:p>
            <a:r>
              <a:rPr lang="bg-BG" b="1" dirty="0"/>
              <a:t>Практики за адаптирано работно </a:t>
            </a:r>
            <a:r>
              <a:rPr lang="bg-BG" b="1" dirty="0" smtClean="0"/>
              <a:t>място </a:t>
            </a:r>
            <a:br>
              <a:rPr lang="bg-BG" b="1" dirty="0" smtClean="0"/>
            </a:br>
            <a:r>
              <a:rPr lang="bg-BG" b="1" dirty="0" smtClean="0"/>
              <a:t>за хора с нарушено зрение </a:t>
            </a:r>
            <a:r>
              <a:rPr lang="bg-BG" b="1" dirty="0"/>
              <a:t/>
            </a:r>
            <a:br>
              <a:rPr lang="bg-BG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309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0" y="1392866"/>
            <a:ext cx="12192000" cy="546513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bg-BG" b="0" dirty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endParaRPr lang="bg-BG" sz="4400" b="0" dirty="0" smtClean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bg-BG" sz="4400" b="0" smtClean="0">
                <a:solidFill>
                  <a:schemeClr val="tx1"/>
                </a:solidFill>
              </a:rPr>
              <a:t>Личен </a:t>
            </a:r>
            <a:r>
              <a:rPr lang="bg-BG" sz="4400" b="0" dirty="0" smtClean="0">
                <a:solidFill>
                  <a:schemeClr val="tx1"/>
                </a:solidFill>
              </a:rPr>
              <a:t>опит </a:t>
            </a:r>
          </a:p>
          <a:p>
            <a:pPr marL="0" lvl="0" indent="0" algn="ctr">
              <a:buNone/>
            </a:pPr>
            <a:endParaRPr lang="bg-BG" sz="4400" b="0" dirty="0" smtClean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bg-BG" sz="4400" b="0" dirty="0" smtClean="0">
                <a:solidFill>
                  <a:schemeClr val="tx1"/>
                </a:solidFill>
              </a:rPr>
              <a:t>Въпроси?</a:t>
            </a:r>
          </a:p>
          <a:p>
            <a:pPr marL="0" lvl="0" indent="0" algn="ctr">
              <a:buNone/>
            </a:pPr>
            <a:endParaRPr lang="bg-BG" sz="4400" b="0" dirty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endParaRPr lang="bg-BG" sz="4400" b="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bg-BG" b="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bg-BG" b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7819" y="398071"/>
            <a:ext cx="11012592" cy="492936"/>
          </a:xfrm>
        </p:spPr>
        <p:txBody>
          <a:bodyPr/>
          <a:lstStyle/>
          <a:p>
            <a:r>
              <a:rPr lang="bg-BG" b="1" dirty="0"/>
              <a:t/>
            </a:r>
            <a:br>
              <a:rPr lang="bg-BG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1977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93A68CF214974FB1A00C9AD2CBE0DC" ma:contentTypeVersion="16" ma:contentTypeDescription="Create a new document." ma:contentTypeScope="" ma:versionID="f817351ad8c05e5f4ab399559819bc13">
  <xsd:schema xmlns:xsd="http://www.w3.org/2001/XMLSchema" xmlns:xs="http://www.w3.org/2001/XMLSchema" xmlns:p="http://schemas.microsoft.com/office/2006/metadata/properties" xmlns:ns2="e8d6c6a3-ef37-4a27-acd0-f7e5c4920f1e" xmlns:ns3="0e9cd55c-56a6-48d1-b102-8113f97874a2" targetNamespace="http://schemas.microsoft.com/office/2006/metadata/properties" ma:root="true" ma:fieldsID="1b3afd142ffedb4a4d9b10c295956560" ns2:_="" ns3:_="">
    <xsd:import namespace="e8d6c6a3-ef37-4a27-acd0-f7e5c4920f1e"/>
    <xsd:import namespace="0e9cd55c-56a6-48d1-b102-8113f97874a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Location" minOccurs="0"/>
                <xsd:element ref="ns3:Publicada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6c6a3-ef37-4a27-acd0-f7e5c4920f1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e0f9025f-aaf2-49fd-922f-66cc957fad8f}" ma:internalName="TaxCatchAll" ma:showField="CatchAllData" ma:web="e8d6c6a3-ef37-4a27-acd0-f7e5c4920f1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9cd55c-56a6-48d1-b102-8113f97874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87b3b367-fee8-4b53-8ba9-81855ffea1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Publicada" ma:index="22" nillable="true" ma:displayName="Publicada Sí/No" ma:default="No" ma:format="Dropdown" ma:internalName="Publicada">
      <xsd:simpleType>
        <xsd:restriction base="dms:Choice">
          <xsd:enumeration value="Sí"/>
          <xsd:enumeration value="No"/>
        </xsd:restriction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e9cd55c-56a6-48d1-b102-8113f97874a2">
      <Terms xmlns="http://schemas.microsoft.com/office/infopath/2007/PartnerControls"/>
    </lcf76f155ced4ddcb4097134ff3c332f>
    <TaxCatchAll xmlns="e8d6c6a3-ef37-4a27-acd0-f7e5c4920f1e" xsi:nil="true"/>
    <Publicada xmlns="0e9cd55c-56a6-48d1-b102-8113f97874a2">No</Publicada>
  </documentManagement>
</p:properties>
</file>

<file path=customXml/itemProps1.xml><?xml version="1.0" encoding="utf-8"?>
<ds:datastoreItem xmlns:ds="http://schemas.openxmlformats.org/officeDocument/2006/customXml" ds:itemID="{5749529B-C032-4681-A95E-B00A402733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4B109D6-DC97-4FB3-9E2E-DB81922164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6c6a3-ef37-4a27-acd0-f7e5c4920f1e"/>
    <ds:schemaRef ds:uri="0e9cd55c-56a6-48d1-b102-8113f97874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30EDF1-5392-4E6B-A0E7-84C846BC4B3C}">
  <ds:schemaRefs>
    <ds:schemaRef ds:uri="e8d6c6a3-ef37-4a27-acd0-f7e5c4920f1e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infopath/2007/PartnerControls"/>
    <ds:schemaRef ds:uri="0e9cd55c-56a6-48d1-b102-8113f97874a2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10320</TotalTime>
  <Words>136</Words>
  <Application>Microsoft Office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Подкрепа за трудова реализация на хора  с интелектуални затруднения </vt:lpstr>
      <vt:lpstr>Какво знаем за хората с нарушено зрение? </vt:lpstr>
      <vt:lpstr>Предизвикателства пред служителя с нарушено зрение</vt:lpstr>
      <vt:lpstr>Практики за адаптирано работно място  за хора с нарушено зрение  </vt:lpstr>
      <vt:lpstr> </vt:lpstr>
    </vt:vector>
  </TitlesOfParts>
  <Company>ILUNION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Palanquex Valles, Marian</dc:creator>
  <cp:lastModifiedBy>User</cp:lastModifiedBy>
  <cp:revision>114</cp:revision>
  <dcterms:created xsi:type="dcterms:W3CDTF">2023-03-15T14:48:35Z</dcterms:created>
  <dcterms:modified xsi:type="dcterms:W3CDTF">2024-03-22T15:03:48Z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0x010100A693A68CF214974FB1A00C9AD2CBE0DC</vt:lpwstr>
  </property>
  <property fmtid="{D5CDD505-2E9C-101B-9397-08002B2CF9AE}" pid="3" name="ClassificationContentMarkingFooterLocations">
    <vt:lpwstr>Tema de Office:8</vt:lpwstr>
  </property>
  <property fmtid="{D5CDD505-2E9C-101B-9397-08002B2CF9AE}" pid="4" name="ClassificationContentMarkingFooterText">
    <vt:lpwstr>Clasificación: Interna</vt:lpwstr>
  </property>
  <property fmtid="{D5CDD505-2E9C-101B-9397-08002B2CF9AE}" pid="5" name="MediaServiceImageTags">
    <vt:lpwstr/>
  </property>
  <property fmtid="{D5CDD505-2E9C-101B-9397-08002B2CF9AE}" pid="6" name="MSIP_Label_d8d56339-f70b-4cec-b4b1-a88a5e93d2ea_Enabled">
    <vt:lpwstr>true</vt:lpwstr>
  </property>
  <property fmtid="{D5CDD505-2E9C-101B-9397-08002B2CF9AE}" pid="7" name="MSIP_Label_d8d56339-f70b-4cec-b4b1-a88a5e93d2ea_SetDate">
    <vt:lpwstr>2024-01-31T12:43:40Z</vt:lpwstr>
  </property>
  <property fmtid="{D5CDD505-2E9C-101B-9397-08002B2CF9AE}" pid="8" name="MSIP_Label_d8d56339-f70b-4cec-b4b1-a88a5e93d2ea_Method">
    <vt:lpwstr>Privileged</vt:lpwstr>
  </property>
  <property fmtid="{D5CDD505-2E9C-101B-9397-08002B2CF9AE}" pid="9" name="MSIP_Label_d8d56339-f70b-4cec-b4b1-a88a5e93d2ea_Name">
    <vt:lpwstr>d8d56339-f70b-4cec-b4b1-a88a5e93d2ea</vt:lpwstr>
  </property>
  <property fmtid="{D5CDD505-2E9C-101B-9397-08002B2CF9AE}" pid="10" name="MSIP_Label_d8d56339-f70b-4cec-b4b1-a88a5e93d2ea_SiteId">
    <vt:lpwstr>bab5b22c-d82b-452e-9cad-04f9708f4bbd</vt:lpwstr>
  </property>
  <property fmtid="{D5CDD505-2E9C-101B-9397-08002B2CF9AE}" pid="11" name="MSIP_Label_d8d56339-f70b-4cec-b4b1-a88a5e93d2ea_ActionId">
    <vt:lpwstr>1dc221ce-e99f-401b-9cbf-737813ae27b0</vt:lpwstr>
  </property>
  <property fmtid="{D5CDD505-2E9C-101B-9397-08002B2CF9AE}" pid="12" name="MSIP_Label_d8d56339-f70b-4cec-b4b1-a88a5e93d2ea_ContentBits">
    <vt:lpwstr>0</vt:lpwstr>
  </property>
  <property fmtid="{D5CDD505-2E9C-101B-9397-08002B2CF9AE}" pid="13" name="MSIP_Label_d958723a-5915-4af3-b4cd-4da9a9655e8a_ContentBits">
    <vt:lpwstr>2</vt:lpwstr>
  </property>
  <property fmtid="{D5CDD505-2E9C-101B-9397-08002B2CF9AE}" pid="14" name="MSIP_Label_d958723a-5915-4af3-b4cd-4da9a9655e8a_SiteId">
    <vt:lpwstr>bab5b22c-d82b-452e-9cad-04f9708f4bbd</vt:lpwstr>
  </property>
  <property fmtid="{D5CDD505-2E9C-101B-9397-08002B2CF9AE}" pid="15" name="MSIP_Label_d958723a-5915-4af3-b4cd-4da9a9655e8a_Method">
    <vt:lpwstr>Standard</vt:lpwstr>
  </property>
  <property fmtid="{D5CDD505-2E9C-101B-9397-08002B2CF9AE}" pid="16" name="MSIP_Label_d958723a-5915-4af3-b4cd-4da9a9655e8a_ActionId">
    <vt:lpwstr>9de051b5-f740-4fe0-9e49-a4ab378959ff</vt:lpwstr>
  </property>
  <property fmtid="{D5CDD505-2E9C-101B-9397-08002B2CF9AE}" pid="17" name="MSIP_Label_d958723a-5915-4af3-b4cd-4da9a9655e8a_Enabled">
    <vt:lpwstr>true</vt:lpwstr>
  </property>
  <property fmtid="{D5CDD505-2E9C-101B-9397-08002B2CF9AE}" pid="18" name="MSIP_Label_d958723a-5915-4af3-b4cd-4da9a9655e8a_SetDate">
    <vt:lpwstr>2023-10-25T09:34:57Z</vt:lpwstr>
  </property>
  <property fmtid="{D5CDD505-2E9C-101B-9397-08002B2CF9AE}" pid="19" name="MSIP_Label_d958723a-5915-4af3-b4cd-4da9a9655e8a_Name">
    <vt:lpwstr>d958723a-5915-4af3-b4cd-4da9a9655e8a</vt:lpwstr>
  </property>
</Properties>
</file>