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84" r:id="rId1"/>
  </p:sldMasterIdLst>
  <p:notesMasterIdLst>
    <p:notesMasterId r:id="rId16"/>
  </p:notesMasterIdLst>
  <p:sldIdLst>
    <p:sldId id="257" r:id="rId2"/>
    <p:sldId id="259" r:id="rId3"/>
    <p:sldId id="268" r:id="rId4"/>
    <p:sldId id="270" r:id="rId5"/>
    <p:sldId id="273" r:id="rId6"/>
    <p:sldId id="267" r:id="rId7"/>
    <p:sldId id="274" r:id="rId8"/>
    <p:sldId id="275" r:id="rId9"/>
    <p:sldId id="276" r:id="rId10"/>
    <p:sldId id="277" r:id="rId11"/>
    <p:sldId id="265" r:id="rId12"/>
    <p:sldId id="264" r:id="rId13"/>
    <p:sldId id="278" r:id="rId14"/>
    <p:sldId id="26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20" autoAdjust="0"/>
  </p:normalViewPr>
  <p:slideViewPr>
    <p:cSldViewPr>
      <p:cViewPr varScale="1">
        <p:scale>
          <a:sx n="78" d="100"/>
          <a:sy n="78" d="100"/>
        </p:scale>
        <p:origin x="152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FEC15-82D1-415C-9412-754D66763C1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EFF0F2-ABF1-4DB4-A841-39766E6F58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93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AC5E-BFB4-4D41-A9C7-8A33B04F73AC}" type="datetime1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17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4469A-E8A7-4FA2-9526-CA1678141F17}" type="datetime1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33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BBA6-B30E-4C04-8548-427B5802FD25}" type="datetime1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62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A80EE-5780-43DE-9B7F-E55EE64C2316}" type="datetime1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0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6AEEA-92B8-4331-BC76-7A4B62099882}" type="datetime1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34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D6770-AAF8-4A0C-8DDF-D6F2BC843BCA}" type="datetime1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088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C912A-88DF-4F68-9AD7-28D9D168D6D4}" type="datetime1">
              <a:rPr lang="en-US" smtClean="0"/>
              <a:pPr/>
              <a:t>3/19/2024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89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1CF41-8991-4A93-86AA-D946C14A801D}" type="datetime1">
              <a:rPr lang="en-US" smtClean="0"/>
              <a:pPr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01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6781F-6A89-4368-8BA6-32FE2A9510D9}" type="datetime1">
              <a:rPr lang="en-US" smtClean="0"/>
              <a:pPr/>
              <a:t>3/19/2024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26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6324-D3C7-4660-9CCF-7AD7CBB01BD6}" type="datetime1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485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D82B-DCAE-4A4D-A0AE-E318FF6C2DEF}" type="datetime1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66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CFA7A-080D-4D52-8704-F403394F7BEA}" type="datetime1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6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7664" y="1844824"/>
            <a:ext cx="633670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СПЕЦИАЛНОСТ</a:t>
            </a:r>
          </a:p>
          <a:p>
            <a:endParaRPr lang="bg-BG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bg-BG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„МАСАЖИСТ с увредено зрение“ </a:t>
            </a:r>
            <a:br>
              <a:rPr lang="bg-BG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ТРАДИЦИИ И </a:t>
            </a:r>
            <a:r>
              <a:rPr lang="bg-BG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ПЕРСПЕКТИВИ</a:t>
            </a:r>
          </a:p>
          <a:p>
            <a:pPr algn="ctr"/>
            <a:endParaRPr lang="bg-BG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bg-BG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bg-BG" sz="3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Професионално обучение и заетост в здравно-социалната сфера</a:t>
            </a:r>
            <a:endParaRPr lang="bg-BG" sz="3200" dirty="0"/>
          </a:p>
        </p:txBody>
      </p:sp>
    </p:spTree>
    <p:extLst>
      <p:ext uri="{BB962C8B-B14F-4D97-AF65-F5344CB8AC3E}">
        <p14:creationId xmlns:p14="http://schemas.microsoft.com/office/powerpoint/2010/main" val="3126827445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0ED19A-7CE3-438B-12CF-6807E4A89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453DF0-C508-BBCC-FD3E-1CF4D9A30D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7332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899E9A-117A-F473-4E7F-4B66D8339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" y="0"/>
            <a:ext cx="9144000" cy="112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8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95736" y="18448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bg-B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3236" y="1197872"/>
            <a:ext cx="7475438" cy="322801"/>
          </a:xfrm>
        </p:spPr>
        <p:txBody>
          <a:bodyPr>
            <a:normAutofit fontScale="90000"/>
          </a:bodyPr>
          <a:lstStyle/>
          <a:p>
            <a:r>
              <a:rPr lang="bg-BG" dirty="0"/>
              <a:t>РАБОТНА ОБСТАНОВКА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2813"/>
          <a:stretch/>
        </p:blipFill>
        <p:spPr>
          <a:xfrm>
            <a:off x="773236" y="1692276"/>
            <a:ext cx="3680876" cy="22424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7"/>
          <a:stretch/>
        </p:blipFill>
        <p:spPr>
          <a:xfrm>
            <a:off x="4571998" y="1675496"/>
            <a:ext cx="3676677" cy="22591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716" y="3995728"/>
            <a:ext cx="3659889" cy="27430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997" y="4007816"/>
            <a:ext cx="3676677" cy="275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21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95736" y="18448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bg-B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20016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bg-BG" dirty="0"/>
              <a:t>СПОРТНА СЛАВА – ФАТМЕ ИСМАИЛ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97177" y="3812291"/>
            <a:ext cx="2583595" cy="2880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7753" y="3729380"/>
            <a:ext cx="2978761" cy="2978761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 rotWithShape="1">
          <a:blip r:embed="rId6"/>
          <a:srcRect l="15047" t="10251" r="15509" b="2813"/>
          <a:stretch/>
        </p:blipFill>
        <p:spPr bwMode="auto">
          <a:xfrm>
            <a:off x="5348152" y="1724472"/>
            <a:ext cx="3008362" cy="19719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5321" t="-2869" r="7568" b="2869"/>
          <a:stretch/>
        </p:blipFill>
        <p:spPr>
          <a:xfrm>
            <a:off x="2497177" y="1662646"/>
            <a:ext cx="2583595" cy="20783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9225" y="1847346"/>
            <a:ext cx="22303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Фатме Исмаил е състезател по хвърляне на копие на проф. Стефан Стойков с много награди:</a:t>
            </a:r>
          </a:p>
          <a:p>
            <a:pPr lvl="0"/>
            <a:r>
              <a:rPr lang="bg-B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Печели специалната награда на Седми годишни награди на фондацията „Енчо </a:t>
            </a:r>
            <a:r>
              <a:rPr lang="bg-BG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Керязов</a:t>
            </a:r>
            <a:r>
              <a:rPr lang="bg-B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pPr lvl="0"/>
            <a:r>
              <a:rPr lang="bg-B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28.03.2021 </a:t>
            </a:r>
            <a:r>
              <a:rPr lang="bg-BG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златен медал </a:t>
            </a:r>
            <a:r>
              <a:rPr lang="bg-B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турнира в Хърватска в гр. Пула</a:t>
            </a:r>
          </a:p>
          <a:p>
            <a:r>
              <a:rPr lang="bg-B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07.06.2021г. </a:t>
            </a:r>
            <a:r>
              <a:rPr lang="bg-BG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пето място</a:t>
            </a:r>
          </a:p>
          <a:p>
            <a:pPr lvl="0"/>
            <a:r>
              <a:rPr lang="bg-B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Европейско първенство в Полша</a:t>
            </a:r>
          </a:p>
          <a:p>
            <a:pPr lvl="0"/>
            <a:r>
              <a:rPr lang="bg-B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място</a:t>
            </a:r>
            <a:r>
              <a:rPr lang="bg-B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bg-BG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Параолимпиадата</a:t>
            </a:r>
            <a:r>
              <a:rPr lang="bg-B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</a:p>
          <a:p>
            <a:pPr lvl="0"/>
            <a:r>
              <a:rPr lang="bg-BG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Токио</a:t>
            </a:r>
            <a:r>
              <a:rPr lang="bg-B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-21г.,</a:t>
            </a:r>
          </a:p>
          <a:p>
            <a:pPr lvl="0"/>
            <a:r>
              <a:rPr lang="bg-BG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Златен медал </a:t>
            </a:r>
            <a:r>
              <a:rPr lang="bg-B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турнира в Хърватска на 23.04.22г.</a:t>
            </a:r>
          </a:p>
        </p:txBody>
      </p:sp>
    </p:spTree>
    <p:extLst>
      <p:ext uri="{BB962C8B-B14F-4D97-AF65-F5344CB8AC3E}">
        <p14:creationId xmlns:p14="http://schemas.microsoft.com/office/powerpoint/2010/main" val="2452972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95736" y="18448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bg-B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568" y="1124743"/>
            <a:ext cx="8229600" cy="827823"/>
          </a:xfrm>
        </p:spPr>
        <p:txBody>
          <a:bodyPr>
            <a:normAutofit fontScale="90000"/>
          </a:bodyPr>
          <a:lstStyle/>
          <a:p>
            <a:r>
              <a:rPr lang="bg-BG" dirty="0"/>
              <a:t>СПОРТНА СЛАВА – ПАВЕЛ КРЪСТЕВ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0160" y="2060309"/>
            <a:ext cx="8229600" cy="4525963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г.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Благоевград Световно първенство </a:t>
            </a:r>
            <a:r>
              <a:rPr lang="bg-B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златен медал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дясна ръка и </a:t>
            </a:r>
            <a:r>
              <a:rPr lang="bg-B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 място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лява ръка;</a:t>
            </a:r>
          </a:p>
          <a:p>
            <a:pPr lvl="0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 г. в Будапеща Световно първенство </a:t>
            </a:r>
            <a:r>
              <a:rPr lang="bg-B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златен медал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дясна ръка</a:t>
            </a:r>
          </a:p>
          <a:p>
            <a:pPr lvl="0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2018г. в София Европейско първенство </a:t>
            </a:r>
            <a:r>
              <a:rPr lang="bg-B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златен медал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дясна ръка и </a:t>
            </a:r>
            <a:r>
              <a:rPr lang="bg-B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 място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лява ръка;</a:t>
            </a:r>
          </a:p>
          <a:p>
            <a:pPr lvl="0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2018г. в Анталия Световно първенство </a:t>
            </a:r>
            <a:r>
              <a:rPr lang="bg-B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златни медали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дясна ръка и лява ръка;</a:t>
            </a:r>
          </a:p>
          <a:p>
            <a:pPr lvl="0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2019г. в </a:t>
            </a:r>
            <a:r>
              <a:rPr lang="bg-B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Утраки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Гърция Европейско първенство </a:t>
            </a:r>
            <a:r>
              <a:rPr lang="bg-B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златни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медали за дясна ръка и лява ръка;</a:t>
            </a:r>
          </a:p>
          <a:p>
            <a:pPr lvl="0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2019г. в Констанца, Румъния Световно първенство </a:t>
            </a:r>
            <a:r>
              <a:rPr lang="bg-B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златни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медали за дясна и лява ръка;</a:t>
            </a:r>
          </a:p>
          <a:p>
            <a:pPr lvl="0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2021г. гр. Вилнюс, Литва Европейско първенство </a:t>
            </a:r>
            <a:r>
              <a:rPr lang="bg-B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златни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медали за дясна и лява ръка;</a:t>
            </a:r>
          </a:p>
          <a:p>
            <a:pPr lvl="0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2021г. в Букурещ Румъния Световно първенство </a:t>
            </a:r>
            <a:r>
              <a:rPr lang="bg-B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златни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медали за дясна и лява ръка.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114065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95736" y="18448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bg-B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bg-BG" dirty="0"/>
              <a:t>СПОРТНА СЛАВА – ПАВЕЛ КРЪСТЕВ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5699" y="2106800"/>
            <a:ext cx="8229600" cy="4137323"/>
          </a:xfrm>
        </p:spPr>
        <p:txBody>
          <a:bodyPr/>
          <a:lstStyle/>
          <a:p>
            <a:endParaRPr lang="bg-B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2106800"/>
            <a:ext cx="7118454" cy="449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56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3568" y="1196752"/>
            <a:ext cx="73448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b="1" dirty="0"/>
              <a:t>Специалността </a:t>
            </a:r>
            <a:r>
              <a:rPr lang="bg-BG" dirty="0"/>
              <a:t>“</a:t>
            </a:r>
            <a:r>
              <a:rPr lang="en-US" dirty="0"/>
              <a:t>M</a:t>
            </a:r>
            <a:r>
              <a:rPr lang="bg-BG" dirty="0" err="1"/>
              <a:t>асажист</a:t>
            </a:r>
            <a:r>
              <a:rPr lang="bg-BG" dirty="0"/>
              <a:t>” /с увредено зрение/  е създадена </a:t>
            </a:r>
            <a:r>
              <a:rPr lang="ru-RU" dirty="0"/>
              <a:t>благодарение на активното участие на доц. д-р Тодор Краев и Спас Карафезов. Д-р Тодор Краев, е един от основните преподаватели на специалност „Масажист“</a:t>
            </a:r>
            <a:r>
              <a:rPr lang="bg-BG" dirty="0"/>
              <a:t>/с увредено зрение/</a:t>
            </a:r>
            <a:r>
              <a:rPr lang="ru-RU" dirty="0"/>
              <a:t>. Спас Карафезов е заместник-председател на Съюза на слепите в България в продължение на 16 години. По тяхна инициатива</a:t>
            </a:r>
            <a:r>
              <a:rPr lang="en-US" dirty="0"/>
              <a:t> </a:t>
            </a:r>
            <a:r>
              <a:rPr lang="bg-BG" dirty="0"/>
              <a:t>през 1980г.</a:t>
            </a:r>
            <a:r>
              <a:rPr lang="ru-RU" dirty="0"/>
              <a:t> за незрящите се открива специалността „Масажист“ в Медицинския колеж „Йорданка Филаретова“.</a:t>
            </a:r>
            <a:r>
              <a:rPr lang="bg-BG" b="1" dirty="0"/>
              <a:t> Тя е вписана в Националния класификатор на професиите под № 32265003 и се подготвя единствено в Медицински колеж  “Й. Филаретова”  МУ – София.</a:t>
            </a:r>
            <a:endParaRPr lang="bg-BG" dirty="0"/>
          </a:p>
          <a:p>
            <a:pPr algn="just"/>
            <a:r>
              <a:rPr lang="en-US" dirty="0"/>
              <a:t> </a:t>
            </a:r>
            <a:endParaRPr lang="bg-BG" dirty="0"/>
          </a:p>
          <a:p>
            <a:pPr algn="just"/>
            <a:endParaRPr lang="bg-B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4063834"/>
            <a:ext cx="3672408" cy="279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06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95736" y="18448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bg-B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504" y="1268760"/>
            <a:ext cx="8784976" cy="5472608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bg-BG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Продължителност на обучението</a:t>
            </a:r>
            <a:r>
              <a:rPr lang="bg-BG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 години, 6 семестъра, от тях 5 семестъра по 15 седмици и 6 - ти семестър - 15 учебни седмици - </a:t>
            </a:r>
            <a:r>
              <a:rPr lang="bg-BG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преддипломен</a:t>
            </a:r>
            <a:r>
              <a:rPr lang="bg-BG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стаж (чл. 42 (1), 2 от ЗВО, чл. чл.6 и 7 от ЕДИ  и Правилника на МУ- София. Общият хорариум е 3610 </a:t>
            </a:r>
            <a:r>
              <a:rPr lang="bg-BG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</a:t>
            </a:r>
            <a:r>
              <a:rPr lang="bg-BG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часа;</a:t>
            </a:r>
          </a:p>
          <a:p>
            <a:pPr algn="just"/>
            <a:r>
              <a:rPr lang="bg-BG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на обучение </a:t>
            </a:r>
            <a:r>
              <a:rPr lang="bg-BG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редовна.</a:t>
            </a:r>
            <a:r>
              <a:rPr lang="bg-BG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Продължителност на обучението</a:t>
            </a:r>
            <a:r>
              <a:rPr lang="bg-BG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 години, 6 семестъра, от тях 5 семестъра по 15 седмици и 6 - ти семестър - 15 учебни седмици - </a:t>
            </a:r>
            <a:r>
              <a:rPr lang="bg-BG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преддипломен</a:t>
            </a:r>
            <a:r>
              <a:rPr lang="bg-BG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стаж (чл. 42 (1), 2 от ЗВО, чл. чл.6 и 7 от ЕДИ  и Правилника на МУ- София. Общият хорариум е 3610 </a:t>
            </a:r>
            <a:r>
              <a:rPr lang="bg-BG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</a:t>
            </a:r>
            <a:r>
              <a:rPr lang="bg-BG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часа;</a:t>
            </a:r>
          </a:p>
          <a:p>
            <a:pPr algn="just"/>
            <a:r>
              <a:rPr lang="bg-BG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Учебният план</a:t>
            </a:r>
            <a:r>
              <a:rPr lang="bg-BG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съдържа 18 + 1 спорт задължителни,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bg-BG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свободно избираеми и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g-BG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факултативни учебни дисциплини. </a:t>
            </a:r>
          </a:p>
          <a:p>
            <a:pPr algn="just"/>
            <a:r>
              <a:rPr lang="bg-BG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 са всички задължителни учебни дисциплини по ЕДИ.</a:t>
            </a:r>
          </a:p>
          <a:p>
            <a:pPr algn="just"/>
            <a:r>
              <a:rPr lang="bg-BG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Във всяка учебна програма учебното съдържание на дисциплината е обособено в раздели и части, и посочва броя на часовете в лекции и упражнения за всяка част.</a:t>
            </a:r>
          </a:p>
          <a:p>
            <a:pPr algn="just"/>
            <a:r>
              <a:rPr lang="bg-BG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време на своето обучение студентите развиват сръчност, максимална адаптивна способност, самостоятелност и добро ориентиране в обстановката.</a:t>
            </a:r>
          </a:p>
          <a:p>
            <a:pPr algn="just"/>
            <a:r>
              <a:rPr lang="bg-BG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Масажистите с увредено зрение полагат два държавни изпита по „Лечебен масаж“-практика и теория и „</a:t>
            </a:r>
            <a:r>
              <a:rPr lang="bg-BG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Кинезитерапия</a:t>
            </a:r>
            <a:r>
              <a:rPr lang="bg-BG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“-практика и теория.</a:t>
            </a:r>
          </a:p>
          <a:p>
            <a:endParaRPr lang="bg-BG" dirty="0"/>
          </a:p>
          <a:p>
            <a:r>
              <a:rPr lang="bg-BG" b="1" dirty="0"/>
              <a:t> </a:t>
            </a:r>
            <a:endParaRPr lang="bg-BG" dirty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396222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95736" y="18448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bg-B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40769"/>
            <a:ext cx="8229600" cy="5112567"/>
          </a:xfrm>
        </p:spPr>
        <p:txBody>
          <a:bodyPr>
            <a:normAutofit/>
          </a:bodyPr>
          <a:lstStyle/>
          <a:p>
            <a:r>
              <a:rPr lang="bg-BG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Практическата подготовка</a:t>
            </a:r>
            <a:r>
              <a:rPr lang="bg-BG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студентите се провежда във водещи лечебно-профилактични и рехабилитационни центрове – ВМА, МИ - МВР, , ІІ МБАЛ, V МБАЛ, ІІІ МБАЛ, МБАЛСМ „Пирогов”, СБР “Здраве“- Банкя, СБР „ Ясен“ -Банкя, 3 ДКЦ и 6 ДКЦ, МБЗП „Панчарево“; Мед. център Младост Мед1,. Добре развитата мрежа от контакти на колежа с бизнеса дава възможност за провеждане на стажове и практики в  здравни заведения като УМБАЛ, МБАЛ, ДКЦ, СБР, </a:t>
            </a:r>
            <a:r>
              <a:rPr lang="bg-BG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Медикъл</a:t>
            </a:r>
            <a:r>
              <a:rPr lang="bg-BG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СПА центрове на територията на София и страната - в Кюстендил, Сливен, Павел баня, Рудозем и </a:t>
            </a:r>
            <a:r>
              <a:rPr lang="bg-BG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дрУчебно</a:t>
            </a:r>
            <a:r>
              <a:rPr lang="bg-BG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-практическите бази имат високо квалифициран персонал и съвременно оборудване с което имат голяма заслуга за оптималното провеждане на практическата подготовка на бъдещите масажисти.</a:t>
            </a:r>
          </a:p>
          <a:p>
            <a:pPr marL="0" indent="0">
              <a:buNone/>
            </a:pPr>
            <a:r>
              <a:rPr lang="bg-BG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bg-BG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665476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1B24D4-B63F-85B1-43D2-8ABBFBA5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B147F4-0D76-75B3-350F-5D9C175CF4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2" y="1048991"/>
            <a:ext cx="9090799" cy="5809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315619-32B3-D845-2A99-07D041C7E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1" y="-78769"/>
            <a:ext cx="9144000" cy="112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85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95736" y="18448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bg-B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Компетенциите</a:t>
            </a:r>
            <a:r>
              <a:rPr lang="bg-BG" sz="2000" b="1" dirty="0"/>
              <a:t> </a:t>
            </a:r>
            <a:r>
              <a:rPr lang="bg-BG" sz="2000" dirty="0"/>
              <a:t>на масажиста с увредено зрение му дават възможност да работи в кабинетите по масаж, спортен масаж, във водолечебни  и </a:t>
            </a:r>
            <a:r>
              <a:rPr lang="bg-BG" sz="2000" dirty="0" err="1"/>
              <a:t>топлолечебни</a:t>
            </a:r>
            <a:r>
              <a:rPr lang="bg-BG" sz="2000" dirty="0"/>
              <a:t> кабинети, в специализираните рехабилитационни и социални центрове, студия за красота, хотели, СПА центрове, фитнес клубове и други.</a:t>
            </a:r>
          </a:p>
          <a:p>
            <a:endParaRPr lang="bg-B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3429000"/>
            <a:ext cx="6336705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59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E4B24C-3E5D-29D3-325A-26AB5F4E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96C1D3-EB77-72AC-2539-4ADB05258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1" y="1160656"/>
            <a:ext cx="9144000" cy="5697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357FA6-B910-8856-84D7-1C33AFCF8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1" y="36095"/>
            <a:ext cx="9144000" cy="112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57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A84782-FFC1-EE74-7ED8-5D1AC9D97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7E311D-B254-8D1A-C6EF-864A959654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805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FDDC24-7350-5DEB-484A-4589EA1A9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929"/>
            <a:ext cx="9144000" cy="112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74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85D805-C94E-36EC-BCD6-52160B631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12479B-BA67-60ED-5B29-D865CB19F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7760"/>
            <a:ext cx="9144000" cy="5730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D9676D-2BCB-B49A-4669-C830A7770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12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81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3237</TotalTime>
  <Words>750</Words>
  <Application>Microsoft Office PowerPoint</Application>
  <PresentationFormat>On-screen Show (4:3)</PresentationFormat>
  <Paragraphs>45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РАБОТНА ОБСТАНОВКА</vt:lpstr>
      <vt:lpstr>СПОРТНА СЛАВА – ФАТМЕ ИСМАИЛ</vt:lpstr>
      <vt:lpstr>СПОРТНА СЛАВА – ПАВЕЛ КРЪСТЕВ</vt:lpstr>
      <vt:lpstr>СПОРТНА СЛАВА – ПАВЕЛ КРЪСТЕВ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yasen</dc:creator>
  <cp:lastModifiedBy>User</cp:lastModifiedBy>
  <cp:revision>128</cp:revision>
  <dcterms:created xsi:type="dcterms:W3CDTF">2015-01-16T14:00:47Z</dcterms:created>
  <dcterms:modified xsi:type="dcterms:W3CDTF">2024-03-19T18:22:34Z</dcterms:modified>
</cp:coreProperties>
</file>