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68" r:id="rId5"/>
    <p:sldId id="351" r:id="rId6"/>
    <p:sldId id="352" r:id="rId7"/>
    <p:sldId id="353" r:id="rId8"/>
    <p:sldId id="354" r:id="rId9"/>
    <p:sldId id="356" r:id="rId10"/>
    <p:sldId id="358" r:id="rId11"/>
    <p:sldId id="357" r:id="rId1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459B"/>
    <a:srgbClr val="D2DF76"/>
    <a:srgbClr val="E8E5F3"/>
    <a:srgbClr val="F3F6DA"/>
    <a:srgbClr val="D1CBE7"/>
    <a:srgbClr val="FFD251"/>
    <a:srgbClr val="173F97"/>
    <a:srgbClr val="094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F22F3B-2494-76AD-AF40-6B50F4EF5AE2}" v="10" dt="2024-02-27T11:44:07.6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6369" autoAdjust="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outlineViewPr>
    <p:cViewPr>
      <p:scale>
        <a:sx n="33" d="100"/>
        <a:sy n="33" d="100"/>
      </p:scale>
      <p:origin x="0" y="-2079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9A642-713A-4271-AFB4-F966BD8AAD58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54268-F5F2-4E5D-9AEB-43C4058AB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54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54268-F5F2-4E5D-9AEB-43C4058AB7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96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54268-F5F2-4E5D-9AEB-43C4058AB7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190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54268-F5F2-4E5D-9AEB-43C4058AB79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26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54268-F5F2-4E5D-9AEB-43C4058AB79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460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54268-F5F2-4E5D-9AEB-43C4058AB79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211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54268-F5F2-4E5D-9AEB-43C4058AB7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905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74F3DA-1766-498D-8BBC-7594D46E37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60DD87-E267-4228-9D72-BB99CF47A6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88B199-D3E9-4D73-9BEF-E3DB7D672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CFDA65-2C91-4FB5-B7EA-173063657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BC41A4-313D-4C45-8AD8-33EAE5C43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672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F76293-275D-475A-ADB6-2ED7B518E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58E9B13-7DA1-4A53-BB10-FD00D17995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562F77-7A11-456B-ADBC-00EFDD0D5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855CFC-7648-4FF9-AA41-7C9C95844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7AFEF9-EF5F-4AF7-9896-99CFC7452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632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8EE9583-0471-4CA6-BE27-CB9C7A9C55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C7453F-22E8-406A-B3B2-573D6CFF13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6A6DAF-8544-4FAC-8B01-465636418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547A27-9B18-498B-B66F-12145E623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0E3609-172A-410C-8BB4-19AC91FD1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2640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B1710B3-7485-7DFF-2FDB-788588598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FFDE-102B-D649-BEBA-817984DBE00B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9DAEAC8-1305-C0C4-C1F5-9983CABDD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20DD4B1-198B-6F1A-EDCC-84F2F8803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C383-7853-2A4D-924F-68F70007E037}" type="slidenum">
              <a:rPr lang="es-ES" smtClean="0"/>
              <a:t>‹#›</a:t>
            </a:fld>
            <a:endParaRPr lang="es-ES"/>
          </a:p>
        </p:txBody>
      </p:sp>
      <p:sp>
        <p:nvSpPr>
          <p:cNvPr id="10" name="Marcador de texto 11">
            <a:extLst>
              <a:ext uri="{FF2B5EF4-FFF2-40B4-BE49-F238E27FC236}">
                <a16:creationId xmlns:a16="http://schemas.microsoft.com/office/drawing/2014/main" id="{1AA4BD76-107C-3CCA-BC66-D5266D81185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2749612"/>
            <a:ext cx="7881938" cy="3011488"/>
          </a:xfrm>
          <a:noFill/>
        </p:spPr>
        <p:txBody>
          <a:bodyPr/>
          <a:lstStyle>
            <a:lvl1pPr>
              <a:defRPr lang="es-ES" b="1" dirty="0">
                <a:solidFill>
                  <a:srgbClr val="673A8F"/>
                </a:solidFill>
              </a:defRPr>
            </a:lvl1pPr>
            <a:lvl2pPr>
              <a:defRPr>
                <a:solidFill>
                  <a:srgbClr val="673A8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673A8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673A8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673A8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6E78BAE9-97B0-BCFB-52CC-F2CE25B39E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0994" y="1759039"/>
            <a:ext cx="11012592" cy="492936"/>
          </a:xfrm>
        </p:spPr>
        <p:txBody>
          <a:bodyPr>
            <a:noAutofit/>
          </a:bodyPr>
          <a:lstStyle>
            <a:lvl1pPr algn="l">
              <a:defRPr sz="2400" b="0" i="0">
                <a:solidFill>
                  <a:srgbClr val="673A8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pic>
        <p:nvPicPr>
          <p:cNvPr id="9" name="Picture 8" descr="A purple line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3C73820F-9FE9-35F9-9093-70C137A74B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56"/>
            <a:ext cx="12192000" cy="163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798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A6FF5D-5F1F-4DC4-A86F-AA29F38ED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72DBEC-9196-4C14-BC12-2874106BC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3B017F-857E-4A0A-9D23-47E1900FE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690077-A0ED-4746-B41C-6E9CCC78A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ED0936-8EC9-40CB-9F52-61775A74D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881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04EFE1-525E-4F57-99C7-9704B705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BA25BD-0578-4BBF-A961-8741AF060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7DD042-515E-4002-9D40-71B5C6FB0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B7066A-18C9-4562-8F57-0B2A07A27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0E7FDB-515A-4F8D-9C0C-3D1C5DA1B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188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5DA5C3-3E49-43D5-8621-8D918A30F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CEACF2-DDDA-4C75-864C-F1FAC52F36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ADFA154-FA0C-4749-9936-66E4E49DC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49F5344-50AA-4AAC-BC60-3D86EF759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46EAC1-4372-4682-A9DD-B86C4E8A0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7E0C4FD-EF72-4F1F-8CBF-CD095A297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7125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3C74C5-7CB4-473D-83EC-CBA51C2EF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ACCD49B-D2BD-42EA-A566-8DEFA36C5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80218C-880B-437C-BE5E-E439F626F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1C7BB6B-2A46-4719-B378-31AF797026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12D2346-6AB4-40C9-91B9-754A4480BC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DE34F1F-A155-4813-92EB-173EC531F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6627CE-2049-4401-A59D-8A17BFF9A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97143C6-F257-4921-800C-EBCA8918A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2415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C83A46-F510-434E-A039-4CEED0FB3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5DC5F02-9826-46B4-9EB6-7B8B95D42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B21944-988F-4F72-B02C-036EC9BD6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071011D-9E1A-48A0-932B-D4AC889B2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7830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D5F8FC6-3924-4B90-9730-9C1405679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62F9ACC-151C-47F6-9EFD-5B91B4CB2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96FA03A-1E9D-47AD-93F0-9AE1D5414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556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A40679-DF11-4583-9819-724686249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88A180-FB1B-436E-9A07-BDDBDF370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5BE1B88-0331-420C-B5B0-99B283465A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926E19-C605-44CF-BBEC-E9D2CA7EC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04C6F57-A2D4-4B92-B766-7C4A4D3A7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7A3DF5-851A-4E08-A18C-F18B2E196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1528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F76145-98F7-4C5D-9B17-6C9367959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F2B15FB-2A6C-4CEC-87C6-E51C9F8D3C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D4D0B19-9360-4285-81F6-752681510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A237BFF-1170-4069-91A0-10C356E79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C6C5A2-0D63-4D15-B443-E33013364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9BB124-70AC-4062-9080-76791DF11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8060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830B306-C08D-43D6-95DE-D3F216857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A81F41-0460-45F3-AC17-298CDC718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58C4E8-D3E4-4801-A856-579DECADC7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5A00C-5900-4685-91CA-DF68773DAE18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E8F74B-2110-44B3-B34F-8228EAF36E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987087-B406-472B-B5D4-C0A3832900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8685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78A469-9DA6-4F87-98C6-01E6A195E0F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80998" y="1481896"/>
            <a:ext cx="11430000" cy="508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bg-BG" sz="6600" dirty="0" smtClean="0">
                <a:latin typeface="72" panose="020B0503030000000003" pitchFamily="34" charset="0"/>
                <a:ea typeface="+mn-ea"/>
                <a:cs typeface="72" panose="020B0503030000000003" pitchFamily="34" charset="0"/>
              </a:rPr>
              <a:t>Добри практики на достъпна заетост в ЕС</a:t>
            </a:r>
            <a:endParaRPr kumimoji="0" lang="es-ES" sz="6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Gráfico 5" descr="European Commision´s logo">
            <a:extLst>
              <a:ext uri="{FF2B5EF4-FFF2-40B4-BE49-F238E27FC236}">
                <a16:creationId xmlns:a16="http://schemas.microsoft.com/office/drawing/2014/main" id="{C21D630E-828D-4561-838E-433AECF9339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51789" y="69573"/>
            <a:ext cx="2762250" cy="685800"/>
          </a:xfrm>
          <a:prstGeom prst="rect">
            <a:avLst/>
          </a:prstGeom>
        </p:spPr>
      </p:pic>
      <p:pic>
        <p:nvPicPr>
          <p:cNvPr id="4098" name="Picture 2" descr="AccessibleEU Centre logo&#10;">
            <a:extLst>
              <a:ext uri="{FF2B5EF4-FFF2-40B4-BE49-F238E27FC236}">
                <a16:creationId xmlns:a16="http://schemas.microsoft.com/office/drawing/2014/main" id="{2AE67D5B-1052-4675-90C9-60BB57E445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811" y="4566925"/>
            <a:ext cx="7127557" cy="211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0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ítulo 4">
            <a:extLst>
              <a:ext uri="{FF2B5EF4-FFF2-40B4-BE49-F238E27FC236}">
                <a16:creationId xmlns:a16="http://schemas.microsoft.com/office/drawing/2014/main" id="{D25AB5F6-C2FF-B8C7-73E5-B5FDCFCF479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155220" y="143668"/>
            <a:ext cx="8304027" cy="95410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12700" algn="ctr">
              <a:lnSpc>
                <a:spcPct val="100000"/>
              </a:lnSpc>
              <a:spcBef>
                <a:spcPts val="1945"/>
              </a:spcBef>
            </a:pPr>
            <a:r>
              <a:rPr lang="bg-BG" sz="2800" b="1" dirty="0">
                <a:solidFill>
                  <a:schemeClr val="accent1"/>
                </a:solidFill>
              </a:rPr>
              <a:t>Холистична подкрепа за </a:t>
            </a:r>
            <a:r>
              <a:rPr lang="bg-BG" sz="2800" b="1" dirty="0" smtClean="0">
                <a:solidFill>
                  <a:schemeClr val="accent1"/>
                </a:solidFill>
              </a:rPr>
              <a:t>достъпна заетост  </a:t>
            </a:r>
            <a:br>
              <a:rPr lang="bg-BG" sz="2800" b="1" dirty="0" smtClean="0">
                <a:solidFill>
                  <a:schemeClr val="accent1"/>
                </a:solidFill>
              </a:rPr>
            </a:br>
            <a:r>
              <a:rPr lang="bg-BG" sz="2800" b="1" dirty="0" smtClean="0">
                <a:solidFill>
                  <a:schemeClr val="accent1"/>
                </a:solidFill>
              </a:rPr>
              <a:t>Фондация </a:t>
            </a:r>
            <a:r>
              <a:rPr lang="en-US" sz="2800" b="1" dirty="0">
                <a:solidFill>
                  <a:schemeClr val="accent1"/>
                </a:solidFill>
              </a:rPr>
              <a:t>ONCE</a:t>
            </a:r>
            <a:r>
              <a:rPr lang="bg-BG" sz="2800" b="1" dirty="0">
                <a:solidFill>
                  <a:schemeClr val="accent1"/>
                </a:solidFill>
              </a:rPr>
              <a:t>, Испания </a:t>
            </a:r>
            <a:endParaRPr lang="bg-BG" sz="2800" dirty="0">
              <a:solidFill>
                <a:srgbClr val="65459B"/>
              </a:solidFill>
              <a:latin typeface="72 Black" panose="020B0A04030603020204" pitchFamily="34" charset="0"/>
              <a:cs typeface="72 Black" panose="020B0A04030603020204" pitchFamily="34" charset="0"/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C54902-E8F7-A3D2-C8C6-B560556C7495}"/>
              </a:ext>
            </a:extLst>
          </p:cNvPr>
          <p:cNvSpPr txBox="1">
            <a:spLocks/>
          </p:cNvSpPr>
          <p:nvPr/>
        </p:nvSpPr>
        <p:spPr>
          <a:xfrm>
            <a:off x="74429" y="1307804"/>
            <a:ext cx="12117570" cy="5475767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2000" b="1" dirty="0">
                <a:cs typeface="Arial" panose="020B0604020202020204" pitchFamily="34" charset="0"/>
              </a:rPr>
              <a:t>Цел: </a:t>
            </a:r>
            <a:r>
              <a:rPr lang="bg-BG" sz="2000" dirty="0">
                <a:cs typeface="Arial" panose="020B0604020202020204" pitchFamily="34" charset="0"/>
              </a:rPr>
              <a:t>Достъпна заетост</a:t>
            </a:r>
            <a:r>
              <a:rPr lang="en-US" sz="2000" dirty="0">
                <a:cs typeface="Arial" panose="020B0604020202020204" pitchFamily="34" charset="0"/>
              </a:rPr>
              <a:t>,</a:t>
            </a:r>
            <a:r>
              <a:rPr lang="bg-BG" sz="2000" dirty="0">
                <a:cs typeface="Arial" panose="020B0604020202020204" pitchFamily="34" charset="0"/>
              </a:rPr>
              <a:t> трудова среда „достъпна за всеки“ и взаимодействие </a:t>
            </a:r>
            <a:r>
              <a:rPr lang="bg-BG" sz="2000" dirty="0" smtClean="0">
                <a:cs typeface="Arial" panose="020B0604020202020204" pitchFamily="34" charset="0"/>
              </a:rPr>
              <a:t>със служителите</a:t>
            </a:r>
            <a:endParaRPr lang="bg-BG" sz="20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bg-BG" sz="2000" dirty="0">
              <a:cs typeface="Arial" panose="020B0604020202020204" pitchFamily="34" charset="0"/>
            </a:endParaRPr>
          </a:p>
          <a:p>
            <a:r>
              <a:rPr lang="bg-BG" sz="2000" b="1" dirty="0" smtClean="0">
                <a:cs typeface="Arial" panose="020B0604020202020204" pitchFamily="34" charset="0"/>
              </a:rPr>
              <a:t>Екип: </a:t>
            </a:r>
            <a:r>
              <a:rPr lang="ru-RU" sz="2000" dirty="0" smtClean="0">
                <a:cs typeface="Arial" panose="020B0604020202020204" pitchFamily="34" charset="0"/>
              </a:rPr>
              <a:t>мултидисциплинарен екип със </a:t>
            </a:r>
            <a:r>
              <a:rPr lang="ru-RU" sz="2000" dirty="0">
                <a:cs typeface="Arial" panose="020B0604020202020204" pitchFamily="34" charset="0"/>
              </a:rPr>
              <a:t>специалисти по превенция на риска, терапевти, лекари, професионални терапевти и протезисти</a:t>
            </a:r>
            <a:endParaRPr lang="en-US" sz="2000" dirty="0">
              <a:cs typeface="Arial" panose="020B0604020202020204" pitchFamily="34" charset="0"/>
            </a:endParaRPr>
          </a:p>
          <a:p>
            <a:endParaRPr lang="bg-BG" sz="2000" dirty="0" smtClean="0">
              <a:cs typeface="Arial" panose="020B0604020202020204" pitchFamily="34" charset="0"/>
            </a:endParaRPr>
          </a:p>
          <a:p>
            <a:r>
              <a:rPr lang="bg-BG" sz="2000" b="1" dirty="0" smtClean="0">
                <a:cs typeface="Arial" panose="020B0604020202020204" pitchFamily="34" charset="0"/>
              </a:rPr>
              <a:t>Клиенти</a:t>
            </a:r>
            <a:r>
              <a:rPr lang="bg-BG" sz="2000" b="1" dirty="0">
                <a:cs typeface="Arial" panose="020B0604020202020204" pitchFamily="34" charset="0"/>
              </a:rPr>
              <a:t>: </a:t>
            </a:r>
            <a:r>
              <a:rPr lang="bg-BG" sz="2000" dirty="0">
                <a:cs typeface="Arial" panose="020B0604020202020204" pitchFamily="34" charset="0"/>
              </a:rPr>
              <a:t>Работещи служители с увреждания в </a:t>
            </a:r>
            <a:r>
              <a:rPr lang="bg-BG" sz="2000" dirty="0" smtClean="0">
                <a:cs typeface="Arial" panose="020B0604020202020204" pitchFamily="34" charset="0"/>
              </a:rPr>
              <a:t>Центрове </a:t>
            </a:r>
            <a:r>
              <a:rPr lang="bg-BG" sz="2000" dirty="0">
                <a:cs typeface="Arial" panose="020B0604020202020204" pitchFamily="34" charset="0"/>
              </a:rPr>
              <a:t>за работа и на пазара на труда:</a:t>
            </a:r>
          </a:p>
          <a:p>
            <a:pPr marL="0" indent="0">
              <a:buNone/>
            </a:pPr>
            <a:r>
              <a:rPr lang="bg-BG" sz="2000" dirty="0">
                <a:cs typeface="Arial" panose="020B0604020202020204" pitchFamily="34" charset="0"/>
              </a:rPr>
              <a:t>- </a:t>
            </a:r>
            <a:r>
              <a:rPr lang="en-GB" sz="2000" dirty="0"/>
              <a:t>690 </a:t>
            </a:r>
            <a:r>
              <a:rPr lang="bg-BG" sz="2000" dirty="0"/>
              <a:t>служители във Фондация </a:t>
            </a:r>
            <a:r>
              <a:rPr lang="en-US" sz="2000" dirty="0"/>
              <a:t>ONCE</a:t>
            </a:r>
            <a:r>
              <a:rPr lang="en-GB" sz="2000" dirty="0"/>
              <a:t>, </a:t>
            </a:r>
            <a:r>
              <a:rPr lang="bg-BG" sz="2000" dirty="0"/>
              <a:t>над</a:t>
            </a:r>
            <a:r>
              <a:rPr lang="en-GB" sz="2000" dirty="0"/>
              <a:t> 75% </a:t>
            </a:r>
            <a:r>
              <a:rPr lang="bg-BG" sz="2000" dirty="0"/>
              <a:t>от тях с увреждания</a:t>
            </a:r>
            <a:endParaRPr lang="bg-BG" sz="2000" dirty="0"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en-GB" sz="2000" dirty="0"/>
              <a:t>68.705 </a:t>
            </a:r>
            <a:r>
              <a:rPr lang="bg-BG" sz="2000" dirty="0"/>
              <a:t>служители в </a:t>
            </a:r>
            <a:r>
              <a:rPr lang="en-GB" sz="2000" dirty="0"/>
              <a:t>ONCE Social Group, </a:t>
            </a:r>
            <a:r>
              <a:rPr lang="bg-BG" sz="2000" dirty="0"/>
              <a:t>над </a:t>
            </a:r>
            <a:r>
              <a:rPr lang="en-GB" sz="2000" dirty="0"/>
              <a:t>62% </a:t>
            </a:r>
            <a:r>
              <a:rPr lang="bg-BG" sz="2000" dirty="0"/>
              <a:t>от тях с увреждания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ru-RU" sz="2000" b="1" dirty="0" smtClean="0">
                <a:cs typeface="Arial" panose="020B0604020202020204" pitchFamily="34" charset="0"/>
              </a:rPr>
              <a:t>Дейности</a:t>
            </a:r>
            <a:r>
              <a:rPr lang="ru-RU" sz="2000" dirty="0" smtClean="0">
                <a:cs typeface="Arial" panose="020B0604020202020204" pitchFamily="34" charset="0"/>
              </a:rPr>
              <a:t>:</a:t>
            </a:r>
            <a:endParaRPr lang="ru-RU" sz="2000" dirty="0"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ru-RU" sz="2000" dirty="0">
                <a:cs typeface="Arial" panose="020B0604020202020204" pitchFamily="34" charset="0"/>
              </a:rPr>
              <a:t>изработване на протоколи за превенция на риска (насочени към всички работници)</a:t>
            </a:r>
          </a:p>
          <a:p>
            <a:pPr>
              <a:buFontTx/>
              <a:buChar char="-"/>
            </a:pPr>
            <a:r>
              <a:rPr lang="ru-RU" sz="2000" dirty="0">
                <a:cs typeface="Arial" panose="020B0604020202020204" pitchFamily="34" charset="0"/>
              </a:rPr>
              <a:t>услуга за разумно приспособяване (помощни продукти и технологии, https://accessibilitas.es/)</a:t>
            </a:r>
            <a:endParaRPr lang="bg-BG" sz="2000" dirty="0"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ru-RU" sz="2000" dirty="0">
                <a:cs typeface="Arial" panose="020B0604020202020204" pitchFamily="34" charset="0"/>
              </a:rPr>
              <a:t>консултиране и проследяване на наетите служители </a:t>
            </a:r>
            <a:r>
              <a:rPr lang="ru-RU" sz="2000" dirty="0" smtClean="0">
                <a:cs typeface="Arial" panose="020B0604020202020204" pitchFamily="34" charset="0"/>
              </a:rPr>
              <a:t>от мултидисциплинарния екип</a:t>
            </a:r>
          </a:p>
          <a:p>
            <a:pPr>
              <a:buFontTx/>
              <a:buChar char="-"/>
            </a:pPr>
            <a:r>
              <a:rPr lang="bg-BG" sz="2000" dirty="0" smtClean="0">
                <a:cs typeface="Arial" panose="020B0604020202020204" pitchFamily="34" charset="0"/>
              </a:rPr>
              <a:t>дигитална </a:t>
            </a:r>
            <a:r>
              <a:rPr lang="bg-BG" sz="2000" dirty="0">
                <a:cs typeface="Arial" panose="020B0604020202020204" pitchFamily="34" charset="0"/>
              </a:rPr>
              <a:t>академия за младежи с увреждания (Роботика, Интернет, Изкуствен интелект, 3</a:t>
            </a:r>
            <a:r>
              <a:rPr lang="en-US" sz="2000" dirty="0">
                <a:cs typeface="Arial" panose="020B0604020202020204" pitchFamily="34" charset="0"/>
              </a:rPr>
              <a:t>D </a:t>
            </a:r>
            <a:r>
              <a:rPr lang="bg-BG" sz="2000" dirty="0">
                <a:cs typeface="Arial" panose="020B0604020202020204" pitchFamily="34" charset="0"/>
              </a:rPr>
              <a:t>печат, Данни и сигурност)</a:t>
            </a:r>
            <a:endParaRPr lang="ru-RU" sz="2000" dirty="0">
              <a:cs typeface="Arial" panose="020B0604020202020204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838200" y="3708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88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ítulo 4">
            <a:extLst>
              <a:ext uri="{FF2B5EF4-FFF2-40B4-BE49-F238E27FC236}">
                <a16:creationId xmlns:a16="http://schemas.microsoft.com/office/drawing/2014/main" id="{D25AB5F6-C2FF-B8C7-73E5-B5FDCFCF479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155220" y="143668"/>
            <a:ext cx="8304027" cy="95410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12700" algn="ctr">
              <a:lnSpc>
                <a:spcPct val="100000"/>
              </a:lnSpc>
              <a:spcBef>
                <a:spcPts val="1945"/>
              </a:spcBef>
            </a:pPr>
            <a:r>
              <a:rPr lang="bg-BG" sz="2800" b="1" dirty="0">
                <a:solidFill>
                  <a:schemeClr val="accent1"/>
                </a:solidFill>
              </a:rPr>
              <a:t>Повишаване на информираността на работодатели – </a:t>
            </a:r>
            <a:r>
              <a:rPr lang="ru-RU" sz="2800" b="1" dirty="0">
                <a:solidFill>
                  <a:schemeClr val="accent1"/>
                </a:solidFill>
              </a:rPr>
              <a:t>Фондация Lika Villkor, </a:t>
            </a:r>
            <a:r>
              <a:rPr lang="bg-BG" sz="2800" b="1" dirty="0" smtClean="0">
                <a:solidFill>
                  <a:schemeClr val="accent1"/>
                </a:solidFill>
              </a:rPr>
              <a:t>Швеция</a:t>
            </a:r>
            <a:endParaRPr lang="bg-BG" sz="2800" dirty="0">
              <a:solidFill>
                <a:srgbClr val="65459B"/>
              </a:solidFill>
              <a:latin typeface="72 Black" panose="020B0A04030603020204" pitchFamily="34" charset="0"/>
              <a:cs typeface="72 Black" panose="020B0A04030603020204" pitchFamily="34" charset="0"/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C54902-E8F7-A3D2-C8C6-B560556C7495}"/>
              </a:ext>
            </a:extLst>
          </p:cNvPr>
          <p:cNvSpPr txBox="1">
            <a:spLocks/>
          </p:cNvSpPr>
          <p:nvPr/>
        </p:nvSpPr>
        <p:spPr>
          <a:xfrm>
            <a:off x="74429" y="1307804"/>
            <a:ext cx="12117570" cy="547576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b="1" dirty="0">
                <a:cs typeface="Arial" panose="020B0604020202020204" pitchFamily="34" charset="0"/>
              </a:rPr>
              <a:t>Цел:</a:t>
            </a:r>
            <a:r>
              <a:rPr lang="bg-BG" dirty="0">
                <a:cs typeface="Arial" panose="020B0604020202020204" pitchFamily="34" charset="0"/>
              </a:rPr>
              <a:t> подкрепа на работодателите да </a:t>
            </a:r>
            <a:r>
              <a:rPr lang="bg-BG" dirty="0" smtClean="0">
                <a:cs typeface="Arial" panose="020B0604020202020204" pitchFamily="34" charset="0"/>
              </a:rPr>
              <a:t>се информират </a:t>
            </a:r>
            <a:r>
              <a:rPr lang="bg-BG" dirty="0">
                <a:cs typeface="Arial" panose="020B0604020202020204" pitchFamily="34" charset="0"/>
              </a:rPr>
              <a:t>за способностите на хората с </a:t>
            </a:r>
            <a:r>
              <a:rPr lang="bg-BG" dirty="0" smtClean="0">
                <a:cs typeface="Arial" panose="020B0604020202020204" pitchFamily="34" charset="0"/>
              </a:rPr>
              <a:t>увреждания</a:t>
            </a:r>
          </a:p>
          <a:p>
            <a:pPr marL="0" indent="0">
              <a:buNone/>
            </a:pPr>
            <a:endParaRPr lang="bg-BG" dirty="0">
              <a:cs typeface="Arial" panose="020B0604020202020204" pitchFamily="34" charset="0"/>
            </a:endParaRPr>
          </a:p>
          <a:p>
            <a:r>
              <a:rPr lang="ru-RU" b="1" dirty="0" smtClean="0">
                <a:cs typeface="Arial" panose="020B0604020202020204" pitchFamily="34" charset="0"/>
              </a:rPr>
              <a:t>Работодатели и клиенти</a:t>
            </a:r>
            <a:r>
              <a:rPr lang="ru-RU" dirty="0">
                <a:cs typeface="Arial" panose="020B0604020202020204" pitchFamily="34" charset="0"/>
              </a:rPr>
              <a:t>: 7 независими </a:t>
            </a:r>
            <a:r>
              <a:rPr lang="ru-RU" dirty="0" smtClean="0">
                <a:cs typeface="Arial" panose="020B0604020202020204" pitchFamily="34" charset="0"/>
              </a:rPr>
              <a:t>институции </a:t>
            </a:r>
            <a:r>
              <a:rPr lang="ru-RU" dirty="0">
                <a:cs typeface="Arial" panose="020B0604020202020204" pitchFamily="34" charset="0"/>
              </a:rPr>
              <a:t>създават Фондация Lika </a:t>
            </a:r>
            <a:r>
              <a:rPr lang="ru-RU" dirty="0" smtClean="0">
                <a:cs typeface="Arial" panose="020B0604020202020204" pitchFamily="34" charset="0"/>
              </a:rPr>
              <a:t>Villkor.</a:t>
            </a:r>
          </a:p>
          <a:p>
            <a:pPr marL="0" indent="0">
              <a:buNone/>
            </a:pPr>
            <a:r>
              <a:rPr lang="ru-RU" dirty="0" smtClean="0">
                <a:cs typeface="Arial" panose="020B0604020202020204" pitchFamily="34" charset="0"/>
              </a:rPr>
              <a:t>Това са работодателски </a:t>
            </a:r>
            <a:r>
              <a:rPr lang="ru-RU" dirty="0">
                <a:cs typeface="Arial" panose="020B0604020202020204" pitchFamily="34" charset="0"/>
              </a:rPr>
              <a:t>организации, профсъюзи, национални асоциации на хора с увредено зрение и на глухите, асоциация на хората с </a:t>
            </a:r>
            <a:r>
              <a:rPr lang="ru-RU" dirty="0" smtClean="0">
                <a:cs typeface="Arial" panose="020B0604020202020204" pitchFamily="34" charset="0"/>
              </a:rPr>
              <a:t>увреждания. </a:t>
            </a:r>
            <a:r>
              <a:rPr lang="ru-RU" dirty="0">
                <a:cs typeface="Arial" panose="020B0604020202020204" pitchFamily="34" charset="0"/>
              </a:rPr>
              <a:t>Днес </a:t>
            </a:r>
            <a:r>
              <a:rPr lang="ru-RU" dirty="0" smtClean="0">
                <a:cs typeface="Arial" panose="020B0604020202020204" pitchFamily="34" charset="0"/>
              </a:rPr>
              <a:t>организациите </a:t>
            </a:r>
            <a:r>
              <a:rPr lang="ru-RU" dirty="0">
                <a:cs typeface="Arial" panose="020B0604020202020204" pitchFamily="34" charset="0"/>
              </a:rPr>
              <a:t>са над 100</a:t>
            </a:r>
            <a:r>
              <a:rPr lang="ru-RU" dirty="0" smtClean="0"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ru-RU" dirty="0">
              <a:cs typeface="Arial" panose="020B0604020202020204" pitchFamily="34" charset="0"/>
            </a:endParaRPr>
          </a:p>
          <a:p>
            <a:r>
              <a:rPr lang="ru-RU" b="1" dirty="0">
                <a:cs typeface="Arial" panose="020B0604020202020204" pitchFamily="34" charset="0"/>
              </a:rPr>
              <a:t>Дейности:</a:t>
            </a:r>
            <a:r>
              <a:rPr lang="ru-RU" dirty="0">
                <a:cs typeface="Arial" panose="020B0604020202020204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ru-RU" dirty="0">
                <a:cs typeface="Arial" panose="020B0604020202020204" pitchFamily="34" charset="0"/>
              </a:rPr>
              <a:t>Работодатели присъстват на учебни сесии за развитие на трудови умения на хора с увреждания. </a:t>
            </a:r>
          </a:p>
          <a:p>
            <a:pPr>
              <a:buFontTx/>
              <a:buChar char="-"/>
            </a:pPr>
            <a:r>
              <a:rPr lang="ru-RU" dirty="0">
                <a:cs typeface="Arial" panose="020B0604020202020204" pitchFamily="34" charset="0"/>
              </a:rPr>
              <a:t>Събиране на база данни „Meeting Point Sweden“, която включва: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Информация за работодатели как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да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наемат хора с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увреждания, с какво финансиране;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„Мрежа за диалог“ на мениджъри на компании, споделящи опит за интегрирането на хора с увреждания в работна среда;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„Група за стажове“, в която хората с увреждания могат да търсят стажове или работа, а работодатели могат да използват информацията и да се свържат с търсещи работа хора с увреждания, които имат необходимите умения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lvl="1" indent="0">
              <a:buNone/>
            </a:pPr>
            <a:endParaRPr lang="ru-RU" sz="1800" dirty="0">
              <a:cs typeface="Arial" panose="020B0604020202020204" pitchFamily="34" charset="0"/>
            </a:endParaRPr>
          </a:p>
          <a:p>
            <a:r>
              <a:rPr lang="ru-RU" b="1" dirty="0">
                <a:cs typeface="Arial" panose="020B0604020202020204" pitchFamily="34" charset="0"/>
              </a:rPr>
              <a:t>Финансиране:</a:t>
            </a:r>
            <a:r>
              <a:rPr lang="ru-RU" dirty="0">
                <a:cs typeface="Arial" panose="020B0604020202020204" pitchFamily="34" charset="0"/>
              </a:rPr>
              <a:t> ЕСФ, профсъюзи, др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838200" y="3708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7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ítulo 4">
            <a:extLst>
              <a:ext uri="{FF2B5EF4-FFF2-40B4-BE49-F238E27FC236}">
                <a16:creationId xmlns:a16="http://schemas.microsoft.com/office/drawing/2014/main" id="{D25AB5F6-C2FF-B8C7-73E5-B5FDCFCF479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155220" y="143668"/>
            <a:ext cx="8304027" cy="95410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12700" algn="ctr">
              <a:lnSpc>
                <a:spcPct val="100000"/>
              </a:lnSpc>
              <a:spcBef>
                <a:spcPts val="1945"/>
              </a:spcBef>
            </a:pPr>
            <a:r>
              <a:rPr lang="bg-BG" sz="2800" b="1" dirty="0">
                <a:solidFill>
                  <a:schemeClr val="accent1"/>
                </a:solidFill>
              </a:rPr>
              <a:t>Център за специализирана подкрепена заетост </a:t>
            </a:r>
            <a:r>
              <a:rPr lang="bg-BG" sz="2800" b="1" dirty="0" smtClean="0">
                <a:solidFill>
                  <a:schemeClr val="accent1"/>
                </a:solidFill>
              </a:rPr>
              <a:t/>
            </a:r>
            <a:br>
              <a:rPr lang="bg-BG" sz="2800" b="1" dirty="0" smtClean="0">
                <a:solidFill>
                  <a:schemeClr val="accent1"/>
                </a:solidFill>
              </a:rPr>
            </a:br>
            <a:r>
              <a:rPr lang="bg-BG" sz="2800" b="1" dirty="0" smtClean="0">
                <a:solidFill>
                  <a:schemeClr val="accent1"/>
                </a:solidFill>
              </a:rPr>
              <a:t>за </a:t>
            </a:r>
            <a:r>
              <a:rPr lang="bg-BG" sz="2800" b="1" dirty="0">
                <a:solidFill>
                  <a:schemeClr val="accent1"/>
                </a:solidFill>
              </a:rPr>
              <a:t>глухи </a:t>
            </a:r>
            <a:r>
              <a:rPr lang="bg-BG" sz="2800" b="1" dirty="0" smtClean="0">
                <a:solidFill>
                  <a:schemeClr val="accent1"/>
                </a:solidFill>
              </a:rPr>
              <a:t>хора, Австрия</a:t>
            </a:r>
            <a:endParaRPr lang="bg-BG" sz="2800" dirty="0">
              <a:solidFill>
                <a:srgbClr val="65459B"/>
              </a:solidFill>
              <a:latin typeface="72 Black" panose="020B0A04030603020204" pitchFamily="34" charset="0"/>
              <a:cs typeface="72 Black" panose="020B0A04030603020204" pitchFamily="34" charset="0"/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C54902-E8F7-A3D2-C8C6-B560556C7495}"/>
              </a:ext>
            </a:extLst>
          </p:cNvPr>
          <p:cNvSpPr txBox="1">
            <a:spLocks/>
          </p:cNvSpPr>
          <p:nvPr/>
        </p:nvSpPr>
        <p:spPr>
          <a:xfrm>
            <a:off x="74428" y="1307804"/>
            <a:ext cx="12117571" cy="5475767"/>
          </a:xfrm>
          <a:prstGeom prst="rect">
            <a:avLst/>
          </a:prstGeom>
        </p:spPr>
        <p:txBody>
          <a:bodyPr vert="horz" lIns="0" tIns="0" rIns="0" bIns="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2000" b="1" dirty="0">
                <a:cs typeface="Arial" panose="020B0604020202020204" pitchFamily="34" charset="0"/>
              </a:rPr>
              <a:t>Цел</a:t>
            </a:r>
            <a:r>
              <a:rPr lang="bg-BG" sz="2000" b="1" dirty="0" smtClean="0">
                <a:cs typeface="Arial" panose="020B0604020202020204" pitchFamily="34" charset="0"/>
              </a:rPr>
              <a:t>: </a:t>
            </a:r>
            <a:r>
              <a:rPr lang="bg-BG" sz="2000" dirty="0" smtClean="0">
                <a:cs typeface="Arial" panose="020B0604020202020204" pitchFamily="34" charset="0"/>
              </a:rPr>
              <a:t>Подкрепа от трудов наставник на хора увреден слух и глухи хора</a:t>
            </a:r>
          </a:p>
          <a:p>
            <a:pPr marL="0" indent="0">
              <a:buNone/>
            </a:pPr>
            <a:endParaRPr lang="bg-BG" sz="2000" dirty="0">
              <a:cs typeface="Arial" panose="020B0604020202020204" pitchFamily="34" charset="0"/>
            </a:endParaRPr>
          </a:p>
          <a:p>
            <a:r>
              <a:rPr lang="bg-BG" sz="2000" b="1" dirty="0" smtClean="0">
                <a:cs typeface="Arial" panose="020B0604020202020204" pitchFamily="34" charset="0"/>
              </a:rPr>
              <a:t>Екип: </a:t>
            </a:r>
            <a:r>
              <a:rPr lang="ru-RU" sz="2000" dirty="0" smtClean="0">
                <a:cs typeface="Arial" panose="020B0604020202020204" pitchFamily="34" charset="0"/>
              </a:rPr>
              <a:t>Центърът </a:t>
            </a:r>
            <a:r>
              <a:rPr lang="ru-RU" sz="2000" dirty="0">
                <a:cs typeface="Arial" panose="020B0604020202020204" pitchFamily="34" charset="0"/>
              </a:rPr>
              <a:t>разполага с 10 </a:t>
            </a:r>
            <a:r>
              <a:rPr lang="ru-RU" sz="2000" dirty="0" smtClean="0">
                <a:cs typeface="Arial" panose="020B0604020202020204" pitchFamily="34" charset="0"/>
              </a:rPr>
              <a:t>трудови наставника, които владеят жестов език и са завършили социална работа и педагогика. </a:t>
            </a:r>
          </a:p>
          <a:p>
            <a:pPr marL="0" indent="0">
              <a:buNone/>
            </a:pPr>
            <a:endParaRPr lang="ru-RU" sz="2000" dirty="0" smtClean="0">
              <a:cs typeface="Arial" panose="020B0604020202020204" pitchFamily="34" charset="0"/>
            </a:endParaRPr>
          </a:p>
          <a:p>
            <a:r>
              <a:rPr lang="bg-BG" sz="2000" b="1" dirty="0" smtClean="0">
                <a:cs typeface="Arial" panose="020B0604020202020204" pitchFamily="34" charset="0"/>
              </a:rPr>
              <a:t>Клиенти: </a:t>
            </a:r>
            <a:r>
              <a:rPr lang="ru-RU" sz="2000" dirty="0" smtClean="0">
                <a:cs typeface="Arial" panose="020B0604020202020204" pitchFamily="34" charset="0"/>
              </a:rPr>
              <a:t>Хора с медицински документ с над 50% слухово затруднение, които търсят работа</a:t>
            </a:r>
          </a:p>
          <a:p>
            <a:pPr marL="0" indent="0">
              <a:buNone/>
            </a:pPr>
            <a:r>
              <a:rPr lang="ru-RU" sz="2000" dirty="0" smtClean="0">
                <a:cs typeface="Arial" panose="020B0604020202020204" pitchFamily="34" charset="0"/>
              </a:rPr>
              <a:t>  </a:t>
            </a:r>
          </a:p>
          <a:p>
            <a:r>
              <a:rPr lang="bg-BG" sz="2000" b="1" dirty="0" smtClean="0">
                <a:cs typeface="Arial" panose="020B0604020202020204" pitchFamily="34" charset="0"/>
              </a:rPr>
              <a:t>Дейности</a:t>
            </a:r>
            <a:r>
              <a:rPr lang="bg-BG" sz="2000" dirty="0">
                <a:cs typeface="Arial" panose="020B0604020202020204" pitchFamily="34" charset="0"/>
              </a:rPr>
              <a:t>:</a:t>
            </a:r>
          </a:p>
          <a:p>
            <a:pPr>
              <a:buFontTx/>
              <a:buChar char="-"/>
            </a:pPr>
            <a:r>
              <a:rPr lang="ru-RU" sz="2000" dirty="0" smtClean="0">
                <a:cs typeface="Arial" panose="020B0604020202020204" pitchFamily="34" charset="0"/>
              </a:rPr>
              <a:t>Социални консултации и търсене на работа, с участието на клиента (проучване, кандидатстване, контакти с работодатели)</a:t>
            </a:r>
          </a:p>
          <a:p>
            <a:pPr>
              <a:buFontTx/>
              <a:buChar char="-"/>
            </a:pPr>
            <a:r>
              <a:rPr lang="ru-RU" sz="2000" dirty="0" smtClean="0">
                <a:cs typeface="Arial" panose="020B0604020202020204" pitchFamily="34" charset="0"/>
              </a:rPr>
              <a:t>Напасване на квалификацията и опита на кандидата с изискванията на длъжността</a:t>
            </a:r>
          </a:p>
          <a:p>
            <a:pPr>
              <a:buFontTx/>
              <a:buChar char="-"/>
            </a:pPr>
            <a:r>
              <a:rPr lang="ru-RU" sz="2000" dirty="0" smtClean="0">
                <a:cs typeface="Arial" panose="020B0604020202020204" pitchFamily="34" charset="0"/>
              </a:rPr>
              <a:t>Обучение на работното място</a:t>
            </a:r>
          </a:p>
          <a:p>
            <a:pPr>
              <a:buFontTx/>
              <a:buChar char="-"/>
            </a:pPr>
            <a:r>
              <a:rPr lang="ru-RU" sz="2000" dirty="0" smtClean="0">
                <a:cs typeface="Arial" panose="020B0604020202020204" pitchFamily="34" charset="0"/>
              </a:rPr>
              <a:t>Техническа помощ</a:t>
            </a:r>
          </a:p>
          <a:p>
            <a:pPr>
              <a:buFontTx/>
              <a:buChar char="-"/>
            </a:pPr>
            <a:r>
              <a:rPr lang="ru-RU" sz="2000" dirty="0" smtClean="0">
                <a:cs typeface="Arial" panose="020B0604020202020204" pitchFamily="34" charset="0"/>
              </a:rPr>
              <a:t>Продължаващи контакти и предоставяне на конкретна подкрепа при необходимост за работещия или работодателя.</a:t>
            </a:r>
          </a:p>
          <a:p>
            <a:pPr marL="0" indent="0">
              <a:buNone/>
            </a:pPr>
            <a:r>
              <a:rPr lang="ru-RU" sz="2000" dirty="0" smtClean="0">
                <a:cs typeface="Arial" panose="020B0604020202020204" pitchFamily="34" charset="0"/>
              </a:rPr>
              <a:t>Всеки трудов наставник </a:t>
            </a:r>
            <a:r>
              <a:rPr lang="ru-RU" sz="2000" dirty="0">
                <a:cs typeface="Arial" panose="020B0604020202020204" pitchFamily="34" charset="0"/>
              </a:rPr>
              <a:t>работи с 25-30 </a:t>
            </a:r>
            <a:r>
              <a:rPr lang="ru-RU" sz="2000" dirty="0" smtClean="0">
                <a:cs typeface="Arial" panose="020B0604020202020204" pitchFamily="34" charset="0"/>
              </a:rPr>
              <a:t>клиента.</a:t>
            </a:r>
          </a:p>
          <a:p>
            <a:pPr marL="0" indent="0">
              <a:buNone/>
            </a:pPr>
            <a:r>
              <a:rPr lang="ru-RU" sz="2000" dirty="0" smtClean="0">
                <a:cs typeface="Arial" panose="020B0604020202020204" pitchFamily="34" charset="0"/>
              </a:rPr>
              <a:t>Финансирането не зависи от успеха на клиентите, но се </a:t>
            </a:r>
            <a:r>
              <a:rPr lang="bg-BG" sz="2000" dirty="0" smtClean="0">
                <a:cs typeface="Arial" panose="020B0604020202020204" pitchFamily="34" charset="0"/>
              </a:rPr>
              <a:t>очаква наставникът да постигне успех с поне 15 клиента.</a:t>
            </a:r>
          </a:p>
          <a:p>
            <a:pPr marL="0" indent="0">
              <a:buNone/>
            </a:pPr>
            <a:r>
              <a:rPr lang="bg-BG" sz="2000" dirty="0" smtClean="0">
                <a:cs typeface="Arial" panose="020B0604020202020204" pitchFamily="34" charset="0"/>
              </a:rPr>
              <a:t>Успех е, когато клиентът има добре платена работа и я запазва за поне 3 месеца. </a:t>
            </a:r>
            <a:endParaRPr lang="bg-BG" sz="2000" dirty="0"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bg-BG" sz="2000" dirty="0">
              <a:cs typeface="Arial" panose="020B0604020202020204" pitchFamily="34" charset="0"/>
            </a:endParaRPr>
          </a:p>
          <a:p>
            <a:r>
              <a:rPr lang="bg-BG" sz="2000" b="1" dirty="0">
                <a:cs typeface="Arial" panose="020B0604020202020204" pitchFamily="34" charset="0"/>
              </a:rPr>
              <a:t>Финансиране</a:t>
            </a:r>
            <a:r>
              <a:rPr lang="bg-BG" sz="2000" dirty="0">
                <a:cs typeface="Arial" panose="020B0604020202020204" pitchFamily="34" charset="0"/>
              </a:rPr>
              <a:t>: </a:t>
            </a:r>
            <a:r>
              <a:rPr lang="bg-BG" sz="2000" dirty="0" smtClean="0">
                <a:cs typeface="Arial" panose="020B0604020202020204" pitchFamily="34" charset="0"/>
              </a:rPr>
              <a:t>О</a:t>
            </a:r>
            <a:r>
              <a:rPr lang="ru-RU" sz="2000" dirty="0" smtClean="0">
                <a:cs typeface="Arial" panose="020B0604020202020204" pitchFamily="34" charset="0"/>
              </a:rPr>
              <a:t>т </a:t>
            </a:r>
            <a:r>
              <a:rPr lang="ru-RU" sz="2000" dirty="0">
                <a:cs typeface="Arial" panose="020B0604020202020204" pitchFamily="34" charset="0"/>
              </a:rPr>
              <a:t>националната администрация за социално </a:t>
            </a:r>
            <a:r>
              <a:rPr lang="ru-RU" sz="2000" dirty="0" smtClean="0">
                <a:cs typeface="Arial" panose="020B0604020202020204" pitchFamily="34" charset="0"/>
              </a:rPr>
              <a:t>подпомагане + субсидия за наемане на хора с увреждания + средства за обучение на работното място от бюджета на администрацията за заетост</a:t>
            </a:r>
            <a:endParaRPr lang="bg-BG" sz="2000" dirty="0">
              <a:cs typeface="Arial" panose="020B0604020202020204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838200" y="3708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4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ítulo 4">
            <a:extLst>
              <a:ext uri="{FF2B5EF4-FFF2-40B4-BE49-F238E27FC236}">
                <a16:creationId xmlns:a16="http://schemas.microsoft.com/office/drawing/2014/main" id="{D25AB5F6-C2FF-B8C7-73E5-B5FDCFCF479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155220" y="143668"/>
            <a:ext cx="8304027" cy="95410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12700" algn="ctr">
              <a:lnSpc>
                <a:spcPct val="100000"/>
              </a:lnSpc>
              <a:spcBef>
                <a:spcPts val="1945"/>
              </a:spcBef>
            </a:pPr>
            <a:r>
              <a:rPr lang="bg-BG" sz="2800" b="1" dirty="0" smtClean="0">
                <a:solidFill>
                  <a:schemeClr val="accent1"/>
                </a:solidFill>
              </a:rPr>
              <a:t>Подкрепа </a:t>
            </a:r>
            <a:r>
              <a:rPr lang="bg-BG" sz="2800" b="1" dirty="0">
                <a:solidFill>
                  <a:schemeClr val="accent1"/>
                </a:solidFill>
              </a:rPr>
              <a:t>за </a:t>
            </a:r>
            <a:r>
              <a:rPr lang="bg-BG" sz="2800" b="1" dirty="0" smtClean="0">
                <a:solidFill>
                  <a:schemeClr val="accent1"/>
                </a:solidFill>
              </a:rPr>
              <a:t>колеги </a:t>
            </a:r>
            <a:br>
              <a:rPr lang="bg-BG" sz="2800" b="1" dirty="0" smtClean="0">
                <a:solidFill>
                  <a:schemeClr val="accent1"/>
                </a:solidFill>
              </a:rPr>
            </a:br>
            <a:r>
              <a:rPr lang="bg-BG" sz="2800" b="1" dirty="0" smtClean="0">
                <a:solidFill>
                  <a:schemeClr val="accent1"/>
                </a:solidFill>
              </a:rPr>
              <a:t>Агенция за подкрепена заетост, Чехия</a:t>
            </a:r>
            <a:endParaRPr lang="bg-BG" sz="2800" dirty="0">
              <a:solidFill>
                <a:srgbClr val="65459B"/>
              </a:solidFill>
              <a:latin typeface="72 Black" panose="020B0A04030603020204" pitchFamily="34" charset="0"/>
              <a:cs typeface="72 Black" panose="020B0A04030603020204" pitchFamily="34" charset="0"/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C54902-E8F7-A3D2-C8C6-B560556C7495}"/>
              </a:ext>
            </a:extLst>
          </p:cNvPr>
          <p:cNvSpPr txBox="1">
            <a:spLocks/>
          </p:cNvSpPr>
          <p:nvPr/>
        </p:nvSpPr>
        <p:spPr>
          <a:xfrm>
            <a:off x="74429" y="1307804"/>
            <a:ext cx="12013939" cy="5475767"/>
          </a:xfrm>
          <a:prstGeom prst="rect">
            <a:avLst/>
          </a:prstGeom>
        </p:spPr>
        <p:txBody>
          <a:bodyPr vert="horz" lIns="0" tIns="0" rIns="0" bIns="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2000" b="1" dirty="0">
                <a:cs typeface="Arial" panose="020B0604020202020204" pitchFamily="34" charset="0"/>
              </a:rPr>
              <a:t>Цел</a:t>
            </a:r>
            <a:r>
              <a:rPr lang="bg-BG" sz="2000" b="1" dirty="0" smtClean="0">
                <a:cs typeface="Arial" panose="020B0604020202020204" pitchFamily="34" charset="0"/>
              </a:rPr>
              <a:t>: </a:t>
            </a:r>
            <a:r>
              <a:rPr lang="bg-BG" sz="2000" dirty="0">
                <a:cs typeface="Arial" panose="020B0604020202020204" pitchFamily="34" charset="0"/>
              </a:rPr>
              <a:t>Подкрепа от трудов наставник </a:t>
            </a:r>
            <a:r>
              <a:rPr lang="bg-BG" sz="2000" dirty="0" smtClean="0">
                <a:cs typeface="Arial" panose="020B0604020202020204" pitchFamily="34" charset="0"/>
              </a:rPr>
              <a:t>на </a:t>
            </a:r>
            <a:r>
              <a:rPr lang="bg-BG" sz="2000" dirty="0">
                <a:cs typeface="Arial" panose="020B0604020202020204" pitchFamily="34" charset="0"/>
              </a:rPr>
              <a:t>хора </a:t>
            </a:r>
            <a:r>
              <a:rPr lang="bg-BG" sz="2000" dirty="0" smtClean="0">
                <a:cs typeface="Arial" panose="020B0604020202020204" pitchFamily="34" charset="0"/>
              </a:rPr>
              <a:t>с разстройства на развитието и на техни колеги </a:t>
            </a:r>
            <a:endParaRPr lang="bg-BG" sz="20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bg-BG" sz="2000" dirty="0">
              <a:cs typeface="Arial" panose="020B0604020202020204" pitchFamily="34" charset="0"/>
            </a:endParaRPr>
          </a:p>
          <a:p>
            <a:r>
              <a:rPr lang="bg-BG" sz="2000" b="1" dirty="0" smtClean="0">
                <a:cs typeface="Arial" panose="020B0604020202020204" pitchFamily="34" charset="0"/>
              </a:rPr>
              <a:t>Екип: </a:t>
            </a:r>
            <a:r>
              <a:rPr lang="bg-BG" sz="2000" dirty="0" smtClean="0">
                <a:cs typeface="Arial" panose="020B0604020202020204" pitchFamily="34" charset="0"/>
              </a:rPr>
              <a:t>7 трудови наставника, като всеки работи със 7 лица с интелектуални затруднения</a:t>
            </a:r>
          </a:p>
          <a:p>
            <a:pPr marL="0" indent="0">
              <a:buNone/>
            </a:pPr>
            <a:r>
              <a:rPr lang="ru-RU" sz="2000" dirty="0" smtClean="0">
                <a:cs typeface="Arial" panose="020B0604020202020204" pitchFamily="34" charset="0"/>
              </a:rPr>
              <a:t>Трудовите наставници преминават през обучение, </a:t>
            </a:r>
            <a:r>
              <a:rPr lang="ru-RU" sz="2000" dirty="0">
                <a:cs typeface="Arial" panose="020B0604020202020204" pitchFamily="34" charset="0"/>
              </a:rPr>
              <a:t>водено от </a:t>
            </a:r>
            <a:r>
              <a:rPr lang="ru-RU" sz="2000" dirty="0" smtClean="0">
                <a:cs typeface="Arial" panose="020B0604020202020204" pitchFamily="34" charset="0"/>
              </a:rPr>
              <a:t>Чешкия </a:t>
            </a:r>
            <a:r>
              <a:rPr lang="ru-RU" sz="2000" dirty="0">
                <a:cs typeface="Arial" panose="020B0604020202020204" pitchFamily="34" charset="0"/>
              </a:rPr>
              <a:t>съюз за подкрепена заетост. </a:t>
            </a:r>
          </a:p>
          <a:p>
            <a:pPr marL="0" indent="0">
              <a:buNone/>
            </a:pPr>
            <a:endParaRPr lang="bg-BG" sz="2000" b="1" dirty="0" smtClean="0">
              <a:cs typeface="Arial" panose="020B0604020202020204" pitchFamily="34" charset="0"/>
            </a:endParaRPr>
          </a:p>
          <a:p>
            <a:r>
              <a:rPr lang="bg-BG" sz="2000" b="1" dirty="0" smtClean="0">
                <a:cs typeface="Arial" panose="020B0604020202020204" pitchFamily="34" charset="0"/>
              </a:rPr>
              <a:t>Клиенти: </a:t>
            </a:r>
            <a:r>
              <a:rPr lang="bg-BG" sz="2000" dirty="0" smtClean="0">
                <a:cs typeface="Arial" panose="020B0604020202020204" pitchFamily="34" charset="0"/>
              </a:rPr>
              <a:t>лица с интелектуални затруднения (18-63 г.), които търсят работа на пазара на труда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ru-RU" sz="2000" b="1" dirty="0" smtClean="0">
                <a:cs typeface="Arial" panose="020B0604020202020204" pitchFamily="34" charset="0"/>
              </a:rPr>
              <a:t>Дейности</a:t>
            </a:r>
            <a:r>
              <a:rPr lang="ru-RU" sz="2000" dirty="0" smtClean="0">
                <a:cs typeface="Arial" panose="020B0604020202020204" pitchFamily="34" charset="0"/>
              </a:rPr>
              <a:t>: </a:t>
            </a:r>
          </a:p>
          <a:p>
            <a:pPr>
              <a:buFontTx/>
              <a:buChar char="-"/>
            </a:pPr>
            <a:r>
              <a:rPr lang="ru-RU" sz="2000" dirty="0" smtClean="0">
                <a:cs typeface="Arial" panose="020B0604020202020204" pitchFamily="34" charset="0"/>
              </a:rPr>
              <a:t>Оценка на интересите и способностите на търсещия работа от трудов наставник и план за търсене на работа</a:t>
            </a:r>
          </a:p>
          <a:p>
            <a:pPr>
              <a:buFontTx/>
              <a:buChar char="-"/>
            </a:pPr>
            <a:r>
              <a:rPr lang="ru-RU" sz="2000" dirty="0" smtClean="0">
                <a:cs typeface="Arial" panose="020B0604020202020204" pitchFamily="34" charset="0"/>
              </a:rPr>
              <a:t>Идентифициране и контакти с потенциални работодатели</a:t>
            </a:r>
          </a:p>
          <a:p>
            <a:pPr>
              <a:buFontTx/>
              <a:buChar char="-"/>
            </a:pPr>
            <a:r>
              <a:rPr lang="ru-RU" sz="2000" dirty="0" smtClean="0">
                <a:cs typeface="Arial" panose="020B0604020202020204" pitchFamily="34" charset="0"/>
              </a:rPr>
              <a:t>Представяне на способностите на кандидата пред работодателя и напасване с изискванията на трудовата дейност</a:t>
            </a:r>
          </a:p>
          <a:p>
            <a:pPr>
              <a:buFontTx/>
              <a:buChar char="-"/>
            </a:pPr>
            <a:r>
              <a:rPr lang="ru-RU" sz="2000" dirty="0" smtClean="0">
                <a:cs typeface="Arial" panose="020B0604020202020204" pitchFamily="34" charset="0"/>
              </a:rPr>
              <a:t>Договаряне с работодателя за тестов период, специален договор с почасово натоварване, изпитателен срок, др.</a:t>
            </a:r>
          </a:p>
          <a:p>
            <a:pPr>
              <a:buFontTx/>
              <a:buChar char="-"/>
            </a:pPr>
            <a:r>
              <a:rPr lang="ru-RU" sz="2000" dirty="0" smtClean="0">
                <a:cs typeface="Arial" panose="020B0604020202020204" pitchFamily="34" charset="0"/>
              </a:rPr>
              <a:t>Подкрепа </a:t>
            </a:r>
            <a:r>
              <a:rPr lang="ru-RU" sz="2000" dirty="0">
                <a:cs typeface="Arial" panose="020B0604020202020204" pitchFamily="34" charset="0"/>
              </a:rPr>
              <a:t>на служителя от </a:t>
            </a:r>
            <a:r>
              <a:rPr lang="ru-RU" sz="2000" dirty="0" smtClean="0">
                <a:cs typeface="Arial" panose="020B0604020202020204" pitchFamily="34" charset="0"/>
              </a:rPr>
              <a:t>трудовия наставник – целодневна подкрепа през първите дни и намаляваща подкрепа</a:t>
            </a:r>
          </a:p>
          <a:p>
            <a:pPr>
              <a:buFontTx/>
              <a:buChar char="-"/>
            </a:pPr>
            <a:r>
              <a:rPr lang="ru-RU" sz="2000" dirty="0" smtClean="0">
                <a:cs typeface="Arial" panose="020B0604020202020204" pitchFamily="34" charset="0"/>
              </a:rPr>
              <a:t>Подкрепа на колегите – за общуване със служителя, за включване в екипни срещи, за обратна връзка</a:t>
            </a:r>
          </a:p>
          <a:p>
            <a:pPr marL="0" indent="0">
              <a:buNone/>
            </a:pPr>
            <a:endParaRPr lang="ru-RU" sz="2000" dirty="0">
              <a:cs typeface="Arial" panose="020B0604020202020204" pitchFamily="34" charset="0"/>
            </a:endParaRPr>
          </a:p>
          <a:p>
            <a:r>
              <a:rPr lang="ru-RU" sz="2000" b="1" dirty="0" smtClean="0">
                <a:cs typeface="Arial" panose="020B0604020202020204" pitchFamily="34" charset="0"/>
              </a:rPr>
              <a:t>Финансиране:</a:t>
            </a:r>
            <a:r>
              <a:rPr lang="ru-RU" sz="2000" dirty="0" smtClean="0"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ru-RU" sz="2000" dirty="0" smtClean="0">
                <a:cs typeface="Arial" panose="020B0604020202020204" pitchFamily="34" charset="0"/>
              </a:rPr>
              <a:t>- Ежегодно финансиране от МТСП, програми за активиране (личен асистент), програми за преход (от училище към работа)</a:t>
            </a:r>
          </a:p>
          <a:p>
            <a:pPr marL="0" indent="0">
              <a:buNone/>
            </a:pPr>
            <a:r>
              <a:rPr lang="ru-RU" sz="2000" dirty="0" smtClean="0">
                <a:cs typeface="Arial" panose="020B0604020202020204" pitchFamily="34" charset="0"/>
              </a:rPr>
              <a:t>- Европейски социален фонд</a:t>
            </a:r>
            <a:endParaRPr lang="ru-RU" sz="2000" dirty="0">
              <a:cs typeface="Arial" panose="020B0604020202020204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838200" y="3708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6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ítulo 4">
            <a:extLst>
              <a:ext uri="{FF2B5EF4-FFF2-40B4-BE49-F238E27FC236}">
                <a16:creationId xmlns:a16="http://schemas.microsoft.com/office/drawing/2014/main" id="{D25AB5F6-C2FF-B8C7-73E5-B5FDCFCF479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155220" y="143668"/>
            <a:ext cx="8304027" cy="83099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12700" algn="ctr">
              <a:lnSpc>
                <a:spcPct val="100000"/>
              </a:lnSpc>
              <a:spcBef>
                <a:spcPts val="1945"/>
              </a:spcBef>
            </a:pPr>
            <a:r>
              <a:rPr lang="bg-BG" sz="2400" b="1" dirty="0">
                <a:solidFill>
                  <a:schemeClr val="accent1"/>
                </a:solidFill>
              </a:rPr>
              <a:t>Участие на служители с увреждания в Център за върхови постижения за универсален </a:t>
            </a:r>
            <a:r>
              <a:rPr lang="bg-BG" sz="2400" b="1" dirty="0" smtClean="0">
                <a:solidFill>
                  <a:schemeClr val="accent1"/>
                </a:solidFill>
              </a:rPr>
              <a:t>дизайн, Ирландия</a:t>
            </a:r>
            <a:endParaRPr lang="bg-BG" sz="2400" dirty="0">
              <a:solidFill>
                <a:schemeClr val="accent1"/>
              </a:solidFill>
              <a:latin typeface="72 Black" panose="020B0A04030603020204" pitchFamily="34" charset="0"/>
              <a:cs typeface="72 Black" panose="020B0A04030603020204" pitchFamily="34" charset="0"/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C54902-E8F7-A3D2-C8C6-B560556C7495}"/>
              </a:ext>
            </a:extLst>
          </p:cNvPr>
          <p:cNvSpPr txBox="1">
            <a:spLocks/>
          </p:cNvSpPr>
          <p:nvPr/>
        </p:nvSpPr>
        <p:spPr>
          <a:xfrm>
            <a:off x="74429" y="1307804"/>
            <a:ext cx="12117570" cy="547576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2000" b="1" dirty="0"/>
              <a:t>Цел:</a:t>
            </a:r>
            <a:r>
              <a:rPr lang="bg-BG" sz="2000" dirty="0"/>
              <a:t> Работа за достъпност за гражданите в хода на жизнения цикъл</a:t>
            </a:r>
          </a:p>
          <a:p>
            <a:pPr marL="0" indent="0">
              <a:buNone/>
            </a:pPr>
            <a:endParaRPr lang="bg-BG" sz="2000" dirty="0"/>
          </a:p>
          <a:p>
            <a:r>
              <a:rPr lang="bg-BG" sz="2000" b="1" dirty="0" smtClean="0"/>
              <a:t>Екип</a:t>
            </a:r>
            <a:r>
              <a:rPr lang="bg-BG" sz="2000" dirty="0" smtClean="0"/>
              <a:t>: </a:t>
            </a:r>
          </a:p>
          <a:p>
            <a:pPr marL="0" indent="0">
              <a:buNone/>
            </a:pPr>
            <a:r>
              <a:rPr lang="bg-BG" sz="2000" dirty="0" smtClean="0"/>
              <a:t>- Специалисти по достъпност и универсален дизайн</a:t>
            </a:r>
          </a:p>
          <a:p>
            <a:pPr marL="0" indent="0">
              <a:buNone/>
            </a:pPr>
            <a:r>
              <a:rPr lang="bg-BG" sz="2000" dirty="0" smtClean="0"/>
              <a:t>- Експерти от опит/ специалисти с </a:t>
            </a:r>
            <a:r>
              <a:rPr lang="bg-BG" sz="2000" dirty="0"/>
              <a:t>различни увреждания </a:t>
            </a:r>
          </a:p>
          <a:p>
            <a:pPr marL="0" indent="0">
              <a:buNone/>
            </a:pPr>
            <a:endParaRPr lang="bg-BG" sz="2000" dirty="0"/>
          </a:p>
          <a:p>
            <a:r>
              <a:rPr lang="bg-BG" sz="2000" b="1" dirty="0"/>
              <a:t>Дейности: </a:t>
            </a:r>
          </a:p>
          <a:p>
            <a:pPr>
              <a:buFontTx/>
              <a:buChar char="-"/>
            </a:pPr>
            <a:r>
              <a:rPr lang="bg-BG" sz="2000" dirty="0"/>
              <a:t>Обучения за достъпност в образованието, средата и процеса на обучение от детската градина до университета и обучението на възрастни през целия живот</a:t>
            </a:r>
          </a:p>
          <a:p>
            <a:pPr>
              <a:buFontTx/>
              <a:buChar char="-"/>
            </a:pPr>
            <a:r>
              <a:rPr lang="bg-BG" sz="2000" dirty="0"/>
              <a:t>Обучение за универсален дизайн за всички граждани от всички възрасти;</a:t>
            </a:r>
          </a:p>
          <a:p>
            <a:pPr>
              <a:buFontTx/>
              <a:buChar char="-"/>
            </a:pPr>
            <a:r>
              <a:rPr lang="bg-BG" sz="2000" dirty="0"/>
              <a:t>Оценка на спазване на стандартите за универсален дизайн в: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bg-BG" sz="2000" dirty="0">
                <a:latin typeface="Arial" panose="020B0604020202020204" pitchFamily="34" charset="0"/>
                <a:cs typeface="Arial" panose="020B0604020202020204" pitchFamily="34" charset="0"/>
              </a:rPr>
              <a:t>Застроената среда;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bg-BG" sz="2000" dirty="0">
                <a:latin typeface="Arial" panose="020B0604020202020204" pitchFamily="34" charset="0"/>
                <a:cs typeface="Arial" panose="020B0604020202020204" pitchFamily="34" charset="0"/>
              </a:rPr>
              <a:t>Продуктите и услугите;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bg-BG" sz="2000" dirty="0">
                <a:latin typeface="Arial" panose="020B0604020202020204" pitchFamily="34" charset="0"/>
                <a:cs typeface="Arial" panose="020B0604020202020204" pitchFamily="34" charset="0"/>
              </a:rPr>
              <a:t>Комуникацията и технологиите.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838200" y="3708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2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ítulo 4">
            <a:extLst>
              <a:ext uri="{FF2B5EF4-FFF2-40B4-BE49-F238E27FC236}">
                <a16:creationId xmlns:a16="http://schemas.microsoft.com/office/drawing/2014/main" id="{D25AB5F6-C2FF-B8C7-73E5-B5FDCFCF479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286000" y="403967"/>
            <a:ext cx="8038213" cy="40011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bg-BG" sz="2000" dirty="0" smtClean="0">
                <a:solidFill>
                  <a:srgbClr val="65459B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Международна рамка за равен достъп до заетост</a:t>
            </a:r>
            <a:endParaRPr lang="es-ES" sz="2000" dirty="0">
              <a:solidFill>
                <a:srgbClr val="65459B"/>
              </a:solidFill>
              <a:latin typeface="72 Black" panose="020B0A04030603020204" pitchFamily="34" charset="0"/>
              <a:cs typeface="72 Black" panose="020B0A04030603020204" pitchFamily="34" charset="0"/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C54902-E8F7-A3D2-C8C6-B560556C7495}"/>
              </a:ext>
            </a:extLst>
          </p:cNvPr>
          <p:cNvSpPr txBox="1">
            <a:spLocks/>
          </p:cNvSpPr>
          <p:nvPr/>
        </p:nvSpPr>
        <p:spPr>
          <a:xfrm>
            <a:off x="74429" y="1336980"/>
            <a:ext cx="12117570" cy="5446591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b="1" dirty="0" smtClean="0"/>
              <a:t>ДИРЕКТИВА 2000/78/ЕО НА СЪВЕТА </a:t>
            </a:r>
            <a:r>
              <a:rPr lang="bg-BG" dirty="0" smtClean="0"/>
              <a:t>от 2000 г. към държавите-членки на ЕС за равно третиране в заетостта: </a:t>
            </a:r>
          </a:p>
          <a:p>
            <a:pPr lvl="1">
              <a:buFontTx/>
              <a:buChar char="-"/>
            </a:pPr>
            <a:r>
              <a:rPr lang="bg-BG" sz="1800" dirty="0" smtClean="0">
                <a:latin typeface="Arial"/>
                <a:cs typeface="Arial"/>
              </a:rPr>
              <a:t>условия за достъп до заетост, самостоятелна заетост или упражняване на занятие</a:t>
            </a:r>
          </a:p>
          <a:p>
            <a:pPr lvl="1">
              <a:buFontTx/>
              <a:buChar char="-"/>
            </a:pPr>
            <a:r>
              <a:rPr lang="bg-BG" sz="1800" dirty="0" smtClean="0">
                <a:latin typeface="Arial"/>
                <a:cs typeface="Arial"/>
              </a:rPr>
              <a:t>достъп до професионална ориентация, квалификация, висше образование, преквалификация, личен опит</a:t>
            </a:r>
          </a:p>
          <a:p>
            <a:pPr lvl="1">
              <a:buFontTx/>
              <a:buChar char="-"/>
            </a:pPr>
            <a:r>
              <a:rPr lang="bg-BG" sz="1800" dirty="0" smtClean="0">
                <a:latin typeface="Arial"/>
                <a:cs typeface="Arial"/>
              </a:rPr>
              <a:t>условия за наемане и условия на труд и мерки за защита</a:t>
            </a:r>
          </a:p>
          <a:p>
            <a:pPr lvl="1">
              <a:buFontTx/>
              <a:buChar char="-"/>
            </a:pPr>
            <a:r>
              <a:rPr lang="bg-BG" sz="1800" dirty="0" smtClean="0">
                <a:latin typeface="Arial"/>
                <a:cs typeface="Arial"/>
              </a:rPr>
              <a:t>членство и участие в организация на работниците/ работодателите</a:t>
            </a:r>
          </a:p>
          <a:p>
            <a:pPr marL="457200" lvl="1" indent="0">
              <a:buNone/>
            </a:pPr>
            <a:endParaRPr lang="bg-BG" sz="1800" dirty="0" smtClean="0">
              <a:latin typeface="Arial"/>
              <a:cs typeface="Arial"/>
            </a:endParaRPr>
          </a:p>
          <a:p>
            <a:pPr marL="233363" lvl="1" indent="-233363"/>
            <a:r>
              <a:rPr lang="ru-RU" sz="1800" b="1" dirty="0" smtClean="0">
                <a:latin typeface="Arial"/>
                <a:cs typeface="Arial"/>
              </a:rPr>
              <a:t>Конвенция за </a:t>
            </a:r>
            <a:r>
              <a:rPr lang="ru-RU" sz="1800" b="1" dirty="0">
                <a:latin typeface="Arial"/>
                <a:cs typeface="Arial"/>
              </a:rPr>
              <a:t>правата на хората </a:t>
            </a:r>
            <a:r>
              <a:rPr lang="ru-RU" sz="1800" b="1" dirty="0" smtClean="0">
                <a:latin typeface="Arial"/>
                <a:cs typeface="Arial"/>
              </a:rPr>
              <a:t>с увреждания</a:t>
            </a:r>
            <a:r>
              <a:rPr lang="ru-RU" sz="1800" dirty="0" smtClean="0">
                <a:latin typeface="Arial"/>
                <a:cs typeface="Arial"/>
              </a:rPr>
              <a:t>, приета </a:t>
            </a:r>
            <a:r>
              <a:rPr lang="ru-RU" sz="1800" dirty="0">
                <a:latin typeface="Arial"/>
                <a:cs typeface="Arial"/>
              </a:rPr>
              <a:t>от ООН </a:t>
            </a:r>
            <a:r>
              <a:rPr lang="ru-RU" sz="1800" dirty="0" smtClean="0">
                <a:latin typeface="Arial"/>
                <a:cs typeface="Arial"/>
              </a:rPr>
              <a:t>през </a:t>
            </a:r>
            <a:r>
              <a:rPr lang="bg-BG" sz="1800" dirty="0" smtClean="0">
                <a:latin typeface="Arial"/>
                <a:cs typeface="Arial"/>
              </a:rPr>
              <a:t>2006 </a:t>
            </a:r>
            <a:r>
              <a:rPr lang="bg-BG" sz="1800" dirty="0">
                <a:latin typeface="Arial"/>
                <a:cs typeface="Arial"/>
              </a:rPr>
              <a:t>г., </a:t>
            </a:r>
            <a:r>
              <a:rPr lang="ru-RU" sz="1800" dirty="0">
                <a:latin typeface="Arial"/>
                <a:cs typeface="Arial"/>
              </a:rPr>
              <a:t>в България в сила от </a:t>
            </a:r>
            <a:r>
              <a:rPr lang="ru-RU" sz="1800" dirty="0" smtClean="0">
                <a:latin typeface="Arial"/>
                <a:cs typeface="Arial"/>
              </a:rPr>
              <a:t>2012 </a:t>
            </a:r>
            <a:r>
              <a:rPr lang="ru-RU" sz="1800" dirty="0">
                <a:latin typeface="Arial"/>
                <a:cs typeface="Arial"/>
              </a:rPr>
              <a:t>г.</a:t>
            </a:r>
          </a:p>
          <a:p>
            <a:pPr marL="742950" lvl="2" indent="-285750">
              <a:buFontTx/>
              <a:buChar char="-"/>
            </a:pPr>
            <a:r>
              <a:rPr lang="bg-BG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Член </a:t>
            </a:r>
            <a:r>
              <a:rPr lang="bg-BG" sz="1800" dirty="0"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bg-BG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Достъпност</a:t>
            </a:r>
          </a:p>
          <a:p>
            <a:pPr marL="742950" lvl="2" indent="-285750">
              <a:buFontTx/>
              <a:buChar char="-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Член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19 Независим живот и включване в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общността</a:t>
            </a:r>
          </a:p>
          <a:p>
            <a:pPr marL="742950" lvl="2" indent="-285750">
              <a:buFontTx/>
              <a:buChar char="-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Член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27 Работа и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заетост</a:t>
            </a:r>
          </a:p>
          <a:p>
            <a:pPr marL="457200" lvl="2" indent="0">
              <a:buNone/>
            </a:pP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233363"/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Декларация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на МОТ за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Бъдещето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труда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от юни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г. за необходимостта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800" u="sng" dirty="0">
                <a:latin typeface="Arial" panose="020B0604020202020204" pitchFamily="34" charset="0"/>
                <a:cs typeface="Arial" panose="020B0604020202020204" pitchFamily="34" charset="0"/>
              </a:rPr>
              <a:t>ориентиран към човека подход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800" u="sng" dirty="0">
                <a:latin typeface="Arial" panose="020B0604020202020204" pitchFamily="34" charset="0"/>
                <a:cs typeface="Arial" panose="020B0604020202020204" pitchFamily="34" charset="0"/>
              </a:rPr>
              <a:t>осигуряване на равни възможности и третиране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на лица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увреждания чрез инвестиции:</a:t>
            </a:r>
          </a:p>
          <a:p>
            <a:pPr marL="457200" lvl="2" indent="0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в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способностите на хората</a:t>
            </a:r>
          </a:p>
          <a:p>
            <a:pPr marL="457200" lvl="2" indent="0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в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институциите на труда</a:t>
            </a:r>
          </a:p>
          <a:p>
            <a:pPr marL="457200" lvl="2" indent="0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в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достоен и устойчив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труд</a:t>
            </a:r>
          </a:p>
          <a:p>
            <a:pPr marL="457200" lvl="2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7338" lvl="2" indent="-287338"/>
            <a:r>
              <a:rPr lang="bg-BG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Европейски акт за достъпност,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Директива (ЕС) 2019/882 за достъпност на продукти и услуги,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стандарти</a:t>
            </a:r>
          </a:p>
          <a:p>
            <a:pPr marL="0" lvl="2" indent="0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От 2022 г. ЕАД се интегрира в националното законодателство!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838200" y="3708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ítulo 4">
            <a:extLst>
              <a:ext uri="{FF2B5EF4-FFF2-40B4-BE49-F238E27FC236}">
                <a16:creationId xmlns:a16="http://schemas.microsoft.com/office/drawing/2014/main" id="{D25AB5F6-C2FF-B8C7-73E5-B5FDCFCF479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200940" y="363964"/>
            <a:ext cx="8304027" cy="4616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12700" algn="ctr">
              <a:lnSpc>
                <a:spcPct val="100000"/>
              </a:lnSpc>
              <a:spcBef>
                <a:spcPts val="1945"/>
              </a:spcBef>
            </a:pPr>
            <a:endParaRPr lang="bg-BG" sz="2400" dirty="0">
              <a:solidFill>
                <a:schemeClr val="accent1"/>
              </a:solidFill>
              <a:latin typeface="72 Black" panose="020B0A04030603020204" pitchFamily="34" charset="0"/>
              <a:cs typeface="72 Black" panose="020B0A04030603020204" pitchFamily="34" charset="0"/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C54902-E8F7-A3D2-C8C6-B560556C7495}"/>
              </a:ext>
            </a:extLst>
          </p:cNvPr>
          <p:cNvSpPr txBox="1">
            <a:spLocks/>
          </p:cNvSpPr>
          <p:nvPr/>
        </p:nvSpPr>
        <p:spPr>
          <a:xfrm>
            <a:off x="74429" y="1307804"/>
            <a:ext cx="12117570" cy="547576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bg-BG" sz="2000" b="1" dirty="0" smtClean="0"/>
          </a:p>
          <a:p>
            <a:pPr marL="0" indent="0">
              <a:buNone/>
            </a:pPr>
            <a:endParaRPr lang="bg-BG" sz="2000" b="1" dirty="0"/>
          </a:p>
          <a:p>
            <a:pPr marL="0" indent="0" algn="ctr">
              <a:buNone/>
            </a:pPr>
            <a:r>
              <a:rPr lang="bg-BG" sz="2000" b="1" dirty="0" smtClean="0">
                <a:solidFill>
                  <a:schemeClr val="accent1">
                    <a:lumMod val="75000"/>
                  </a:schemeClr>
                </a:solidFill>
              </a:rPr>
              <a:t>Благодарим за участието и </a:t>
            </a:r>
            <a:r>
              <a:rPr lang="bg-BG" sz="2000" b="1" smtClean="0">
                <a:solidFill>
                  <a:schemeClr val="accent1">
                    <a:lumMod val="75000"/>
                  </a:schemeClr>
                </a:solidFill>
              </a:rPr>
              <a:t>споделения опит, колеги!</a:t>
            </a:r>
            <a:endParaRPr lang="bg-BG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b="1" dirty="0" smtClean="0">
                <a:solidFill>
                  <a:schemeClr val="accent1">
                    <a:lumMod val="75000"/>
                  </a:schemeClr>
                </a:solidFill>
              </a:rPr>
              <a:t>Моля, споделете обратната си връзка за днешното събитие „Достъпна заетост“</a:t>
            </a:r>
          </a:p>
          <a:p>
            <a:pPr marL="0" indent="0" algn="ctr">
              <a:buNone/>
            </a:pPr>
            <a:endParaRPr lang="bg-BG" sz="2000" b="1" dirty="0"/>
          </a:p>
          <a:p>
            <a:pPr marL="0" indent="0" algn="ctr">
              <a:buNone/>
            </a:pPr>
            <a:endParaRPr lang="bg-BG" sz="2000" b="1" dirty="0" smtClean="0"/>
          </a:p>
          <a:p>
            <a:pPr marL="0" indent="0" algn="ctr">
              <a:buNone/>
            </a:pPr>
            <a:endParaRPr lang="bg-BG" sz="2000" b="1" dirty="0"/>
          </a:p>
          <a:p>
            <a:pPr marL="0" indent="0" algn="ctr">
              <a:buNone/>
            </a:pPr>
            <a:endParaRPr lang="bg-BG" sz="2000" b="1" dirty="0" smtClean="0"/>
          </a:p>
          <a:p>
            <a:pPr marL="0" indent="0" algn="ctr">
              <a:buNone/>
            </a:pPr>
            <a:endParaRPr lang="bg-BG" sz="2000" b="1" dirty="0"/>
          </a:p>
          <a:p>
            <a:pPr marL="0" indent="0" algn="ctr">
              <a:buNone/>
            </a:pPr>
            <a:endParaRPr lang="bg-BG" sz="2000" b="1" dirty="0" smtClean="0"/>
          </a:p>
          <a:p>
            <a:pPr marL="0" indent="0" algn="ctr">
              <a:buNone/>
            </a:pPr>
            <a:endParaRPr lang="bg-BG" sz="2000" b="1" dirty="0"/>
          </a:p>
          <a:p>
            <a:pPr marL="0" indent="0" algn="ctr">
              <a:buNone/>
            </a:pPr>
            <a:endParaRPr lang="bg-BG" sz="2000" b="1" dirty="0" smtClean="0"/>
          </a:p>
          <a:p>
            <a:pPr marL="0" indent="0" algn="ctr">
              <a:buNone/>
            </a:pPr>
            <a:r>
              <a:rPr lang="bg-BG" sz="2000" b="1" dirty="0" smtClean="0">
                <a:solidFill>
                  <a:schemeClr val="accent1">
                    <a:lumMod val="75000"/>
                  </a:schemeClr>
                </a:solidFill>
              </a:rPr>
              <a:t>До следващата ни среща на 30 май 2024 „Достъпна среда“</a:t>
            </a:r>
          </a:p>
          <a:p>
            <a:pPr marL="0" indent="0" algn="ctr">
              <a:buNone/>
            </a:pPr>
            <a:endParaRPr lang="bg-BG" sz="2000" b="1" dirty="0"/>
          </a:p>
          <a:p>
            <a:pPr marL="0" indent="0" algn="ctr">
              <a:buNone/>
            </a:pPr>
            <a:endParaRPr lang="bg-BG" sz="2000" b="1" dirty="0" smtClean="0"/>
          </a:p>
          <a:p>
            <a:pPr marL="0" indent="0" algn="ctr">
              <a:buNone/>
            </a:pPr>
            <a:endParaRPr lang="bg-BG" sz="2000" b="1" dirty="0"/>
          </a:p>
          <a:p>
            <a:pPr marL="0" indent="0" algn="ctr">
              <a:buNone/>
            </a:pPr>
            <a:endParaRPr lang="bg-BG" sz="2000" b="1" dirty="0" smtClean="0"/>
          </a:p>
          <a:p>
            <a:endParaRPr lang="bg-BG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838200" y="3708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9" y="3194845"/>
            <a:ext cx="2571429" cy="25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46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93A68CF214974FB1A00C9AD2CBE0DC" ma:contentTypeVersion="16" ma:contentTypeDescription="Create a new document." ma:contentTypeScope="" ma:versionID="f817351ad8c05e5f4ab399559819bc13">
  <xsd:schema xmlns:xsd="http://www.w3.org/2001/XMLSchema" xmlns:xs="http://www.w3.org/2001/XMLSchema" xmlns:p="http://schemas.microsoft.com/office/2006/metadata/properties" xmlns:ns2="e8d6c6a3-ef37-4a27-acd0-f7e5c4920f1e" xmlns:ns3="0e9cd55c-56a6-48d1-b102-8113f97874a2" targetNamespace="http://schemas.microsoft.com/office/2006/metadata/properties" ma:root="true" ma:fieldsID="1b3afd142ffedb4a4d9b10c295956560" ns2:_="" ns3:_="">
    <xsd:import namespace="e8d6c6a3-ef37-4a27-acd0-f7e5c4920f1e"/>
    <xsd:import namespace="0e9cd55c-56a6-48d1-b102-8113f97874a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Location" minOccurs="0"/>
                <xsd:element ref="ns3:Publicada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d6c6a3-ef37-4a27-acd0-f7e5c4920f1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e0f9025f-aaf2-49fd-922f-66cc957fad8f}" ma:internalName="TaxCatchAll" ma:showField="CatchAllData" ma:web="e8d6c6a3-ef37-4a27-acd0-f7e5c4920f1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9cd55c-56a6-48d1-b102-8113f97874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87b3b367-fee8-4b53-8ba9-81855ffea17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Publicada" ma:index="22" nillable="true" ma:displayName="Publicada Sí/No" ma:default="No" ma:format="Dropdown" ma:internalName="Publicada">
      <xsd:simpleType>
        <xsd:restriction base="dms:Choice">
          <xsd:enumeration value="Sí"/>
          <xsd:enumeration value="No"/>
        </xsd:restriction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e9cd55c-56a6-48d1-b102-8113f97874a2">
      <Terms xmlns="http://schemas.microsoft.com/office/infopath/2007/PartnerControls"/>
    </lcf76f155ced4ddcb4097134ff3c332f>
    <TaxCatchAll xmlns="e8d6c6a3-ef37-4a27-acd0-f7e5c4920f1e" xsi:nil="true"/>
    <Publicada xmlns="0e9cd55c-56a6-48d1-b102-8113f97874a2">No</Publicada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B109D6-DC97-4FB3-9E2E-DB81922164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d6c6a3-ef37-4a27-acd0-f7e5c4920f1e"/>
    <ds:schemaRef ds:uri="0e9cd55c-56a6-48d1-b102-8113f97874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A30EDF1-5392-4E6B-A0E7-84C846BC4B3C}">
  <ds:schemaRefs>
    <ds:schemaRef ds:uri="http://schemas.microsoft.com/office/2006/metadata/properties"/>
    <ds:schemaRef ds:uri="0e9cd55c-56a6-48d1-b102-8113f97874a2"/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e8d6c6a3-ef37-4a27-acd0-f7e5c4920f1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749529B-C032-4681-A95E-B00A402733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11049</TotalTime>
  <Words>846</Words>
  <Application>Microsoft Office PowerPoint</Application>
  <PresentationFormat>Widescreen</PresentationFormat>
  <Paragraphs>121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72</vt:lpstr>
      <vt:lpstr>72 Black</vt:lpstr>
      <vt:lpstr>Arial</vt:lpstr>
      <vt:lpstr>Calibri</vt:lpstr>
      <vt:lpstr>Calibri Light</vt:lpstr>
      <vt:lpstr>Courier New</vt:lpstr>
      <vt:lpstr>Tema de Office</vt:lpstr>
      <vt:lpstr>Добри практики на достъпна заетост в ЕС</vt:lpstr>
      <vt:lpstr>Холистична подкрепа за достъпна заетост   Фондация ONCE, Испания </vt:lpstr>
      <vt:lpstr>Повишаване на информираността на работодатели – Фондация Lika Villkor, Швеция</vt:lpstr>
      <vt:lpstr>Център за специализирана подкрепена заетост  за глухи хора, Австрия</vt:lpstr>
      <vt:lpstr>Подкрепа за колеги  Агенция за подкрепена заетост, Чехия</vt:lpstr>
      <vt:lpstr>Участие на служители с увреждания в Център за върхови постижения за универсален дизайн, Ирландия</vt:lpstr>
      <vt:lpstr>Международна рамка за равен достъп до заетост</vt:lpstr>
      <vt:lpstr>PowerPoint Presentation</vt:lpstr>
    </vt:vector>
  </TitlesOfParts>
  <Company>ILUNION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Palanquex Valles, Marian</dc:creator>
  <cp:lastModifiedBy>User</cp:lastModifiedBy>
  <cp:revision>139</cp:revision>
  <dcterms:created xsi:type="dcterms:W3CDTF">2023-03-15T14:48:35Z</dcterms:created>
  <dcterms:modified xsi:type="dcterms:W3CDTF">2024-03-19T14:31:20Z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0x010100A693A68CF214974FB1A00C9AD2CBE0DC</vt:lpwstr>
  </property>
  <property fmtid="{D5CDD505-2E9C-101B-9397-08002B2CF9AE}" pid="3" name="ClassificationContentMarkingFooterLocations">
    <vt:lpwstr>Tema de Office:8</vt:lpwstr>
  </property>
  <property fmtid="{D5CDD505-2E9C-101B-9397-08002B2CF9AE}" pid="4" name="ClassificationContentMarkingFooterText">
    <vt:lpwstr>Clasificación: Interna</vt:lpwstr>
  </property>
  <property fmtid="{D5CDD505-2E9C-101B-9397-08002B2CF9AE}" pid="5" name="MediaServiceImageTags">
    <vt:lpwstr/>
  </property>
  <property fmtid="{D5CDD505-2E9C-101B-9397-08002B2CF9AE}" pid="6" name="MSIP_Label_d8d56339-f70b-4cec-b4b1-a88a5e93d2ea_Enabled">
    <vt:lpwstr>true</vt:lpwstr>
  </property>
  <property fmtid="{D5CDD505-2E9C-101B-9397-08002B2CF9AE}" pid="7" name="MSIP_Label_d8d56339-f70b-4cec-b4b1-a88a5e93d2ea_SetDate">
    <vt:lpwstr>2024-01-31T12:43:40Z</vt:lpwstr>
  </property>
  <property fmtid="{D5CDD505-2E9C-101B-9397-08002B2CF9AE}" pid="8" name="MSIP_Label_d8d56339-f70b-4cec-b4b1-a88a5e93d2ea_Method">
    <vt:lpwstr>Privileged</vt:lpwstr>
  </property>
  <property fmtid="{D5CDD505-2E9C-101B-9397-08002B2CF9AE}" pid="9" name="MSIP_Label_d8d56339-f70b-4cec-b4b1-a88a5e93d2ea_Name">
    <vt:lpwstr>d8d56339-f70b-4cec-b4b1-a88a5e93d2ea</vt:lpwstr>
  </property>
  <property fmtid="{D5CDD505-2E9C-101B-9397-08002B2CF9AE}" pid="10" name="MSIP_Label_d8d56339-f70b-4cec-b4b1-a88a5e93d2ea_SiteId">
    <vt:lpwstr>bab5b22c-d82b-452e-9cad-04f9708f4bbd</vt:lpwstr>
  </property>
  <property fmtid="{D5CDD505-2E9C-101B-9397-08002B2CF9AE}" pid="11" name="MSIP_Label_d8d56339-f70b-4cec-b4b1-a88a5e93d2ea_ActionId">
    <vt:lpwstr>1dc221ce-e99f-401b-9cbf-737813ae27b0</vt:lpwstr>
  </property>
  <property fmtid="{D5CDD505-2E9C-101B-9397-08002B2CF9AE}" pid="12" name="MSIP_Label_d8d56339-f70b-4cec-b4b1-a88a5e93d2ea_ContentBits">
    <vt:lpwstr>0</vt:lpwstr>
  </property>
  <property fmtid="{D5CDD505-2E9C-101B-9397-08002B2CF9AE}" pid="13" name="MSIP_Label_d958723a-5915-4af3-b4cd-4da9a9655e8a_ContentBits">
    <vt:lpwstr>2</vt:lpwstr>
  </property>
  <property fmtid="{D5CDD505-2E9C-101B-9397-08002B2CF9AE}" pid="14" name="MSIP_Label_d958723a-5915-4af3-b4cd-4da9a9655e8a_SiteId">
    <vt:lpwstr>bab5b22c-d82b-452e-9cad-04f9708f4bbd</vt:lpwstr>
  </property>
  <property fmtid="{D5CDD505-2E9C-101B-9397-08002B2CF9AE}" pid="15" name="MSIP_Label_d958723a-5915-4af3-b4cd-4da9a9655e8a_Method">
    <vt:lpwstr>Standard</vt:lpwstr>
  </property>
  <property fmtid="{D5CDD505-2E9C-101B-9397-08002B2CF9AE}" pid="16" name="MSIP_Label_d958723a-5915-4af3-b4cd-4da9a9655e8a_ActionId">
    <vt:lpwstr>9de051b5-f740-4fe0-9e49-a4ab378959ff</vt:lpwstr>
  </property>
  <property fmtid="{D5CDD505-2E9C-101B-9397-08002B2CF9AE}" pid="17" name="MSIP_Label_d958723a-5915-4af3-b4cd-4da9a9655e8a_Enabled">
    <vt:lpwstr>true</vt:lpwstr>
  </property>
  <property fmtid="{D5CDD505-2E9C-101B-9397-08002B2CF9AE}" pid="18" name="MSIP_Label_d958723a-5915-4af3-b4cd-4da9a9655e8a_SetDate">
    <vt:lpwstr>2023-10-25T09:34:57Z</vt:lpwstr>
  </property>
  <property fmtid="{D5CDD505-2E9C-101B-9397-08002B2CF9AE}" pid="19" name="MSIP_Label_d958723a-5915-4af3-b4cd-4da9a9655e8a_Name">
    <vt:lpwstr>d958723a-5915-4af3-b4cd-4da9a9655e8a</vt:lpwstr>
  </property>
</Properties>
</file>