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8" r:id="rId5"/>
    <p:sldId id="353" r:id="rId6"/>
    <p:sldId id="352" r:id="rId7"/>
    <p:sldId id="343" r:id="rId8"/>
    <p:sldId id="350" r:id="rId9"/>
    <p:sldId id="351" r:id="rId10"/>
  </p:sldIdLst>
  <p:sldSz cx="12192000" cy="6858000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459B"/>
    <a:srgbClr val="D2DF76"/>
    <a:srgbClr val="E8E5F3"/>
    <a:srgbClr val="F3F6DA"/>
    <a:srgbClr val="D1CBE7"/>
    <a:srgbClr val="FFD251"/>
    <a:srgbClr val="173F97"/>
    <a:srgbClr val="094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F22F3B-2494-76AD-AF40-6B50F4EF5AE2}" v="10" dt="2024-02-27T11:44:07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25" autoAdjust="0"/>
    <p:restoredTop sz="86369" autoAdjust="0"/>
  </p:normalViewPr>
  <p:slideViewPr>
    <p:cSldViewPr snapToGrid="0">
      <p:cViewPr varScale="1">
        <p:scale>
          <a:sx n="72" d="100"/>
          <a:sy n="72" d="100"/>
        </p:scale>
        <p:origin x="1478" y="43"/>
      </p:cViewPr>
      <p:guideLst/>
    </p:cSldViewPr>
  </p:slideViewPr>
  <p:outlineViewPr>
    <p:cViewPr>
      <p:scale>
        <a:sx n="33" d="100"/>
        <a:sy n="33" d="100"/>
      </p:scale>
      <p:origin x="0" y="-207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99A642-713A-4271-AFB4-F966BD8AAD5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054268-F5F2-4E5D-9AEB-43C4058AB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5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54268-F5F2-4E5D-9AEB-43C4058AB7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4F3DA-1766-498D-8BBC-7594D46E3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60DD87-E267-4228-9D72-BB99CF47A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88B199-D3E9-4D73-9BEF-E3DB7D672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CFDA65-2C91-4FB5-B7EA-17306365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BC41A4-313D-4C45-8AD8-33EAE5C4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72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76293-275D-475A-ADB6-2ED7B518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8E9B13-7DA1-4A53-BB10-FD00D1799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562F77-7A11-456B-ADBC-00EFDD0D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855CFC-7648-4FF9-AA41-7C9C9584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7AFEF9-EF5F-4AF7-9896-99CFC745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32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EE9583-0471-4CA6-BE27-CB9C7A9C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C7453F-22E8-406A-B3B2-573D6CFF1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A6DAF-8544-4FAC-8B01-46563641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47A27-9B18-498B-B66F-12145E62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E3609-172A-410C-8BB4-19AC91FD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640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1710B3-7485-7DFF-2FDB-78858859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FFDE-102B-D649-BEBA-817984DBE00B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DAEAC8-1305-C0C4-C1F5-9983CABDD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0DD4B1-198B-6F1A-EDCC-84F2F880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C383-7853-2A4D-924F-68F70007E037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Marcador de texto 11">
            <a:extLst>
              <a:ext uri="{FF2B5EF4-FFF2-40B4-BE49-F238E27FC236}">
                <a16:creationId xmlns:a16="http://schemas.microsoft.com/office/drawing/2014/main" id="{1AA4BD76-107C-3CCA-BC66-D5266D8118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2749612"/>
            <a:ext cx="7881938" cy="3011488"/>
          </a:xfrm>
          <a:noFill/>
        </p:spPr>
        <p:txBody>
          <a:bodyPr/>
          <a:lstStyle>
            <a:lvl1pPr>
              <a:defRPr lang="es-ES" b="1" dirty="0">
                <a:solidFill>
                  <a:srgbClr val="673A8F"/>
                </a:solidFill>
              </a:defRPr>
            </a:lvl1pPr>
            <a:lvl2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6E78BAE9-97B0-BCFB-52CC-F2CE25B39E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994" y="1759039"/>
            <a:ext cx="11012592" cy="492936"/>
          </a:xfrm>
        </p:spPr>
        <p:txBody>
          <a:bodyPr>
            <a:noAutofit/>
          </a:bodyPr>
          <a:lstStyle>
            <a:lvl1pPr algn="l">
              <a:defRPr sz="2400" b="0" i="0"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9" name="Picture 8" descr="A purple line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3C73820F-9FE9-35F9-9093-70C137A74B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6"/>
            <a:ext cx="12192000" cy="163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9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6FF5D-5F1F-4DC4-A86F-AA29F38E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72DBEC-9196-4C14-BC12-2874106B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3B017F-857E-4A0A-9D23-47E1900F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690077-A0ED-4746-B41C-6E9CCC78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ED0936-8EC9-40CB-9F52-61775A74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8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4EFE1-525E-4F57-99C7-9704B705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BA25BD-0578-4BBF-A961-8741AF060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7DD042-515E-4002-9D40-71B5C6FB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7066A-18C9-4562-8F57-0B2A07A2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0E7FDB-515A-4F8D-9C0C-3D1C5DA1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88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DA5C3-3E49-43D5-8621-8D918A30F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CEACF2-DDDA-4C75-864C-F1FAC52F3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DFA154-FA0C-4749-9936-66E4E49DC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9F5344-50AA-4AAC-BC60-3D86EF75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46EAC1-4372-4682-A9DD-B86C4E8A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E0C4FD-EF72-4F1F-8CBF-CD095A29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12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C74C5-7CB4-473D-83EC-CBA51C2E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CCD49B-D2BD-42EA-A566-8DEFA36C5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0218C-880B-437C-BE5E-E439F626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C7BB6B-2A46-4719-B378-31AF79702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2D2346-6AB4-40C9-91B9-754A4480B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DE34F1F-A155-4813-92EB-173EC531F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6627CE-2049-4401-A59D-8A17BFF9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7143C6-F257-4921-800C-EBCA8918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41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83A46-F510-434E-A039-4CEED0FB3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DC5F02-9826-46B4-9EB6-7B8B95D4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B21944-988F-4F72-B02C-036EC9BD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71011D-9E1A-48A0-932B-D4AC889B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83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5F8FC6-3924-4B90-9730-9C140567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2F9ACC-151C-47F6-9EFD-5B91B4CB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6FA03A-1E9D-47AD-93F0-9AE1D541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56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40679-DF11-4583-9819-72468624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88A180-FB1B-436E-9A07-BDDBDF370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BE1B88-0331-420C-B5B0-99B283465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926E19-C605-44CF-BBEC-E9D2CA7EC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4C6F57-A2D4-4B92-B766-7C4A4D3A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7A3DF5-851A-4E08-A18C-F18B2E19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52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76145-98F7-4C5D-9B17-6C9367959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2B15FB-2A6C-4CEC-87C6-E51C9F8D3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4D0B19-9360-4285-81F6-752681510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237BFF-1170-4069-91A0-10C356E7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C6C5A2-0D63-4D15-B443-E3301336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9BB124-70AC-4062-9080-76791DF1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06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30B306-C08D-43D6-95DE-D3F21685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A81F41-0460-45F3-AC17-298CDC718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58C4E8-D3E4-4801-A856-579DECADC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E8F74B-2110-44B3-B34F-8228EAF3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987087-B406-472B-B5D4-C0A383290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68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78A469-9DA6-4F87-98C6-01E6A195E0F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0998" y="1481896"/>
            <a:ext cx="11430000" cy="508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bg-BG" sz="6600" dirty="0" smtClean="0">
                <a:latin typeface="72" panose="020B0503030000000003" pitchFamily="34" charset="0"/>
                <a:ea typeface="+mn-ea"/>
                <a:cs typeface="72" panose="020B0503030000000003" pitchFamily="34" charset="0"/>
              </a:rPr>
              <a:t>Достъпна заетост</a:t>
            </a:r>
            <a:endParaRPr kumimoji="0" lang="es-E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0FADB23-D6B8-4A42-986E-C64585D0F2E1}"/>
              </a:ext>
            </a:extLst>
          </p:cNvPr>
          <p:cNvSpPr txBox="1"/>
          <p:nvPr/>
        </p:nvSpPr>
        <p:spPr>
          <a:xfrm>
            <a:off x="380998" y="3329051"/>
            <a:ext cx="1125102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bg-BG" sz="2800" b="1" dirty="0" smtClean="0">
                <a:latin typeface="72" panose="020B0503030000000003" pitchFamily="34" charset="0"/>
                <a:cs typeface="72" panose="020B0503030000000003" pitchFamily="34" charset="0"/>
              </a:rPr>
              <a:t>Събитие за повишаване на информираността</a:t>
            </a:r>
          </a:p>
          <a:p>
            <a:pPr marL="0" indent="0" algn="ctr">
              <a:buNone/>
            </a:pPr>
            <a:r>
              <a:rPr lang="bg-BG" sz="2800" b="1" dirty="0" smtClean="0">
                <a:latin typeface="72" panose="020B0503030000000003" pitchFamily="34" charset="0"/>
                <a:cs typeface="72" panose="020B0503030000000003" pitchFamily="34" charset="0"/>
              </a:rPr>
              <a:t>20 март 2024 г.</a:t>
            </a:r>
            <a:endParaRPr lang="es-ES" sz="2800" b="1" dirty="0">
              <a:latin typeface="72" panose="020B0503030000000003" pitchFamily="34" charset="0"/>
              <a:cs typeface="72" panose="020B0503030000000003" pitchFamily="34" charset="0"/>
            </a:endParaRPr>
          </a:p>
        </p:txBody>
      </p:sp>
      <p:pic>
        <p:nvPicPr>
          <p:cNvPr id="6" name="Gráfico 5" descr="European Commision´s logo">
            <a:extLst>
              <a:ext uri="{FF2B5EF4-FFF2-40B4-BE49-F238E27FC236}">
                <a16:creationId xmlns:a16="http://schemas.microsoft.com/office/drawing/2014/main" id="{C21D630E-828D-4561-838E-433AECF9339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1789" y="69573"/>
            <a:ext cx="2762250" cy="685800"/>
          </a:xfrm>
          <a:prstGeom prst="rect">
            <a:avLst/>
          </a:prstGeom>
        </p:spPr>
      </p:pic>
      <p:pic>
        <p:nvPicPr>
          <p:cNvPr id="4098" name="Picture 2" descr="AccessibleEU Centre logo&#10;">
            <a:extLst>
              <a:ext uri="{FF2B5EF4-FFF2-40B4-BE49-F238E27FC236}">
                <a16:creationId xmlns:a16="http://schemas.microsoft.com/office/drawing/2014/main" id="{2AE67D5B-1052-4675-90C9-60BB57E44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811" y="4566925"/>
            <a:ext cx="7127557" cy="211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ítulo 4">
            <a:extLst>
              <a:ext uri="{FF2B5EF4-FFF2-40B4-BE49-F238E27FC236}">
                <a16:creationId xmlns:a16="http://schemas.microsoft.com/office/drawing/2014/main" id="{D25AB5F6-C2FF-B8C7-73E5-B5FDCFCF47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200940" y="403967"/>
            <a:ext cx="8304027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12700" algn="ctr">
              <a:lnSpc>
                <a:spcPct val="100000"/>
              </a:lnSpc>
              <a:spcBef>
                <a:spcPts val="1945"/>
              </a:spcBef>
            </a:pPr>
            <a:r>
              <a:rPr lang="bg-BG" sz="2000" b="1" dirty="0">
                <a:latin typeface="Arial" panose="020B0604020202020204" pitchFamily="34" charset="0"/>
                <a:cs typeface="Arial" panose="020B0604020202020204" pitchFamily="34" charset="0"/>
              </a:rPr>
              <a:t>Достъпната заетост – приоритет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AccessibleEU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 социална работа</a:t>
            </a:r>
            <a:endParaRPr lang="bg-BG" sz="2000" b="1" dirty="0">
              <a:solidFill>
                <a:srgbClr val="65459B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54902-E8F7-A3D2-C8C6-B560556C7495}"/>
              </a:ext>
            </a:extLst>
          </p:cNvPr>
          <p:cNvSpPr txBox="1">
            <a:spLocks/>
          </p:cNvSpPr>
          <p:nvPr/>
        </p:nvSpPr>
        <p:spPr>
          <a:xfrm>
            <a:off x="74429" y="1307804"/>
            <a:ext cx="12117570" cy="5475767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sz="1900" b="1" dirty="0" smtClean="0"/>
              <a:t>ЗАЩО достъпна заетост?</a:t>
            </a:r>
            <a:endParaRPr lang="en-US" sz="1900" b="1" dirty="0" smtClean="0"/>
          </a:p>
          <a:p>
            <a:endParaRPr lang="en-US" sz="1900" b="1" dirty="0"/>
          </a:p>
          <a:p>
            <a:r>
              <a:rPr lang="bg-BG" sz="1900" b="1" dirty="0" smtClean="0"/>
              <a:t>Права! </a:t>
            </a:r>
            <a:r>
              <a:rPr lang="ru-RU" sz="1900" dirty="0" smtClean="0"/>
              <a:t>Член </a:t>
            </a:r>
            <a:r>
              <a:rPr lang="ru-RU" sz="1900" dirty="0"/>
              <a:t>27 от Конвенцията на ООН за правата на хората с увреждания признава правото на хората с увреждания да работят наравно с другите в </a:t>
            </a:r>
            <a:r>
              <a:rPr lang="ru-RU" sz="1900" dirty="0" smtClean="0"/>
              <a:t>достъпен и приобщаващ пазар </a:t>
            </a:r>
            <a:r>
              <a:rPr lang="ru-RU" sz="1900" dirty="0"/>
              <a:t>на труда и работна </a:t>
            </a:r>
            <a:r>
              <a:rPr lang="ru-RU" sz="1900" dirty="0" smtClean="0"/>
              <a:t>среда.</a:t>
            </a:r>
          </a:p>
          <a:p>
            <a:pPr marL="0" indent="0">
              <a:buNone/>
            </a:pPr>
            <a:endParaRPr lang="en-US" sz="1900" dirty="0" smtClean="0"/>
          </a:p>
          <a:p>
            <a:r>
              <a:rPr lang="ru-RU" sz="1900" b="1" dirty="0" smtClean="0"/>
              <a:t>Спектър </a:t>
            </a:r>
            <a:r>
              <a:rPr lang="ru-RU" sz="1900" b="1" dirty="0"/>
              <a:t>от </a:t>
            </a:r>
            <a:r>
              <a:rPr lang="ru-RU" sz="1900" b="1" dirty="0" smtClean="0"/>
              <a:t>специалисти, работещи подходи </a:t>
            </a:r>
            <a:r>
              <a:rPr lang="ru-RU" sz="1900" b="1" dirty="0"/>
              <a:t>и компетентност! </a:t>
            </a:r>
            <a:endParaRPr lang="ru-RU" sz="1900" b="1" dirty="0" smtClean="0"/>
          </a:p>
          <a:p>
            <a:pPr>
              <a:buFontTx/>
              <a:buChar char="-"/>
            </a:pPr>
            <a:r>
              <a:rPr lang="bg-BG" sz="1900" dirty="0" smtClean="0"/>
              <a:t>Социалните работници и д</a:t>
            </a:r>
            <a:r>
              <a:rPr lang="ru-RU" sz="1900" dirty="0" smtClean="0"/>
              <a:t>оставчиците </a:t>
            </a:r>
            <a:r>
              <a:rPr lang="ru-RU" sz="1900" dirty="0"/>
              <a:t>на услуги </a:t>
            </a:r>
            <a:r>
              <a:rPr lang="ru-RU" sz="1900" dirty="0" smtClean="0"/>
              <a:t>имат </a:t>
            </a:r>
            <a:r>
              <a:rPr lang="ru-RU" sz="1900" dirty="0"/>
              <a:t>ключова роля за достъпа до заетост </a:t>
            </a:r>
            <a:r>
              <a:rPr lang="ru-RU" sz="1900" dirty="0" smtClean="0"/>
              <a:t>на лица </a:t>
            </a:r>
            <a:r>
              <a:rPr lang="ru-RU" sz="1900" dirty="0"/>
              <a:t>с различни </a:t>
            </a:r>
            <a:r>
              <a:rPr lang="ru-RU" sz="1900" dirty="0" smtClean="0"/>
              <a:t>потребности от подкрепа и ресурси</a:t>
            </a:r>
            <a:r>
              <a:rPr lang="ru-RU" sz="1900" dirty="0"/>
              <a:t>.</a:t>
            </a:r>
          </a:p>
          <a:p>
            <a:pPr>
              <a:buFontTx/>
              <a:buChar char="-"/>
            </a:pPr>
            <a:r>
              <a:rPr lang="ru-RU" sz="1900" dirty="0" smtClean="0"/>
              <a:t>Подкрепата за заетост включва многообразие от подходи и дейности за: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900" dirty="0"/>
              <a:t>п</a:t>
            </a:r>
            <a:r>
              <a:rPr lang="ru-RU" sz="1900" dirty="0" smtClean="0"/>
              <a:t>роучване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900" dirty="0" smtClean="0"/>
              <a:t>консултиране и </a:t>
            </a:r>
            <a:r>
              <a:rPr lang="bg-BG" sz="1900" dirty="0" smtClean="0"/>
              <a:t>посредничество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900" dirty="0" smtClean="0"/>
              <a:t>професионално образование </a:t>
            </a:r>
            <a:r>
              <a:rPr lang="ru-RU" sz="1900" dirty="0"/>
              <a:t>и адаптирано </a:t>
            </a:r>
            <a:r>
              <a:rPr lang="ru-RU" sz="1900" dirty="0" smtClean="0"/>
              <a:t>обучение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900" dirty="0" smtClean="0"/>
              <a:t>адаптиране на средата, продуктите и услугите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u-RU" sz="1900" dirty="0"/>
              <a:t>в</a:t>
            </a:r>
            <a:r>
              <a:rPr lang="ru-RU" sz="1900" dirty="0" smtClean="0"/>
              <a:t>заимодействие със семействата с член с увреждане</a:t>
            </a:r>
          </a:p>
          <a:p>
            <a:pPr marL="0" indent="0">
              <a:buNone/>
            </a:pPr>
            <a:endParaRPr lang="ru-RU" sz="1900" dirty="0" smtClean="0"/>
          </a:p>
          <a:p>
            <a:r>
              <a:rPr lang="ru-RU" sz="1900" b="1" dirty="0" smtClean="0"/>
              <a:t>Взаимовръзки между формите на заетост и подкрепата за заетост! </a:t>
            </a:r>
          </a:p>
          <a:p>
            <a:pPr>
              <a:buFontTx/>
              <a:buChar char="-"/>
            </a:pPr>
            <a:r>
              <a:rPr lang="ru-RU" sz="1900" dirty="0" smtClean="0"/>
              <a:t>Защитена заетост</a:t>
            </a:r>
          </a:p>
          <a:p>
            <a:pPr>
              <a:buFontTx/>
              <a:buChar char="-"/>
            </a:pPr>
            <a:r>
              <a:rPr lang="ru-RU" sz="1900" dirty="0" smtClean="0"/>
              <a:t>Подкрепена заетост</a:t>
            </a:r>
          </a:p>
          <a:p>
            <a:pPr>
              <a:buFontTx/>
              <a:buChar char="-"/>
            </a:pPr>
            <a:r>
              <a:rPr lang="ru-RU" sz="1900" dirty="0" smtClean="0"/>
              <a:t>Заетост на </a:t>
            </a:r>
            <a:r>
              <a:rPr lang="ru-RU" sz="1900" dirty="0"/>
              <a:t>отворения </a:t>
            </a:r>
            <a:r>
              <a:rPr lang="ru-RU" sz="1900" dirty="0" smtClean="0"/>
              <a:t>трудов пазар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38200" y="3708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ítulo 4">
            <a:extLst>
              <a:ext uri="{FF2B5EF4-FFF2-40B4-BE49-F238E27FC236}">
                <a16:creationId xmlns:a16="http://schemas.microsoft.com/office/drawing/2014/main" id="{D25AB5F6-C2FF-B8C7-73E5-B5FDCFCF47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222205" y="403967"/>
            <a:ext cx="816580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bg-BG" sz="20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Значимост на подкрепата за заетост на хората </a:t>
            </a:r>
            <a:br>
              <a:rPr lang="bg-BG" sz="20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</a:br>
            <a:r>
              <a:rPr lang="bg-BG" sz="20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с увреждания в България</a:t>
            </a:r>
            <a:endParaRPr lang="es-ES" sz="2000" dirty="0">
              <a:solidFill>
                <a:srgbClr val="65459B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54902-E8F7-A3D2-C8C6-B560556C7495}"/>
              </a:ext>
            </a:extLst>
          </p:cNvPr>
          <p:cNvSpPr txBox="1">
            <a:spLocks/>
          </p:cNvSpPr>
          <p:nvPr/>
        </p:nvSpPr>
        <p:spPr>
          <a:xfrm>
            <a:off x="148855" y="1307187"/>
            <a:ext cx="12043145" cy="5626907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12700" indent="0">
              <a:lnSpc>
                <a:spcPct val="100000"/>
              </a:lnSpc>
              <a:spcBef>
                <a:spcPts val="1945"/>
              </a:spcBef>
              <a:buNone/>
            </a:pPr>
            <a:r>
              <a:rPr lang="bg-BG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ЗАЩО достъпна заетост?</a:t>
            </a:r>
          </a:p>
          <a:p>
            <a:pPr marR="12700">
              <a:lnSpc>
                <a:spcPct val="100000"/>
              </a:lnSpc>
              <a:spcBef>
                <a:spcPts val="1945"/>
              </a:spcBef>
            </a:pP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34% от хората в работоспособна възраст (16-64 г.) са хора с увреждания и     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</a:t>
            </a: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 с хронични заболявания, което поставя България е на 15 място в ЕС.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12700" indent="0">
              <a:lnSpc>
                <a:spcPct val="100000"/>
              </a:lnSpc>
              <a:spcBef>
                <a:spcPts val="1945"/>
              </a:spcBef>
              <a:buNone/>
            </a:pP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Уврежданията са с различен тип, степен и съпровождащи състояния.</a:t>
            </a:r>
          </a:p>
          <a:p>
            <a:pPr marL="0" marR="12700" indent="0">
              <a:lnSpc>
                <a:spcPct val="100000"/>
              </a:lnSpc>
              <a:spcBef>
                <a:spcPts val="1945"/>
              </a:spcBef>
              <a:buNone/>
            </a:pPr>
            <a:endParaRPr lang="bg-BG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2700">
              <a:lnSpc>
                <a:spcPct val="100000"/>
              </a:lnSpc>
              <a:spcBef>
                <a:spcPts val="1945"/>
              </a:spcBef>
            </a:pP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 хил. лица с увреждания в България са извън пазара на труда, като: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2700" lvl="1">
              <a:lnSpc>
                <a:spcPct val="100000"/>
              </a:lnSpc>
              <a:spcBef>
                <a:spcPts val="1945"/>
              </a:spcBef>
              <a:buFontTx/>
              <a:buChar char="-"/>
            </a:pP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От тях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6 хил. младежи с увреждания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(NEETS)</a:t>
            </a:r>
            <a:endParaRPr lang="bg-B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2700" lvl="1">
              <a:lnSpc>
                <a:spcPct val="100000"/>
              </a:lnSpc>
              <a:spcBef>
                <a:spcPts val="1945"/>
              </a:spcBef>
              <a:buFontTx/>
              <a:buChar char="-"/>
            </a:pPr>
            <a:r>
              <a:rPr lang="bg-BG" sz="2000" dirty="0">
                <a:latin typeface="Arial" panose="020B0604020202020204" pitchFamily="34" charset="0"/>
                <a:cs typeface="Arial" panose="020B0604020202020204" pitchFamily="34" charset="0"/>
              </a:rPr>
              <a:t>От тях 71 хил. лица с увреждания във възрастовата група 55-64 г</a:t>
            </a: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marR="12700" lvl="1" indent="0">
              <a:lnSpc>
                <a:spcPct val="100000"/>
              </a:lnSpc>
              <a:spcBef>
                <a:spcPts val="1945"/>
              </a:spcBef>
              <a:buNone/>
            </a:pPr>
            <a:endParaRPr lang="bg-BG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2700">
              <a:lnSpc>
                <a:spcPct val="100000"/>
              </a:lnSpc>
              <a:spcBef>
                <a:spcPts val="1945"/>
              </a:spcBef>
            </a:pPr>
            <a:r>
              <a:rPr lang="bg-BG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 двете групи – извън и на пазара на труд – се нуждаят от подкрепа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 smtClean="0"/>
          </a:p>
          <a:p>
            <a:pPr marL="0" marR="12700" indent="0">
              <a:lnSpc>
                <a:spcPct val="100000"/>
              </a:lnSpc>
              <a:spcBef>
                <a:spcPts val="1945"/>
              </a:spcBef>
              <a:buNone/>
            </a:pPr>
            <a:r>
              <a:rPr lang="en-US" sz="2400" dirty="0" smtClean="0"/>
              <a:t>*</a:t>
            </a:r>
            <a:r>
              <a:rPr lang="bg-BG" sz="1700" b="1" dirty="0" smtClean="0"/>
              <a:t>Статистика на приходите и условията на живот в ЕС</a:t>
            </a:r>
            <a:r>
              <a:rPr lang="en-US" sz="1700" b="1" dirty="0" smtClean="0"/>
              <a:t>s </a:t>
            </a:r>
            <a:r>
              <a:rPr lang="en-US" sz="1700" b="1" dirty="0"/>
              <a:t>(EU-SILC), </a:t>
            </a:r>
            <a:r>
              <a:rPr lang="en-US" sz="1700" b="1" dirty="0" smtClean="0"/>
              <a:t>2019</a:t>
            </a:r>
            <a:r>
              <a:rPr lang="en-US" sz="2400" dirty="0" smtClean="0"/>
              <a:t>.</a:t>
            </a:r>
          </a:p>
          <a:p>
            <a:pPr marL="0" marR="12700" indent="0">
              <a:lnSpc>
                <a:spcPct val="100000"/>
              </a:lnSpc>
              <a:spcBef>
                <a:spcPts val="1945"/>
              </a:spcBef>
              <a:buNone/>
            </a:pPr>
            <a:r>
              <a:rPr lang="en-US" sz="1600" b="1" dirty="0" smtClean="0"/>
              <a:t>Reaching </a:t>
            </a:r>
            <a:r>
              <a:rPr lang="en-US" sz="1600" b="1" dirty="0"/>
              <a:t>Out and Activating Inactive and Unemployed Persons in Bulgaria - © OECD 2022</a:t>
            </a:r>
            <a:endParaRPr lang="es-ES" sz="16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653104"/>
              </p:ext>
            </p:extLst>
          </p:nvPr>
        </p:nvGraphicFramePr>
        <p:xfrm>
          <a:off x="9462977" y="1307187"/>
          <a:ext cx="2729023" cy="5550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4">
                  <a:extLst>
                    <a:ext uri="{9D8B030D-6E8A-4147-A177-3AD203B41FA5}">
                      <a16:colId xmlns:a16="http://schemas.microsoft.com/office/drawing/2014/main" val="1138256355"/>
                    </a:ext>
                  </a:extLst>
                </a:gridCol>
                <a:gridCol w="794420">
                  <a:extLst>
                    <a:ext uri="{9D8B030D-6E8A-4147-A177-3AD203B41FA5}">
                      <a16:colId xmlns:a16="http://schemas.microsoft.com/office/drawing/2014/main" val="1358256416"/>
                    </a:ext>
                  </a:extLst>
                </a:gridCol>
                <a:gridCol w="719469">
                  <a:extLst>
                    <a:ext uri="{9D8B030D-6E8A-4147-A177-3AD203B41FA5}">
                      <a16:colId xmlns:a16="http://schemas.microsoft.com/office/drawing/2014/main" val="2809256574"/>
                    </a:ext>
                  </a:extLst>
                </a:gridCol>
              </a:tblGrid>
              <a:tr h="530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u="none" strike="noStrike" dirty="0" smtClean="0">
                          <a:effectLst/>
                        </a:rPr>
                        <a:t>Без увреждане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800" u="none" strike="noStrike" dirty="0" smtClean="0">
                          <a:effectLst/>
                        </a:rPr>
                        <a:t>С увреждане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51513573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Romania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69.51%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28%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70466213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Greece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59.05%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30%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7217624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Ireland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70.57%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32%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59290240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Croatia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66.09%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33%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4484830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Spain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66.26%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82256915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solidFill>
                            <a:srgbClr val="FF0000"/>
                          </a:solidFill>
                          <a:effectLst/>
                        </a:rPr>
                        <a:t>Bulgaria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solidFill>
                            <a:srgbClr val="FF0000"/>
                          </a:solidFill>
                          <a:effectLst/>
                        </a:rPr>
                        <a:t>72.43%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34476929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Italy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63.26%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39%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13024115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Belgium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71.51%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39%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91638972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Malta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72.92%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42%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5720684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Luxembourg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68.31%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44%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7238889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Lithuania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74.39%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45%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33124539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Hungary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73.63%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49%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94656827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Austria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74.04%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50%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28502335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Cyprus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71.97%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51%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2554422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Slovak Republic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74.32%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52%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7897169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Germany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79.05%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53%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67577015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France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69.84%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53%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17113995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Portugal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73.68%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54%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09943988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Latvia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74.08%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57%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1907416"/>
                  </a:ext>
                </a:extLst>
              </a:tr>
              <a:tr h="2494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Estonia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80.83%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59%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05980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ítulo 4">
            <a:extLst>
              <a:ext uri="{FF2B5EF4-FFF2-40B4-BE49-F238E27FC236}">
                <a16:creationId xmlns:a16="http://schemas.microsoft.com/office/drawing/2014/main" id="{D25AB5F6-C2FF-B8C7-73E5-B5FDCFCF47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602943" y="403967"/>
            <a:ext cx="7614945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bg-BG" sz="20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Основни бариери пред заетостта на хората </a:t>
            </a:r>
            <a:br>
              <a:rPr lang="bg-BG" sz="20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</a:br>
            <a:r>
              <a:rPr lang="bg-BG" sz="20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с увреждания в България</a:t>
            </a:r>
            <a:endParaRPr lang="es-ES" sz="2000" dirty="0">
              <a:solidFill>
                <a:srgbClr val="65459B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54902-E8F7-A3D2-C8C6-B560556C7495}"/>
              </a:ext>
            </a:extLst>
          </p:cNvPr>
          <p:cNvSpPr txBox="1">
            <a:spLocks/>
          </p:cNvSpPr>
          <p:nvPr/>
        </p:nvSpPr>
        <p:spPr>
          <a:xfrm>
            <a:off x="127591" y="1446027"/>
            <a:ext cx="11961628" cy="5411972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12700">
              <a:lnSpc>
                <a:spcPct val="100000"/>
              </a:lnSpc>
              <a:spcBef>
                <a:spcPts val="1945"/>
              </a:spcBef>
              <a:buFontTx/>
              <a:buChar char="-"/>
            </a:pPr>
            <a:r>
              <a:rPr lang="bg-BG" sz="2400" dirty="0" smtClean="0"/>
              <a:t>Здравословно </a:t>
            </a:r>
            <a:r>
              <a:rPr lang="bg-BG" sz="2400" dirty="0"/>
              <a:t>състояние </a:t>
            </a:r>
            <a:r>
              <a:rPr lang="bg-BG" sz="2400" dirty="0" smtClean="0"/>
              <a:t>и ограничения в дейностите - 97.1%</a:t>
            </a:r>
            <a:endParaRPr lang="bg-BG" sz="2400" dirty="0"/>
          </a:p>
          <a:p>
            <a:pPr marR="12700">
              <a:lnSpc>
                <a:spcPct val="100000"/>
              </a:lnSpc>
              <a:spcBef>
                <a:spcPts val="1945"/>
              </a:spcBef>
              <a:buFontTx/>
              <a:buChar char="-"/>
            </a:pPr>
            <a:r>
              <a:rPr lang="bg-BG" sz="2400" dirty="0" smtClean="0"/>
              <a:t>Липса </a:t>
            </a:r>
            <a:r>
              <a:rPr lang="bg-BG" sz="2400" dirty="0"/>
              <a:t>на умения </a:t>
            </a:r>
            <a:r>
              <a:rPr lang="bg-BG" sz="2400" dirty="0" smtClean="0"/>
              <a:t>и подкрепа за развитието им - 95.7% </a:t>
            </a:r>
          </a:p>
          <a:p>
            <a:pPr marR="12700">
              <a:lnSpc>
                <a:spcPct val="100000"/>
              </a:lnSpc>
              <a:spcBef>
                <a:spcPts val="1945"/>
              </a:spcBef>
              <a:buFontTx/>
              <a:buChar char="-"/>
            </a:pPr>
            <a:r>
              <a:rPr lang="bg-BG" sz="2400" dirty="0" smtClean="0"/>
              <a:t>Дългосрочна </a:t>
            </a:r>
            <a:r>
              <a:rPr lang="bg-BG" sz="2400" dirty="0"/>
              <a:t>безработица - 92.2%</a:t>
            </a:r>
          </a:p>
          <a:p>
            <a:pPr marR="12700">
              <a:lnSpc>
                <a:spcPct val="100000"/>
              </a:lnSpc>
              <a:spcBef>
                <a:spcPts val="1945"/>
              </a:spcBef>
              <a:buFontTx/>
              <a:buChar char="-"/>
            </a:pPr>
            <a:r>
              <a:rPr lang="bg-BG" sz="2400" dirty="0" smtClean="0"/>
              <a:t>Безработно домакинство - 44.5%</a:t>
            </a:r>
          </a:p>
          <a:p>
            <a:pPr marR="12700">
              <a:lnSpc>
                <a:spcPct val="100000"/>
              </a:lnSpc>
              <a:spcBef>
                <a:spcPts val="1945"/>
              </a:spcBef>
              <a:buFontTx/>
              <a:buChar char="-"/>
            </a:pPr>
            <a:r>
              <a:rPr lang="bg-BG" sz="2400" dirty="0" smtClean="0"/>
              <a:t>Образование </a:t>
            </a:r>
            <a:r>
              <a:rPr lang="bg-BG" sz="2400" dirty="0"/>
              <a:t>- 43.2</a:t>
            </a:r>
            <a:r>
              <a:rPr lang="bg-BG" sz="2400" dirty="0" smtClean="0"/>
              <a:t>% + липса на добър преход от образование към заетост</a:t>
            </a:r>
            <a:endParaRPr lang="bg-BG" sz="2400" dirty="0"/>
          </a:p>
          <a:p>
            <a:pPr marR="12700">
              <a:lnSpc>
                <a:spcPct val="100000"/>
              </a:lnSpc>
              <a:spcBef>
                <a:spcPts val="1945"/>
              </a:spcBef>
              <a:buFontTx/>
              <a:buChar char="-"/>
            </a:pPr>
            <a:r>
              <a:rPr lang="bg-BG" sz="2400" dirty="0" smtClean="0"/>
              <a:t>Друг член </a:t>
            </a:r>
            <a:r>
              <a:rPr lang="bg-BG" sz="2400" dirty="0"/>
              <a:t>на семейството с </a:t>
            </a:r>
            <a:r>
              <a:rPr lang="bg-BG" sz="2400" dirty="0" smtClean="0"/>
              <a:t>увреждане </a:t>
            </a:r>
            <a:r>
              <a:rPr lang="bg-BG" sz="2400" dirty="0"/>
              <a:t>- </a:t>
            </a:r>
            <a:r>
              <a:rPr lang="bg-BG" sz="2400" dirty="0" smtClean="0"/>
              <a:t>28.9%</a:t>
            </a:r>
          </a:p>
          <a:p>
            <a:pPr marR="12700">
              <a:lnSpc>
                <a:spcPct val="100000"/>
              </a:lnSpc>
              <a:spcBef>
                <a:spcPts val="1945"/>
              </a:spcBef>
              <a:buFontTx/>
              <a:buChar char="-"/>
            </a:pPr>
            <a:r>
              <a:rPr lang="bg-BG" sz="2400" dirty="0" smtClean="0"/>
              <a:t>Географска отдалеченост - 25.4%</a:t>
            </a:r>
          </a:p>
          <a:p>
            <a:pPr marR="12700">
              <a:lnSpc>
                <a:spcPct val="100000"/>
              </a:lnSpc>
              <a:spcBef>
                <a:spcPts val="1945"/>
              </a:spcBef>
              <a:buFontTx/>
              <a:buChar char="-"/>
            </a:pPr>
            <a:r>
              <a:rPr lang="bg-BG" sz="2400" dirty="0" smtClean="0"/>
              <a:t>Мотивация - 9.7%</a:t>
            </a:r>
          </a:p>
          <a:p>
            <a:pPr marR="12700">
              <a:lnSpc>
                <a:spcPct val="100000"/>
              </a:lnSpc>
              <a:spcBef>
                <a:spcPts val="1945"/>
              </a:spcBef>
              <a:buFontTx/>
              <a:buChar char="-"/>
            </a:pPr>
            <a:r>
              <a:rPr lang="bg-BG" sz="2400" dirty="0" smtClean="0"/>
              <a:t>Достъпност – бариери в средата, транспорта, услугите и продуктите</a:t>
            </a:r>
          </a:p>
          <a:p>
            <a:pPr marR="12700">
              <a:lnSpc>
                <a:spcPct val="100000"/>
              </a:lnSpc>
              <a:spcBef>
                <a:spcPts val="1945"/>
              </a:spcBef>
              <a:buFontTx/>
              <a:buChar char="-"/>
            </a:pPr>
            <a:r>
              <a:rPr lang="bg-BG" sz="2400" dirty="0" smtClean="0"/>
              <a:t>Недостатъчно знание и мотивация на работодателите за наемане на хора с увреждания (4% в света)</a:t>
            </a:r>
          </a:p>
          <a:p>
            <a:pPr marL="0" marR="12700" indent="0">
              <a:lnSpc>
                <a:spcPct val="100000"/>
              </a:lnSpc>
              <a:spcBef>
                <a:spcPts val="1945"/>
              </a:spcBef>
              <a:buNone/>
            </a:pPr>
            <a:r>
              <a:rPr lang="bg-BG" sz="2500" dirty="0" smtClean="0"/>
              <a:t>			</a:t>
            </a:r>
            <a:r>
              <a:rPr lang="en-US" dirty="0" smtClean="0"/>
              <a:t>*</a:t>
            </a:r>
            <a:r>
              <a:rPr lang="bg-BG" b="1" dirty="0"/>
              <a:t>Статистика на приходите и условията на живот в ЕС</a:t>
            </a:r>
            <a:r>
              <a:rPr lang="en-US" b="1" dirty="0"/>
              <a:t>s (EU-SILC</a:t>
            </a:r>
            <a:r>
              <a:rPr lang="en-US" b="1" dirty="0" smtClean="0"/>
              <a:t>), </a:t>
            </a:r>
            <a:r>
              <a:rPr lang="en-US" b="1" dirty="0"/>
              <a:t>2019</a:t>
            </a:r>
            <a:r>
              <a:rPr lang="en-US" b="1" dirty="0" smtClean="0"/>
              <a:t>.</a:t>
            </a:r>
            <a:r>
              <a:rPr lang="bg-BG" b="1" dirty="0" smtClean="0"/>
              <a:t> </a:t>
            </a:r>
            <a:endParaRPr lang="en-US" b="1" dirty="0"/>
          </a:p>
          <a:p>
            <a:pPr marL="0" marR="12700" indent="0">
              <a:lnSpc>
                <a:spcPct val="100000"/>
              </a:lnSpc>
              <a:spcBef>
                <a:spcPts val="1945"/>
              </a:spcBef>
              <a:buNone/>
            </a:pPr>
            <a:r>
              <a:rPr lang="bg-BG" b="1" dirty="0" smtClean="0"/>
              <a:t>			</a:t>
            </a:r>
            <a:r>
              <a:rPr lang="en-US" b="1" dirty="0" smtClean="0"/>
              <a:t>Reaching </a:t>
            </a:r>
            <a:r>
              <a:rPr lang="en-US" b="1" dirty="0"/>
              <a:t>Out and Activating Inactive and Unemployed Persons in </a:t>
            </a:r>
            <a:r>
              <a:rPr lang="bg-BG" b="1" dirty="0" smtClean="0"/>
              <a:t>В</a:t>
            </a:r>
            <a:r>
              <a:rPr lang="en-US" b="1" dirty="0" err="1" smtClean="0"/>
              <a:t>ulgaria</a:t>
            </a:r>
            <a:r>
              <a:rPr lang="en-US" b="1" dirty="0" smtClean="0"/>
              <a:t> </a:t>
            </a:r>
            <a:r>
              <a:rPr lang="en-US" b="1" dirty="0"/>
              <a:t>- © OECD </a:t>
            </a:r>
            <a:r>
              <a:rPr lang="en-US" b="1" dirty="0" smtClean="0"/>
              <a:t>2022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0299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ítulo 4">
            <a:extLst>
              <a:ext uri="{FF2B5EF4-FFF2-40B4-BE49-F238E27FC236}">
                <a16:creationId xmlns:a16="http://schemas.microsoft.com/office/drawing/2014/main" id="{D25AB5F6-C2FF-B8C7-73E5-B5FDCFCF47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254103" y="143668"/>
            <a:ext cx="8144539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12700" algn="ctr">
              <a:lnSpc>
                <a:spcPct val="100000"/>
              </a:lnSpc>
              <a:spcBef>
                <a:spcPts val="1945"/>
              </a:spcBef>
            </a:pPr>
            <a:r>
              <a:rPr lang="bg-BG" sz="2400" dirty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Подходи в подкрепа на заетостта на хората </a:t>
            </a:r>
            <a:r>
              <a:rPr lang="bg-BG" sz="24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/>
            </a:r>
            <a:br>
              <a:rPr lang="bg-BG" sz="24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</a:br>
            <a:r>
              <a:rPr lang="bg-BG" sz="24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с </a:t>
            </a:r>
            <a:r>
              <a:rPr lang="bg-BG" sz="2400" dirty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увреждания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54902-E8F7-A3D2-C8C6-B560556C7495}"/>
              </a:ext>
            </a:extLst>
          </p:cNvPr>
          <p:cNvSpPr txBox="1">
            <a:spLocks/>
          </p:cNvSpPr>
          <p:nvPr/>
        </p:nvSpPr>
        <p:spPr>
          <a:xfrm>
            <a:off x="74429" y="1307804"/>
            <a:ext cx="12117570" cy="547576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Активни политики</a:t>
            </a:r>
            <a:r>
              <a:rPr lang="ru-RU" dirty="0"/>
              <a:t>: Регламенти, мерки и програми в защита правата на хората с увреждания чрез превенция на дискриминацията, квоти за наемане, данъчни стимули за работодатели, др.</a:t>
            </a:r>
          </a:p>
          <a:p>
            <a:r>
              <a:rPr lang="ru-RU" b="1" dirty="0" smtClean="0"/>
              <a:t>Пряка подкрепа </a:t>
            </a:r>
            <a:r>
              <a:rPr lang="ru-RU" b="1" dirty="0"/>
              <a:t>за заетост:</a:t>
            </a:r>
            <a:r>
              <a:rPr lang="ru-RU" dirty="0"/>
              <a:t> Услуги с консултиране, оценка на уменията и подкрепа при търсене на работа, включване и запазване на заетостта.</a:t>
            </a:r>
          </a:p>
          <a:p>
            <a:r>
              <a:rPr lang="ru-RU" b="1" dirty="0"/>
              <a:t>Обучение и образование</a:t>
            </a:r>
            <a:r>
              <a:rPr lang="ru-RU" dirty="0"/>
              <a:t>: </a:t>
            </a:r>
            <a:r>
              <a:rPr lang="ru-RU" dirty="0" smtClean="0"/>
              <a:t>Професионално образование и адаптирано </a:t>
            </a:r>
            <a:r>
              <a:rPr lang="ru-RU" dirty="0"/>
              <a:t>обучение </a:t>
            </a:r>
            <a:r>
              <a:rPr lang="ru-RU" dirty="0" smtClean="0"/>
              <a:t>за </a:t>
            </a:r>
            <a:r>
              <a:rPr lang="ru-RU" dirty="0"/>
              <a:t>конкретни </a:t>
            </a:r>
            <a:r>
              <a:rPr lang="ru-RU" dirty="0" smtClean="0"/>
              <a:t>умения.</a:t>
            </a:r>
            <a:endParaRPr lang="ru-RU" dirty="0"/>
          </a:p>
          <a:p>
            <a:r>
              <a:rPr lang="ru-RU" b="1" dirty="0"/>
              <a:t>Финансова подкрепа</a:t>
            </a:r>
            <a:r>
              <a:rPr lang="ru-RU" dirty="0"/>
              <a:t>: Субсидии, заеми или данъчни облекчения на хора с увреждания за самостоятелно осигуряване или за старт на собствен бизнес.</a:t>
            </a:r>
          </a:p>
          <a:p>
            <a:r>
              <a:rPr lang="ru-RU" b="1" dirty="0" smtClean="0"/>
              <a:t>Достъпност </a:t>
            </a:r>
            <a:r>
              <a:rPr lang="ru-RU" b="1" dirty="0"/>
              <a:t>на работното място</a:t>
            </a:r>
            <a:r>
              <a:rPr lang="ru-RU" dirty="0"/>
              <a:t>: </a:t>
            </a:r>
            <a:r>
              <a:rPr lang="bg-BG" dirty="0" smtClean="0"/>
              <a:t>„</a:t>
            </a:r>
            <a:r>
              <a:rPr lang="ru-RU" dirty="0" smtClean="0"/>
              <a:t>Разумни</a:t>
            </a:r>
            <a:r>
              <a:rPr lang="bg-BG" dirty="0" smtClean="0"/>
              <a:t>“</a:t>
            </a:r>
            <a:r>
              <a:rPr lang="ru-RU" dirty="0" smtClean="0"/>
              <a:t> подобрения на средата, подходящо оборудване </a:t>
            </a:r>
            <a:r>
              <a:rPr lang="ru-RU" dirty="0"/>
              <a:t>и </a:t>
            </a:r>
            <a:r>
              <a:rPr lang="ru-RU" dirty="0" smtClean="0"/>
              <a:t>инструменти.</a:t>
            </a:r>
            <a:endParaRPr lang="ru-RU" dirty="0"/>
          </a:p>
          <a:p>
            <a:r>
              <a:rPr lang="ru-RU" b="1" dirty="0"/>
              <a:t>Технологии:</a:t>
            </a:r>
            <a:r>
              <a:rPr lang="ru-RU" dirty="0"/>
              <a:t> Предоставяне на софтуер и устройства за подобряване достъпността и производителността в трудовата дейност на хората с увреждания.</a:t>
            </a:r>
          </a:p>
          <a:p>
            <a:r>
              <a:rPr lang="ru-RU" b="1" dirty="0" smtClean="0"/>
              <a:t>Насърчаване и осведоменост</a:t>
            </a:r>
            <a:r>
              <a:rPr lang="ru-RU" dirty="0" smtClean="0"/>
              <a:t>: Събития</a:t>
            </a:r>
            <a:r>
              <a:rPr lang="ru-RU" dirty="0"/>
              <a:t>, </a:t>
            </a:r>
            <a:r>
              <a:rPr lang="ru-RU" dirty="0" smtClean="0"/>
              <a:t>кампании в медиите, партньорства с бизнеса, социални и образователни институции, за повишаване на осведомеността за ресурсите на хората с увреждания</a:t>
            </a:r>
          </a:p>
          <a:p>
            <a:r>
              <a:rPr lang="ru-RU" b="1" dirty="0" smtClean="0"/>
              <a:t>Мрежи за подкрепа</a:t>
            </a:r>
            <a:r>
              <a:rPr lang="ru-RU" dirty="0" smtClean="0"/>
              <a:t>: За споделяне на опит, взаимно учене и добри практики за достъп до заетост. </a:t>
            </a:r>
          </a:p>
          <a:p>
            <a:r>
              <a:rPr lang="ru-RU" b="1" dirty="0" smtClean="0"/>
              <a:t>Партньорства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smtClean="0"/>
              <a:t>Публични институции, граждански организации, </a:t>
            </a:r>
            <a:r>
              <a:rPr lang="ru-RU" dirty="0"/>
              <a:t>работодатели и хора с увреждания </a:t>
            </a:r>
            <a:r>
              <a:rPr lang="ru-RU" dirty="0" smtClean="0"/>
              <a:t>си сътрудничат за иновативни </a:t>
            </a:r>
            <a:r>
              <a:rPr lang="ru-RU" dirty="0"/>
              <a:t>решения и ефективни стратегии за насърчаване на </a:t>
            </a:r>
            <a:r>
              <a:rPr lang="ru-RU" dirty="0" smtClean="0"/>
              <a:t>заетостта.</a:t>
            </a:r>
            <a:endParaRPr lang="ru-RU" dirty="0"/>
          </a:p>
          <a:p>
            <a:r>
              <a:rPr lang="ru-RU" b="1" dirty="0" smtClean="0"/>
              <a:t>Мониторинг </a:t>
            </a:r>
            <a:r>
              <a:rPr lang="ru-RU" b="1" dirty="0"/>
              <a:t>и оценка</a:t>
            </a:r>
            <a:r>
              <a:rPr lang="ru-RU" dirty="0"/>
              <a:t>: </a:t>
            </a:r>
            <a:r>
              <a:rPr lang="ru-RU" dirty="0" smtClean="0"/>
              <a:t>Разпознаване </a:t>
            </a:r>
            <a:r>
              <a:rPr lang="ru-RU" dirty="0"/>
              <a:t>на области за подобрение и </a:t>
            </a:r>
            <a:r>
              <a:rPr lang="ru-RU" dirty="0" smtClean="0"/>
              <a:t>на доказателства, </a:t>
            </a:r>
            <a:r>
              <a:rPr lang="ru-RU" dirty="0"/>
              <a:t>че стратегиите </a:t>
            </a:r>
            <a:r>
              <a:rPr lang="ru-RU" dirty="0" smtClean="0"/>
              <a:t>работят.</a:t>
            </a:r>
            <a:endParaRPr lang="ru-RU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38200" y="3708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ítulo 4">
            <a:extLst>
              <a:ext uri="{FF2B5EF4-FFF2-40B4-BE49-F238E27FC236}">
                <a16:creationId xmlns:a16="http://schemas.microsoft.com/office/drawing/2014/main" id="{D25AB5F6-C2FF-B8C7-73E5-B5FDCFCF47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222204" y="141046"/>
            <a:ext cx="8165805" cy="83099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12700" algn="ctr">
              <a:lnSpc>
                <a:spcPct val="100000"/>
              </a:lnSpc>
              <a:spcBef>
                <a:spcPts val="1945"/>
              </a:spcBef>
            </a:pPr>
            <a:r>
              <a:rPr lang="bg-BG" sz="2400" dirty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Роля на </a:t>
            </a:r>
            <a:r>
              <a:rPr lang="bg-BG" sz="24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социалните работници </a:t>
            </a:r>
            <a:r>
              <a:rPr lang="bg-BG" sz="2400" dirty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в подкрепа </a:t>
            </a:r>
            <a:r>
              <a:rPr lang="bg-BG" sz="24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/>
            </a:r>
            <a:br>
              <a:rPr lang="bg-BG" sz="24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</a:br>
            <a:r>
              <a:rPr lang="bg-BG" sz="2400" dirty="0" smtClean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на </a:t>
            </a:r>
            <a:r>
              <a:rPr lang="bg-BG" sz="2400" dirty="0">
                <a:solidFill>
                  <a:srgbClr val="65459B"/>
                </a:solidFill>
                <a:latin typeface="72 Black" panose="020B0A04030603020204" pitchFamily="34" charset="0"/>
                <a:cs typeface="72 Black" panose="020B0A04030603020204" pitchFamily="34" charset="0"/>
              </a:rPr>
              <a:t>заетостта на хората с увреждания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C54902-E8F7-A3D2-C8C6-B560556C7495}"/>
              </a:ext>
            </a:extLst>
          </p:cNvPr>
          <p:cNvSpPr txBox="1">
            <a:spLocks/>
          </p:cNvSpPr>
          <p:nvPr/>
        </p:nvSpPr>
        <p:spPr>
          <a:xfrm>
            <a:off x="223206" y="1446027"/>
            <a:ext cx="11866012" cy="54119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dirty="0" smtClean="0"/>
              <a:t>Застъпничество </a:t>
            </a:r>
            <a:r>
              <a:rPr lang="bg-BG" sz="2400" dirty="0"/>
              <a:t>з</a:t>
            </a:r>
            <a:r>
              <a:rPr lang="bg-BG" sz="2400" dirty="0" smtClean="0"/>
              <a:t>а правото на труд и достъп до заетост и повече професии</a:t>
            </a:r>
          </a:p>
          <a:p>
            <a:pPr marL="0" indent="0">
              <a:buNone/>
            </a:pPr>
            <a:endParaRPr lang="bg-BG" sz="2400" dirty="0" smtClean="0"/>
          </a:p>
          <a:p>
            <a:r>
              <a:rPr lang="ru-RU" sz="2400" dirty="0" smtClean="0"/>
              <a:t>Пряка индивидуална работа за:</a:t>
            </a:r>
          </a:p>
          <a:p>
            <a:pPr marL="45720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идентифициране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потребности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индивидуални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планове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 подкрепа</a:t>
            </a:r>
          </a:p>
          <a:p>
            <a:pPr marL="45720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оценка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уменията и текущата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работоспособност</a:t>
            </a:r>
          </a:p>
          <a:p>
            <a:pPr marL="457200" lvl="1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насочване към обучение/ социални услуги за придобиване на трудови умения</a:t>
            </a:r>
          </a:p>
          <a:p>
            <a:pPr lvl="1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подкрепа при намиране, включване и запазване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работа</a:t>
            </a:r>
          </a:p>
          <a:p>
            <a:pPr lvl="1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продължаващо консултиране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оценка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напредъка.</a:t>
            </a:r>
          </a:p>
          <a:p>
            <a:pPr marL="457200" lvl="1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/>
              <a:t>Проучване на пазара </a:t>
            </a:r>
            <a:r>
              <a:rPr lang="ru-RU" sz="2400" dirty="0"/>
              <a:t>на труда и </a:t>
            </a:r>
            <a:r>
              <a:rPr lang="ru-RU" sz="2400" dirty="0" smtClean="0"/>
              <a:t>подходящи работни места</a:t>
            </a:r>
          </a:p>
          <a:p>
            <a:r>
              <a:rPr lang="ru-RU" sz="2400" dirty="0" smtClean="0"/>
              <a:t>Взаимодействие с работодатели </a:t>
            </a:r>
            <a:r>
              <a:rPr lang="ru-RU" sz="2400" dirty="0"/>
              <a:t>и </a:t>
            </a:r>
            <a:r>
              <a:rPr lang="ru-RU" sz="2400" dirty="0" smtClean="0"/>
              <a:t>посреднически агенции</a:t>
            </a:r>
          </a:p>
          <a:p>
            <a:r>
              <a:rPr lang="ru-RU" sz="2400" dirty="0" smtClean="0"/>
              <a:t>Социална работа по случаи с множество потребности, вкл. </a:t>
            </a:r>
            <a:r>
              <a:rPr lang="ru-RU" sz="2400" dirty="0"/>
              <a:t>о</a:t>
            </a:r>
            <a:r>
              <a:rPr lang="ru-RU" sz="2400" dirty="0" smtClean="0"/>
              <a:t>т адаптирана среда</a:t>
            </a:r>
          </a:p>
          <a:p>
            <a:r>
              <a:rPr lang="ru-RU" sz="2400" dirty="0" smtClean="0"/>
              <a:t>Мониторинг, отчетност и анализ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01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93A68CF214974FB1A00C9AD2CBE0DC" ma:contentTypeVersion="16" ma:contentTypeDescription="Create a new document." ma:contentTypeScope="" ma:versionID="f817351ad8c05e5f4ab399559819bc13">
  <xsd:schema xmlns:xsd="http://www.w3.org/2001/XMLSchema" xmlns:xs="http://www.w3.org/2001/XMLSchema" xmlns:p="http://schemas.microsoft.com/office/2006/metadata/properties" xmlns:ns2="e8d6c6a3-ef37-4a27-acd0-f7e5c4920f1e" xmlns:ns3="0e9cd55c-56a6-48d1-b102-8113f97874a2" targetNamespace="http://schemas.microsoft.com/office/2006/metadata/properties" ma:root="true" ma:fieldsID="1b3afd142ffedb4a4d9b10c295956560" ns2:_="" ns3:_="">
    <xsd:import namespace="e8d6c6a3-ef37-4a27-acd0-f7e5c4920f1e"/>
    <xsd:import namespace="0e9cd55c-56a6-48d1-b102-8113f97874a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Location" minOccurs="0"/>
                <xsd:element ref="ns3:Publicada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6c6a3-ef37-4a27-acd0-f7e5c4920f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0f9025f-aaf2-49fd-922f-66cc957fad8f}" ma:internalName="TaxCatchAll" ma:showField="CatchAllData" ma:web="e8d6c6a3-ef37-4a27-acd0-f7e5c4920f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cd55c-56a6-48d1-b102-8113f9787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7b3b367-fee8-4b53-8ba9-81855ffea1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Publicada" ma:index="22" nillable="true" ma:displayName="Publicada Sí/No" ma:default="No" ma:format="Dropdown" ma:internalName="Publicada">
      <xsd:simpleType>
        <xsd:restriction base="dms:Choice">
          <xsd:enumeration value="Sí"/>
          <xsd:enumeration value="No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9cd55c-56a6-48d1-b102-8113f97874a2">
      <Terms xmlns="http://schemas.microsoft.com/office/infopath/2007/PartnerControls"/>
    </lcf76f155ced4ddcb4097134ff3c332f>
    <TaxCatchAll xmlns="e8d6c6a3-ef37-4a27-acd0-f7e5c4920f1e" xsi:nil="true"/>
    <Publicada xmlns="0e9cd55c-56a6-48d1-b102-8113f97874a2">No</Publicada>
  </documentManagement>
</p:properties>
</file>

<file path=customXml/itemProps1.xml><?xml version="1.0" encoding="utf-8"?>
<ds:datastoreItem xmlns:ds="http://schemas.openxmlformats.org/officeDocument/2006/customXml" ds:itemID="{5749529B-C032-4681-A95E-B00A402733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B109D6-DC97-4FB3-9E2E-DB81922164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6c6a3-ef37-4a27-acd0-f7e5c4920f1e"/>
    <ds:schemaRef ds:uri="0e9cd55c-56a6-48d1-b102-8113f97874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30EDF1-5392-4E6B-A0E7-84C846BC4B3C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e8d6c6a3-ef37-4a27-acd0-f7e5c4920f1e"/>
    <ds:schemaRef ds:uri="0e9cd55c-56a6-48d1-b102-8113f97874a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10636</TotalTime>
  <Words>758</Words>
  <Application>Microsoft Office PowerPoint</Application>
  <PresentationFormat>Widescreen</PresentationFormat>
  <Paragraphs>135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72</vt:lpstr>
      <vt:lpstr>72 Black</vt:lpstr>
      <vt:lpstr>Arial</vt:lpstr>
      <vt:lpstr>Calibri</vt:lpstr>
      <vt:lpstr>Calibri Light</vt:lpstr>
      <vt:lpstr>Courier New</vt:lpstr>
      <vt:lpstr>Tema de Office</vt:lpstr>
      <vt:lpstr>Достъпна заетост</vt:lpstr>
      <vt:lpstr>Достъпната заетост – приоритет на AccessibleEU  и на социална работа</vt:lpstr>
      <vt:lpstr>Значимост на подкрепата за заетост на хората  с увреждания в България</vt:lpstr>
      <vt:lpstr>Основни бариери пред заетостта на хората  с увреждания в България</vt:lpstr>
      <vt:lpstr>Подходи в подкрепа на заетостта на хората  с увреждания</vt:lpstr>
      <vt:lpstr>Роля на социалните работници в подкрепа  на заетостта на хората с увреждания </vt:lpstr>
    </vt:vector>
  </TitlesOfParts>
  <Company>ILUNION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Palanquex Valles, Marian</dc:creator>
  <cp:lastModifiedBy>User</cp:lastModifiedBy>
  <cp:revision>129</cp:revision>
  <cp:lastPrinted>2024-03-17T08:42:45Z</cp:lastPrinted>
  <dcterms:created xsi:type="dcterms:W3CDTF">2023-03-15T14:48:35Z</dcterms:created>
  <dcterms:modified xsi:type="dcterms:W3CDTF">2024-03-19T18:36:18Z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0x010100A693A68CF214974FB1A00C9AD2CBE0DC</vt:lpwstr>
  </property>
  <property fmtid="{D5CDD505-2E9C-101B-9397-08002B2CF9AE}" pid="3" name="ClassificationContentMarkingFooterLocations">
    <vt:lpwstr>Tema de Office:8</vt:lpwstr>
  </property>
  <property fmtid="{D5CDD505-2E9C-101B-9397-08002B2CF9AE}" pid="4" name="ClassificationContentMarkingFooterText">
    <vt:lpwstr>Clasificación: Interna</vt:lpwstr>
  </property>
  <property fmtid="{D5CDD505-2E9C-101B-9397-08002B2CF9AE}" pid="5" name="MediaServiceImageTags">
    <vt:lpwstr/>
  </property>
  <property fmtid="{D5CDD505-2E9C-101B-9397-08002B2CF9AE}" pid="6" name="MSIP_Label_d8d56339-f70b-4cec-b4b1-a88a5e93d2ea_Enabled">
    <vt:lpwstr>true</vt:lpwstr>
  </property>
  <property fmtid="{D5CDD505-2E9C-101B-9397-08002B2CF9AE}" pid="7" name="MSIP_Label_d8d56339-f70b-4cec-b4b1-a88a5e93d2ea_SetDate">
    <vt:lpwstr>2024-01-31T12:43:40Z</vt:lpwstr>
  </property>
  <property fmtid="{D5CDD505-2E9C-101B-9397-08002B2CF9AE}" pid="8" name="MSIP_Label_d8d56339-f70b-4cec-b4b1-a88a5e93d2ea_Method">
    <vt:lpwstr>Privileged</vt:lpwstr>
  </property>
  <property fmtid="{D5CDD505-2E9C-101B-9397-08002B2CF9AE}" pid="9" name="MSIP_Label_d8d56339-f70b-4cec-b4b1-a88a5e93d2ea_Name">
    <vt:lpwstr>d8d56339-f70b-4cec-b4b1-a88a5e93d2ea</vt:lpwstr>
  </property>
  <property fmtid="{D5CDD505-2E9C-101B-9397-08002B2CF9AE}" pid="10" name="MSIP_Label_d8d56339-f70b-4cec-b4b1-a88a5e93d2ea_SiteId">
    <vt:lpwstr>bab5b22c-d82b-452e-9cad-04f9708f4bbd</vt:lpwstr>
  </property>
  <property fmtid="{D5CDD505-2E9C-101B-9397-08002B2CF9AE}" pid="11" name="MSIP_Label_d8d56339-f70b-4cec-b4b1-a88a5e93d2ea_ActionId">
    <vt:lpwstr>1dc221ce-e99f-401b-9cbf-737813ae27b0</vt:lpwstr>
  </property>
  <property fmtid="{D5CDD505-2E9C-101B-9397-08002B2CF9AE}" pid="12" name="MSIP_Label_d8d56339-f70b-4cec-b4b1-a88a5e93d2ea_ContentBits">
    <vt:lpwstr>0</vt:lpwstr>
  </property>
  <property fmtid="{D5CDD505-2E9C-101B-9397-08002B2CF9AE}" pid="13" name="MSIP_Label_d958723a-5915-4af3-b4cd-4da9a9655e8a_ContentBits">
    <vt:lpwstr>2</vt:lpwstr>
  </property>
  <property fmtid="{D5CDD505-2E9C-101B-9397-08002B2CF9AE}" pid="14" name="MSIP_Label_d958723a-5915-4af3-b4cd-4da9a9655e8a_SiteId">
    <vt:lpwstr>bab5b22c-d82b-452e-9cad-04f9708f4bbd</vt:lpwstr>
  </property>
  <property fmtid="{D5CDD505-2E9C-101B-9397-08002B2CF9AE}" pid="15" name="MSIP_Label_d958723a-5915-4af3-b4cd-4da9a9655e8a_Method">
    <vt:lpwstr>Standard</vt:lpwstr>
  </property>
  <property fmtid="{D5CDD505-2E9C-101B-9397-08002B2CF9AE}" pid="16" name="MSIP_Label_d958723a-5915-4af3-b4cd-4da9a9655e8a_ActionId">
    <vt:lpwstr>9de051b5-f740-4fe0-9e49-a4ab378959ff</vt:lpwstr>
  </property>
  <property fmtid="{D5CDD505-2E9C-101B-9397-08002B2CF9AE}" pid="17" name="MSIP_Label_d958723a-5915-4af3-b4cd-4da9a9655e8a_Enabled">
    <vt:lpwstr>true</vt:lpwstr>
  </property>
  <property fmtid="{D5CDD505-2E9C-101B-9397-08002B2CF9AE}" pid="18" name="MSIP_Label_d958723a-5915-4af3-b4cd-4da9a9655e8a_SetDate">
    <vt:lpwstr>2023-10-25T09:34:57Z</vt:lpwstr>
  </property>
  <property fmtid="{D5CDD505-2E9C-101B-9397-08002B2CF9AE}" pid="19" name="MSIP_Label_d958723a-5915-4af3-b4cd-4da9a9655e8a_Name">
    <vt:lpwstr>d958723a-5915-4af3-b4cd-4da9a9655e8a</vt:lpwstr>
  </property>
</Properties>
</file>