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3" r:id="rId5"/>
    <p:sldId id="278" r:id="rId6"/>
    <p:sldId id="279" r:id="rId7"/>
    <p:sldId id="280" r:id="rId8"/>
    <p:sldId id="281" r:id="rId9"/>
    <p:sldId id="285" r:id="rId10"/>
    <p:sldId id="286" r:id="rId11"/>
    <p:sldId id="288" r:id="rId12"/>
    <p:sldId id="290" r:id="rId13"/>
    <p:sldId id="289" r:id="rId14"/>
    <p:sldId id="28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4B0503-FB18-4FF9-B03A-EE8799F25212}">
          <p14:sldIdLst>
            <p14:sldId id="263"/>
            <p14:sldId id="278"/>
            <p14:sldId id="279"/>
            <p14:sldId id="280"/>
            <p14:sldId id="281"/>
          </p14:sldIdLst>
        </p14:section>
        <p14:section name="Untitled Section" id="{41C4AAE5-3460-4FEB-8441-C56B942F203C}">
          <p14:sldIdLst>
            <p14:sldId id="285"/>
            <p14:sldId id="286"/>
            <p14:sldId id="288"/>
            <p14:sldId id="290"/>
            <p14:sldId id="289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86410"/>
  </p:normalViewPr>
  <p:slideViewPr>
    <p:cSldViewPr snapToGrid="0">
      <p:cViewPr varScale="1">
        <p:scale>
          <a:sx n="72" d="100"/>
          <a:sy n="72" d="100"/>
        </p:scale>
        <p:origin x="13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37136-879C-EF49-A44E-83B068AB0BD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04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37136-879C-EF49-A44E-83B068AB0BD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67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983-3579-41E6-96A3-8AC83886E3E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E1A0-1D20-4DA7-A267-DCB2269B3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28/11/2023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g"/><Relationship Id="rId11" Type="http://schemas.openxmlformats.org/officeDocument/2006/relationships/image" Target="../media/image38.jpg"/><Relationship Id="rId5" Type="http://schemas.openxmlformats.org/officeDocument/2006/relationships/image" Target="../media/image34.png"/><Relationship Id="rId10" Type="http://schemas.openxmlformats.org/officeDocument/2006/relationships/image" Target="../media/image37.jpg"/><Relationship Id="rId4" Type="http://schemas.openxmlformats.org/officeDocument/2006/relationships/image" Target="../media/image33.jp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998945"/>
            <a:ext cx="11578855" cy="385905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Д</a:t>
            </a:r>
            <a:r>
              <a:rPr lang="bg-BG" sz="3600" dirty="0" smtClean="0">
                <a:latin typeface="+mn-lt"/>
              </a:rPr>
              <a:t>остъпни събития за участници с различни потребности</a:t>
            </a:r>
            <a:br>
              <a:rPr lang="bg-BG" sz="3600" dirty="0" smtClean="0">
                <a:latin typeface="+mn-lt"/>
              </a:rPr>
            </a:br>
            <a:r>
              <a:rPr lang="bg-BG" sz="3600" dirty="0" smtClean="0">
                <a:latin typeface="+mn-lt"/>
              </a:rPr>
              <a:t/>
            </a:r>
            <a:br>
              <a:rPr lang="bg-BG" sz="3600" dirty="0" smtClean="0">
                <a:latin typeface="+mn-lt"/>
              </a:rPr>
            </a:br>
            <a:r>
              <a:rPr lang="bg-BG" dirty="0">
                <a:latin typeface="+mn-lt"/>
              </a:rPr>
              <a:t/>
            </a:r>
            <a:br>
              <a:rPr lang="bg-BG" dirty="0">
                <a:latin typeface="+mn-lt"/>
              </a:rPr>
            </a:br>
            <a:r>
              <a:rPr lang="bg-BG" dirty="0" smtClean="0">
                <a:latin typeface="+mn-lt"/>
              </a:rPr>
              <a:t>Стели Петева – Фондация „Институт за социални услуги в общността“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B063A92-182D-4C9F-B662-ECA2172F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2" y="891433"/>
            <a:ext cx="3808618" cy="1577680"/>
          </a:xfrm>
          <a:prstGeom prst="rect">
            <a:avLst/>
          </a:prstGeom>
        </p:spPr>
      </p:pic>
      <p:pic>
        <p:nvPicPr>
          <p:cNvPr id="5" name="Imagen 4" descr="European Commission logo">
            <a:extLst>
              <a:ext uri="{FF2B5EF4-FFF2-40B4-BE49-F238E27FC236}">
                <a16:creationId xmlns:a16="http://schemas.microsoft.com/office/drawing/2014/main" id="{D3418E08-E056-40F2-A62C-83E63D4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45" y="933604"/>
            <a:ext cx="2935455" cy="19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2" y="269495"/>
            <a:ext cx="11632019" cy="250447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/>
              <a:t>Дизайн при участници с</a:t>
            </a:r>
            <a:r>
              <a:rPr lang="en-US" sz="2800" b="1" dirty="0" smtClean="0"/>
              <a:t> </a:t>
            </a:r>
            <a:r>
              <a:rPr lang="bg-BG" sz="2800" b="1" dirty="0" smtClean="0"/>
              <a:t>дислексия   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93" y="810907"/>
            <a:ext cx="5157787" cy="347866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Използваме: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93" y="1267930"/>
            <a:ext cx="5613992" cy="55900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dirty="0" smtClean="0"/>
              <a:t>Образи и диаграми към текста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Ляво подравнен и подреден текст</a:t>
            </a:r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Кратък, ясен и опростен език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Опция да се засилва контраста между текст и фон</a:t>
            </a:r>
            <a:endParaRPr lang="bg-B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4855" y="735381"/>
            <a:ext cx="5183188" cy="384970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Н</a:t>
            </a:r>
            <a:r>
              <a:rPr lang="bg-BG" dirty="0" smtClean="0"/>
              <a:t>е използваме: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9685" y="1229508"/>
            <a:ext cx="6400801" cy="56284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Запознаване само с текст 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Подчертаване, </a:t>
            </a:r>
            <a:r>
              <a:rPr lang="en-US" i="1" dirty="0" smtClean="0"/>
              <a:t>Italic</a:t>
            </a:r>
            <a:r>
              <a:rPr lang="bg-BG" dirty="0" smtClean="0"/>
              <a:t>, главни букви</a:t>
            </a:r>
          </a:p>
          <a:p>
            <a:pPr marL="0" indent="0" algn="r">
              <a:buNone/>
            </a:pPr>
            <a:r>
              <a:rPr lang="bg-BG" i="1" u="sng" dirty="0" smtClean="0"/>
              <a:t>НЕ ПРАВЕТЕ ТОВА</a:t>
            </a:r>
          </a:p>
          <a:p>
            <a:pPr marL="0" indent="0" algn="r">
              <a:buNone/>
            </a:pPr>
            <a:endParaRPr lang="bg-BG" i="1" u="sng" dirty="0"/>
          </a:p>
          <a:p>
            <a:r>
              <a:rPr lang="bg-BG" dirty="0"/>
              <a:t>Дълги </a:t>
            </a:r>
            <a:r>
              <a:rPr lang="bg-BG" dirty="0" smtClean="0"/>
              <a:t>текстове, със сложен език</a:t>
            </a:r>
          </a:p>
          <a:p>
            <a:endParaRPr lang="bg-BG" dirty="0"/>
          </a:p>
          <a:p>
            <a:r>
              <a:rPr lang="bg-BG" dirty="0" smtClean="0"/>
              <a:t>Много информация на едно място</a:t>
            </a:r>
            <a:endParaRPr lang="bg-BG" dirty="0"/>
          </a:p>
          <a:p>
            <a:endParaRPr lang="en-US" i="1" u="sng" dirty="0"/>
          </a:p>
        </p:txBody>
      </p:sp>
      <p:sp>
        <p:nvSpPr>
          <p:cNvPr id="9" name="AutoShape 4" descr="Web Layout Best Practices: 12 Timeless UI Patterns Analyzed - UX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73" y="1739863"/>
            <a:ext cx="1365385" cy="999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57" y="1165153"/>
            <a:ext cx="1690340" cy="1329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14" y="3210945"/>
            <a:ext cx="1171944" cy="1171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79" y="27926"/>
            <a:ext cx="2184507" cy="11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2251975"/>
            <a:ext cx="11153553" cy="4148825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Добри практики в ЕС</a:t>
            </a:r>
            <a:endParaRPr lang="en-US" b="1" dirty="0"/>
          </a:p>
        </p:txBody>
      </p:sp>
      <p:pic>
        <p:nvPicPr>
          <p:cNvPr id="7" name="Picture 6" descr="Guidance system accessible through mobi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3" y="1962769"/>
            <a:ext cx="2928267" cy="21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ccessible plan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64" y="1962769"/>
            <a:ext cx="2787518" cy="21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ouch-accessible elevator butt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01" y="2541181"/>
            <a:ext cx="1648254" cy="270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ccessibility at the Archaeological Muse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" y="4564507"/>
            <a:ext cx="2895249" cy="197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89" y="4511205"/>
            <a:ext cx="2834393" cy="1889595"/>
          </a:xfrm>
          <a:prstGeom prst="rect">
            <a:avLst/>
          </a:prstGeom>
        </p:spPr>
      </p:pic>
      <p:pic>
        <p:nvPicPr>
          <p:cNvPr id="14" name="Picture 13" descr="AudescMobile applicatio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91" y="2453931"/>
            <a:ext cx="1436835" cy="255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2" y="5211620"/>
            <a:ext cx="2475012" cy="1490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33" y="3116365"/>
            <a:ext cx="2412768" cy="16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9488" y="2251975"/>
            <a:ext cx="12032512" cy="4818677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Разбиране на потребностите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Общи потребности от достъпност: да виждаме, чуваме, да имаме лесен достъп, лично пространство, др.</a:t>
            </a:r>
          </a:p>
          <a:p>
            <a:pPr>
              <a:buFontTx/>
              <a:buChar char="-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Специфични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потребности: според вида и степента на затруднение, други ограничения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Допълнителни потребности: при „невидими“ увреждания – питаме!</a:t>
            </a:r>
          </a:p>
          <a:p>
            <a:pPr marL="0" indent="0">
              <a:buNone/>
            </a:pPr>
            <a:endParaRPr lang="bg-BG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Планиране на достъпността на събитието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физическа достъпност и мобилност: рампи, по-широки пътеки, асансьор, място за инвалидни колички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участници със зрителни увреждания: аудио описание, брайлови табели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участници със слухови увреждания: жестов превод, субтитри, устройства за усилване на звука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участници с интелектуални затруднения: лесен за разбиране текст, визуални знаци, неутрални цветове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участници с невроразнообразни състояния: спазване на програмата, тиха среда, място за почивка 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психичен баланс: необходимите лични средства или асистент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6967" y="1291206"/>
            <a:ext cx="7806075" cy="492936"/>
          </a:xfrm>
        </p:spPr>
        <p:txBody>
          <a:bodyPr/>
          <a:lstStyle/>
          <a:p>
            <a:r>
              <a:rPr lang="bg-BG" b="1" dirty="0" smtClean="0">
                <a:latin typeface="+mn-lt"/>
              </a:rPr>
              <a:t>Организиране на достъпни събития – процес и методи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9488" y="1752245"/>
            <a:ext cx="12032512" cy="52014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g-BG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1. Регистрация на участниците и оценка на потребностите за достъпност</a:t>
            </a:r>
          </a:p>
          <a:p>
            <a:pPr marL="0" indent="0">
              <a:buNone/>
            </a:pPr>
            <a:endParaRPr lang="bg-B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2. </a:t>
            </a:r>
            <a:r>
              <a:rPr lang="bg-BG" dirty="0">
                <a:solidFill>
                  <a:schemeClr val="tx1"/>
                </a:solidFill>
                <a:cs typeface="Arial" panose="020B0604020202020204" pitchFamily="34" charset="0"/>
              </a:rPr>
              <a:t>Достъпност на мястото на 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събитието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физически достъп;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пространство за колички, скутери и други средства, по-широки пътеки;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място за кафе и отдих;</a:t>
            </a:r>
          </a:p>
          <a:p>
            <a:pPr>
              <a:buFontTx/>
              <a:buChar char="-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м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ясто до лицето за негов асистент, куче водач;</a:t>
            </a:r>
          </a:p>
          <a:p>
            <a:pPr>
              <a:buFontTx/>
              <a:buChar char="-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е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стествена светлина или неутрално и умерено осветление.</a:t>
            </a:r>
          </a:p>
          <a:p>
            <a:pPr marL="0" indent="0">
              <a:buNone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1"/>
                </a:solidFill>
              </a:rPr>
              <a:t>Виртуални и </a:t>
            </a:r>
            <a:r>
              <a:rPr lang="en-US" dirty="0" err="1">
                <a:solidFill>
                  <a:schemeClr val="tx1"/>
                </a:solidFill>
              </a:rPr>
              <a:t>хибридни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събития</a:t>
            </a:r>
            <a:endParaRPr lang="bg-B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bg-BG" b="0" dirty="0">
                <a:solidFill>
                  <a:schemeClr val="tx1"/>
                </a:solidFill>
              </a:rPr>
              <a:t>п</a:t>
            </a:r>
            <a:r>
              <a:rPr lang="bg-BG" b="0" dirty="0" smtClean="0">
                <a:solidFill>
                  <a:schemeClr val="tx1"/>
                </a:solidFill>
              </a:rPr>
              <a:t>резентациите са с малко текст, с обяснение на текста и символите</a:t>
            </a:r>
          </a:p>
          <a:p>
            <a:pPr>
              <a:buFontTx/>
              <a:buChar char="-"/>
            </a:pPr>
            <a:r>
              <a:rPr lang="bg-BG" b="0" dirty="0">
                <a:solidFill>
                  <a:schemeClr val="tx1"/>
                </a:solidFill>
              </a:rPr>
              <a:t>с</a:t>
            </a:r>
            <a:r>
              <a:rPr lang="bg-BG" b="0" dirty="0" smtClean="0">
                <a:solidFill>
                  <a:schemeClr val="tx1"/>
                </a:solidFill>
              </a:rPr>
              <a:t>пазват се </a:t>
            </a:r>
            <a:r>
              <a:rPr lang="en-US" b="0" dirty="0" err="1">
                <a:solidFill>
                  <a:schemeClr val="tx1"/>
                </a:solidFill>
              </a:rPr>
              <a:t>специфични</a:t>
            </a:r>
            <a:r>
              <a:rPr lang="bg-BG" b="0" dirty="0">
                <a:solidFill>
                  <a:schemeClr val="tx1"/>
                </a:solidFill>
              </a:rPr>
              <a:t>те</a:t>
            </a:r>
            <a:r>
              <a:rPr lang="en-US" b="0" dirty="0">
                <a:solidFill>
                  <a:schemeClr val="tx1"/>
                </a:solidFill>
              </a:rPr>
              <a:t> съотношения на </a:t>
            </a:r>
            <a:r>
              <a:rPr lang="en-US" b="0" dirty="0" err="1">
                <a:solidFill>
                  <a:schemeClr val="tx1"/>
                </a:solidFill>
              </a:rPr>
              <a:t>цветовия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контраст</a:t>
            </a:r>
            <a:endParaRPr lang="bg-BG" b="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жестов превод – на живо или на екран с подходящ размер</a:t>
            </a:r>
            <a:endParaRPr lang="en-US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036" y="1259308"/>
            <a:ext cx="11012592" cy="492936"/>
          </a:xfrm>
        </p:spPr>
        <p:txBody>
          <a:bodyPr/>
          <a:lstStyle/>
          <a:p>
            <a:pPr algn="ctr"/>
            <a:r>
              <a:rPr lang="bg-BG" sz="2800" b="1" dirty="0" smtClean="0">
                <a:latin typeface="+mn-lt"/>
              </a:rPr>
              <a:t>Методи за осигуряване на достъпност на събитията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6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327" y="1720346"/>
            <a:ext cx="11887200" cy="52120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4. Комуникационна и </a:t>
            </a:r>
            <a:r>
              <a:rPr lang="en-US" dirty="0" err="1">
                <a:solidFill>
                  <a:schemeClr val="tx1"/>
                </a:solidFill>
              </a:rPr>
              <a:t>информационна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достъпност</a:t>
            </a:r>
            <a:endParaRPr lang="bg-B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Включване на информация за достъпност на събитието 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Едър шрифт на презентациите и материалите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Участници, нуждаещи се от жестов превод, са на първия ред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„Бюро за достъпност“ до входа – при много участници със затруднения</a:t>
            </a:r>
          </a:p>
          <a:p>
            <a:pPr>
              <a:buFontTx/>
              <a:buChar char="-"/>
            </a:pPr>
            <a:endParaRPr lang="bg-BG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5. Достъпност на съдържанието</a:t>
            </a:r>
          </a:p>
          <a:p>
            <a:pPr marL="0" indent="0">
              <a:buNone/>
            </a:pPr>
            <a:r>
              <a:rPr lang="bg-BG" b="0" dirty="0" smtClean="0">
                <a:solidFill>
                  <a:schemeClr val="tx1"/>
                </a:solidFill>
              </a:rPr>
              <a:t>-   Опростен език, лесен за разбиране език, с ясна информация, без професионални термини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Кратки, но по-чести почивки, с възможност за движение и по време на сесиите</a:t>
            </a:r>
          </a:p>
          <a:p>
            <a:pPr marL="0" indent="0">
              <a:buNone/>
            </a:pPr>
            <a:endParaRPr lang="bg-B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6. Обучение на персонала на събитието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Общи стандарти на подкрепа – първи контакт, общуване, придружаване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Разпознаване на потребностите - от повече време за регистрация и участие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Общуване с участник с асистент или с куче-водач, други.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631" y="1227410"/>
            <a:ext cx="11012592" cy="492936"/>
          </a:xfrm>
        </p:spPr>
        <p:txBody>
          <a:bodyPr/>
          <a:lstStyle/>
          <a:p>
            <a:pPr algn="ctr"/>
            <a:r>
              <a:rPr lang="bg-BG" b="1" dirty="0"/>
              <a:t>Методи за осигуряване на достъпност на събитията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327" y="1911733"/>
            <a:ext cx="11887200" cy="494626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1"/>
                </a:solidFill>
              </a:rPr>
              <a:t>Планиране </a:t>
            </a:r>
            <a:r>
              <a:rPr lang="bg-BG" dirty="0">
                <a:solidFill>
                  <a:schemeClr val="tx1"/>
                </a:solidFill>
              </a:rPr>
              <a:t>на близката среда </a:t>
            </a:r>
            <a:r>
              <a:rPr lang="bg-BG" b="0" dirty="0">
                <a:solidFill>
                  <a:schemeClr val="tx1"/>
                </a:solidFill>
              </a:rPr>
              <a:t>– транспорт, достъп до други услуги, др</a:t>
            </a:r>
            <a:r>
              <a:rPr lang="bg-BG" b="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bg-BG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1"/>
                </a:solidFill>
              </a:rPr>
              <a:t>Противоположни потребности за достъпност в едно събитие</a:t>
            </a:r>
          </a:p>
          <a:p>
            <a:r>
              <a:rPr lang="bg-BG" b="0" dirty="0" smtClean="0">
                <a:solidFill>
                  <a:schemeClr val="tx1"/>
                </a:solidFill>
              </a:rPr>
              <a:t>Потребностите включват подкрепа или средства за човека, за да учи, общува и участва пълноценно.</a:t>
            </a:r>
          </a:p>
          <a:p>
            <a:r>
              <a:rPr lang="bg-BG" b="0" dirty="0" smtClean="0">
                <a:solidFill>
                  <a:schemeClr val="tx1"/>
                </a:solidFill>
              </a:rPr>
              <a:t>Потребностите на участниците могат да са взаимно изключващи се.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Например: 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Участник с нарушено зрение може да се нуждае от флуорисцентно осветление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Участник със сензорни увреждания може да получи главоболие от флуорисцентно осветление.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Възможни решения: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Електронните и печатните материали са с висок контраст и едър шрифт, предварително предоставени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Участници със зрителни увреждания си носят средства за увеличаване на образите 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Използване на естествена светлина, по възможност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Филтри на осветителните тела, при липса на естествена светлина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896" y="1418797"/>
            <a:ext cx="11012592" cy="492936"/>
          </a:xfrm>
        </p:spPr>
        <p:txBody>
          <a:bodyPr/>
          <a:lstStyle/>
          <a:p>
            <a:pPr algn="ctr"/>
            <a:r>
              <a:rPr lang="bg-BG" b="1" dirty="0" smtClean="0"/>
              <a:t>Допълнителни аспекти на достъпността </a:t>
            </a:r>
            <a:r>
              <a:rPr lang="bg-BG" b="1" dirty="0"/>
              <a:t>на събитията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3662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 smtClean="0"/>
              <a:t>Дизайн при участници със слухови затруднения    </a:t>
            </a:r>
            <a:br>
              <a:rPr lang="bg-BG" sz="3600" b="1" dirty="0" smtClean="0"/>
            </a:b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93" y="810907"/>
            <a:ext cx="5157787" cy="347866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Използваме: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93" y="1267930"/>
            <a:ext cx="5613992" cy="534552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dirty="0" smtClean="0"/>
              <a:t>Опростен език</a:t>
            </a:r>
            <a:r>
              <a:rPr lang="en-US" dirty="0" smtClean="0"/>
              <a:t>   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Субтитри при видео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Единен логичен ред на текста</a:t>
            </a:r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В текста има подзаглавия, образи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4855" y="735381"/>
            <a:ext cx="5183188" cy="384970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Н</a:t>
            </a:r>
            <a:r>
              <a:rPr lang="bg-BG" dirty="0" smtClean="0"/>
              <a:t>е използваме: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3358" y="1267930"/>
            <a:ext cx="6400801" cy="534552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Сложни понятия</a:t>
            </a:r>
            <a:r>
              <a:rPr lang="en-US" dirty="0" smtClean="0"/>
              <a:t> 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/>
              <a:t>С</a:t>
            </a:r>
            <a:r>
              <a:rPr lang="bg-BG" dirty="0" smtClean="0"/>
              <a:t>амо в звук или видео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Различен, сложен ред на текста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Текстът е дълъг, без прекъсване</a:t>
            </a:r>
            <a:endParaRPr lang="en-US" dirty="0" smtClean="0"/>
          </a:p>
          <a:p>
            <a:pPr marL="0" indent="0">
              <a:buNone/>
            </a:pPr>
            <a:endParaRPr lang="bg-BG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043" y="0"/>
            <a:ext cx="1113957" cy="1140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54" y="3814758"/>
            <a:ext cx="882294" cy="882294"/>
          </a:xfrm>
          <a:prstGeom prst="rect">
            <a:avLst/>
          </a:prstGeom>
        </p:spPr>
      </p:pic>
      <p:sp>
        <p:nvSpPr>
          <p:cNvPr id="9" name="AutoShape 4" descr="Web Layout Best Practices: 12 Timeless UI Patterns Analyzed - UX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49" y="3620834"/>
            <a:ext cx="1116210" cy="11162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63" y="2238375"/>
            <a:ext cx="1047085" cy="10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23" y="1066876"/>
            <a:ext cx="740956" cy="1022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00" y="1288271"/>
            <a:ext cx="1648259" cy="8666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65" y="2154936"/>
            <a:ext cx="1095928" cy="10959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23" y="5272803"/>
            <a:ext cx="930047" cy="15851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38" y="5358809"/>
            <a:ext cx="1890823" cy="14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959"/>
            <a:ext cx="10515600" cy="71238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 smtClean="0"/>
              <a:t>Дизайн при участници със зрителни затруднения</a:t>
            </a:r>
            <a:r>
              <a:rPr lang="en-US" sz="3600" b="1" dirty="0" smtClean="0"/>
              <a:t> </a:t>
            </a:r>
            <a:r>
              <a:rPr lang="bg-BG" sz="3600" b="1" dirty="0" smtClean="0"/>
              <a:t>    </a:t>
            </a:r>
            <a:br>
              <a:rPr lang="bg-BG" sz="3600" b="1" dirty="0" smtClean="0"/>
            </a:b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93" y="832292"/>
            <a:ext cx="5157787" cy="36376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Използваме: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93" y="1289492"/>
            <a:ext cx="5613992" cy="53239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dirty="0" smtClean="0"/>
              <a:t>Цветови контраст и едър шрифт</a:t>
            </a:r>
            <a:r>
              <a:rPr lang="en-US" dirty="0" smtClean="0"/>
              <a:t> </a:t>
            </a:r>
            <a:endParaRPr lang="bg-B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Информацията е на сайтове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/>
              <a:t>Ц</a:t>
            </a:r>
            <a:r>
              <a:rPr lang="bg-BG" dirty="0" smtClean="0"/>
              <a:t>ветове, форми и текст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Логичен ред 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715911"/>
            <a:ext cx="5183188" cy="426979"/>
          </a:xfrm>
        </p:spPr>
        <p:txBody>
          <a:bodyPr/>
          <a:lstStyle/>
          <a:p>
            <a:r>
              <a:rPr lang="bg-BG" dirty="0"/>
              <a:t>Н</a:t>
            </a:r>
            <a:r>
              <a:rPr lang="bg-BG" dirty="0" smtClean="0"/>
              <a:t>е използваме: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3358" y="1318470"/>
            <a:ext cx="6400801" cy="52949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dirty="0" smtClean="0"/>
              <a:t>Слаб цветови контраст и дре</a:t>
            </a:r>
            <a:r>
              <a:rPr lang="bg-BG" dirty="0"/>
              <a:t>б</a:t>
            </a:r>
            <a:r>
              <a:rPr lang="bg-BG" dirty="0" smtClean="0"/>
              <a:t>ен шрифт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Информацията трябва да се сваля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bg-BG" dirty="0" smtClean="0"/>
              <a:t>Само цвят</a:t>
            </a:r>
            <a:endParaRPr lang="en-US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  <a:p>
            <a:r>
              <a:rPr lang="bg-BG" dirty="0" smtClean="0"/>
              <a:t>Сложен ред  </a:t>
            </a:r>
            <a:endParaRPr lang="en-US" dirty="0" smtClean="0"/>
          </a:p>
          <a:p>
            <a:pPr marL="0" indent="0">
              <a:buNone/>
            </a:pPr>
            <a:endParaRPr lang="bg-BG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508" y="0"/>
            <a:ext cx="1289492" cy="1289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9" y="1928290"/>
            <a:ext cx="1259959" cy="587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64" y="1928290"/>
            <a:ext cx="412435" cy="412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40" y="4164242"/>
            <a:ext cx="1087453" cy="1087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77" y="4466965"/>
            <a:ext cx="964018" cy="482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8" y="5531303"/>
            <a:ext cx="1057165" cy="1057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508" y="5438104"/>
            <a:ext cx="1116210" cy="1116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33" y="3368926"/>
            <a:ext cx="1272972" cy="716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50" y="2885557"/>
            <a:ext cx="870098" cy="8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2" y="269495"/>
            <a:ext cx="11632019" cy="250447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/>
              <a:t>Дизайн при участници с</a:t>
            </a:r>
            <a:r>
              <a:rPr lang="en-US" sz="2800" b="1" dirty="0" smtClean="0"/>
              <a:t> </a:t>
            </a:r>
            <a:r>
              <a:rPr lang="bg-BG" sz="2800" b="1" dirty="0"/>
              <a:t>ф</a:t>
            </a:r>
            <a:r>
              <a:rPr lang="bg-BG" sz="2800" b="1" dirty="0" smtClean="0"/>
              <a:t>изически увреждания и затруднена моторика 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93" y="810907"/>
            <a:ext cx="5157787" cy="347866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Използваме: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93" y="1267930"/>
            <a:ext cx="5613992" cy="534552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dirty="0" smtClean="0"/>
              <a:t>Големи бутони за кликване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Повече време за попълване на информация </a:t>
            </a:r>
          </a:p>
          <a:p>
            <a:pPr marL="0" indent="0">
              <a:buNone/>
            </a:pPr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Пространство между редовете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4855" y="735381"/>
            <a:ext cx="5183188" cy="384970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Н</a:t>
            </a:r>
            <a:r>
              <a:rPr lang="bg-BG" dirty="0" smtClean="0"/>
              <a:t>е използваме: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3358" y="1267930"/>
            <a:ext cx="6400801" cy="534552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Бутони</a:t>
            </a:r>
            <a:r>
              <a:rPr lang="en-US" dirty="0"/>
              <a:t>,</a:t>
            </a:r>
            <a:r>
              <a:rPr lang="bg-BG" dirty="0" smtClean="0"/>
              <a:t> изискващи прецизност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Кратко време за попълване на информация 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Сбит текст, без пространство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utoShape 4" descr="Web Layout Best Practices: 12 Timeless UI Patterns Analyzed - UX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06" y="1661511"/>
            <a:ext cx="1297173" cy="83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025" y="1446029"/>
            <a:ext cx="830956" cy="10656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16" y="39407"/>
            <a:ext cx="1013084" cy="10130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5" y="3352445"/>
            <a:ext cx="2115879" cy="15533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39" y="3352445"/>
            <a:ext cx="252222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2" y="269495"/>
            <a:ext cx="11632019" cy="250447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/>
              <a:t>Дизайн при участници с</a:t>
            </a:r>
            <a:r>
              <a:rPr lang="en-US" sz="2800" b="1" dirty="0" smtClean="0"/>
              <a:t> </a:t>
            </a:r>
            <a:r>
              <a:rPr lang="bg-BG" sz="2800" b="1" dirty="0" smtClean="0"/>
              <a:t>аутистични състояния   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93" y="810907"/>
            <a:ext cx="5157787" cy="347866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Използваме: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93" y="1267930"/>
            <a:ext cx="5613992" cy="55900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Прости цветове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  <a:p>
            <a:r>
              <a:rPr lang="bg-BG" dirty="0" smtClean="0"/>
              <a:t>Опростен език – Прави това.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Кратки изречения и булети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Бутони с надпис 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bg-BG" dirty="0" smtClean="0"/>
              <a:t> 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4855" y="735381"/>
            <a:ext cx="5183188" cy="384970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Н</a:t>
            </a:r>
            <a:r>
              <a:rPr lang="bg-BG" dirty="0" smtClean="0"/>
              <a:t>е използваме: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9685" y="1229508"/>
            <a:ext cx="6400801" cy="56284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Ярки контрастни цветове</a:t>
            </a:r>
            <a:r>
              <a:rPr lang="en-US" dirty="0" smtClean="0"/>
              <a:t>  </a:t>
            </a:r>
            <a:endParaRPr lang="bg-B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Идиоми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bg-BG" dirty="0" smtClean="0"/>
              <a:t>Дълъг текст</a:t>
            </a:r>
          </a:p>
          <a:p>
            <a:endParaRPr lang="bg-BG" dirty="0"/>
          </a:p>
          <a:p>
            <a:r>
              <a:rPr lang="bg-BG" dirty="0" smtClean="0"/>
              <a:t>Бутони с неясен надпис</a:t>
            </a:r>
            <a:r>
              <a:rPr lang="en-US" dirty="0" smtClean="0"/>
              <a:t>   </a:t>
            </a:r>
            <a:endParaRPr lang="bg-BG" dirty="0" smtClean="0"/>
          </a:p>
        </p:txBody>
      </p:sp>
      <p:sp>
        <p:nvSpPr>
          <p:cNvPr id="9" name="AutoShape 4" descr="Web Layout Best Practices: 12 Timeless UI Patterns Analyzed - UX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34" y="1290599"/>
            <a:ext cx="1209451" cy="1209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72" y="954957"/>
            <a:ext cx="1560530" cy="145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35" y="2609207"/>
            <a:ext cx="1464732" cy="9764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49" y="5701156"/>
            <a:ext cx="1350336" cy="10127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72" y="5247644"/>
            <a:ext cx="1207767" cy="16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4" ma:contentTypeDescription="Crear nuevo documento." ma:contentTypeScope="" ma:versionID="6f4db225247ee39014df0d284829acb1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7db7911cb64b662ccd0e5d41d40c4b0b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Props1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A1F3B-FDE4-43AC-89CA-FA5DBE00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11A2F4-0340-4514-B178-C7E80999E6B7}">
  <ds:schemaRefs>
    <ds:schemaRef ds:uri="http://schemas.openxmlformats.org/package/2006/metadata/core-properties"/>
    <ds:schemaRef ds:uri="http://purl.org/dc/elements/1.1/"/>
    <ds:schemaRef ds:uri="http://www.w3.org/XML/1998/namespace"/>
    <ds:schemaRef ds:uri="0e9cd55c-56a6-48d1-b102-8113f97874a2"/>
    <ds:schemaRef ds:uri="http://schemas.microsoft.com/office/infopath/2007/PartnerControls"/>
    <ds:schemaRef ds:uri="http://schemas.microsoft.com/office/2006/documentManagement/types"/>
    <ds:schemaRef ds:uri="e8d6c6a3-ef37-4a27-acd0-f7e5c4920f1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4032</TotalTime>
  <Words>731</Words>
  <Application>Microsoft Office PowerPoint</Application>
  <PresentationFormat>Widescreen</PresentationFormat>
  <Paragraphs>168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  Достъпни събития за участници с различни потребности   Стели Петева – Фондация „Институт за социални услуги в общността“  </vt:lpstr>
      <vt:lpstr>Организиране на достъпни събития – процес и методи</vt:lpstr>
      <vt:lpstr>Методи за осигуряване на достъпност на събитията</vt:lpstr>
      <vt:lpstr>Методи за осигуряване на достъпност на събитията</vt:lpstr>
      <vt:lpstr>Допълнителни аспекти на достъпността на събитията</vt:lpstr>
      <vt:lpstr>Дизайн при участници със слухови затруднения     </vt:lpstr>
      <vt:lpstr>Дизайн при участници със зрителни затруднения      </vt:lpstr>
      <vt:lpstr>Дизайн при участници с физически увреждания и затруднена моторика </vt:lpstr>
      <vt:lpstr>Дизайн при участници с аутистични състояния   </vt:lpstr>
      <vt:lpstr>Дизайн при участници с дислексия   </vt:lpstr>
      <vt:lpstr>Добри практики в ЕС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149</cp:revision>
  <dcterms:created xsi:type="dcterms:W3CDTF">2023-03-28T10:32:43Z</dcterms:created>
  <dcterms:modified xsi:type="dcterms:W3CDTF">2023-11-28T15:36:10Z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