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60" r:id="rId5"/>
    <p:sldId id="262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6AF1-151E-CB3B-8FC6-9849F4F94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FDF50-C89D-DE37-BF44-301F3C18E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09787-D422-EF24-CD24-4FF252CF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21E1-2CC8-C17C-852D-9CAAD62B8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AA1ED-1B20-653C-EE9E-78F52A8A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1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11C5-DB6D-AD49-9DCE-8733601F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364B7-EE8F-4695-C5E7-9AFD487EE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9076A-0FE3-9995-1C36-49D7593A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979C-A295-846C-5B07-539ED4C6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754B3-C99C-794F-8C27-57E3DDF7C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04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58D20-7C65-B3C3-B45E-AC3FFF32C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5DC8D-7A81-DD20-FE00-A9ED19AFD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B44B-4D06-F136-7D37-B350E359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974A-5EB1-E448-DC92-DAC49891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C68BE-143F-5CEF-2D72-817960C3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3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7426B94-9750-8309-2553-68FF1623B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AABC8-2C01-D806-6AB3-CA69F364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4A7EA-8A37-B260-2EBA-81447102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35954-5676-4C09-0106-C571EDC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1ED0D7-4998-FFA9-AB41-616E1CAE7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6256" y="2998945"/>
            <a:ext cx="8053330" cy="2030255"/>
          </a:xfrm>
        </p:spPr>
        <p:txBody>
          <a:bodyPr>
            <a:noAutofit/>
          </a:bodyPr>
          <a:lstStyle>
            <a:lvl1pPr algn="ctr">
              <a:defRPr sz="2800" b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</a:t>
            </a:r>
            <a:br>
              <a:rPr lang="es-ES" dirty="0"/>
            </a:br>
            <a:r>
              <a:rPr lang="es-ES" dirty="0"/>
              <a:t>DE TÍTULO DEL PATRÓN</a:t>
            </a:r>
          </a:p>
        </p:txBody>
      </p:sp>
      <p:pic>
        <p:nvPicPr>
          <p:cNvPr id="9" name="Imagen 8" descr="AccessibleEU Centre logo">
            <a:extLst>
              <a:ext uri="{FF2B5EF4-FFF2-40B4-BE49-F238E27FC236}">
                <a16:creationId xmlns:a16="http://schemas.microsoft.com/office/drawing/2014/main" id="{AD3CDEC9-21F7-455A-AC36-4B45C177DF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9695" y="1380013"/>
            <a:ext cx="2934109" cy="971686"/>
          </a:xfrm>
          <a:prstGeom prst="rect">
            <a:avLst/>
          </a:prstGeom>
        </p:spPr>
      </p:pic>
      <p:pic>
        <p:nvPicPr>
          <p:cNvPr id="15" name="Imagen 14" descr="European Commission logo">
            <a:extLst>
              <a:ext uri="{FF2B5EF4-FFF2-40B4-BE49-F238E27FC236}">
                <a16:creationId xmlns:a16="http://schemas.microsoft.com/office/drawing/2014/main" id="{59655F7D-4BDC-4EB4-B3FA-4BC995AB6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8203" y="749813"/>
            <a:ext cx="2922707" cy="2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0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B311-F09E-3626-2127-1C9DDB53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3F9FB-FC87-13B9-1C66-17A2C2586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D5A3E-0492-E80D-870C-5D32DC96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D2E1F-08A6-4F60-9290-C9EDCB5D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5E74F-16C6-F1EA-C928-7C940E63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95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974D-B07E-2E2C-F8E8-77E189AB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6B989-403E-462A-DDDF-95851C26C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ECA5E-C7EA-04FE-F6CC-AA2478C8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AE43-ACE3-30B2-4CF2-702D22AC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774D-5D9E-FA66-BE48-7F2052DF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814A-7F52-9696-4D96-D0D44C11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57F4-94FC-C752-1CD1-998692A9D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5C3CF-1487-EAF6-7081-A0A102BA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FC10B-611A-6389-EED2-9DF1E99D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3478C-0C8D-8C15-709D-95ECAD1C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B9728-A708-02E5-5AE0-B15683D1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E4FE-C21F-1567-078B-2FBD58EE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A29EB-A78C-0850-3048-9AC488D64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B51AD-33DB-005E-79E4-420AD622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3F053-3736-7C8A-C520-F858843B2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F96A4-55D2-5C40-9F25-7AB9EE99B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4D54DB-C4F8-2061-E8D7-CC2DA85D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155F6-1911-3CE3-3B36-478B2ACD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98EA3-B3FF-B878-4755-5432E333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3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DDDF-F368-BC88-7477-2F6A37DF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5A40E-6AF4-154C-40EF-61176170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522DE-DB2A-1E6C-0F9B-DFCDE715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FA688-E18B-7946-FEB3-A371BFD0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3921BF-FA07-02A7-0CF0-ECC50425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7317C-897D-36DE-1D1C-C17E305C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4CC03-94B9-A651-BBD6-4685E449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5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920E-18EE-8430-DF92-D9934DDA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C961-6D3A-96FE-604D-CC382FD5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BD441-A628-4FC8-D07C-1B1485D04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A1F39-A982-CB86-083E-69AFA71F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60A7D-5915-3100-534A-72459C2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0EC43-97C9-FA92-0812-9D30E15C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61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CF1B-D55A-1F1E-07A6-A0FEEC37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8F4AC-9FCD-CDC1-87DD-790C38679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4CCEA-9EA2-34F0-A5CE-1EC70E7DA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ECFDD-4008-BF5A-B564-7FCACE66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F5818-0622-CE53-A58C-9D72D040B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0C54D-AC13-D618-4440-F88FCE48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1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41DB3-D328-ECB5-C7FF-FC7E8E2A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07E64-48EE-DB8E-B484-E9DC698C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4C877-98D6-AEC3-41C2-7EFBDAA97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329A-2EB6-4A48-8EFA-0988EEEC039A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339A6-5C17-68E2-7384-D98B94D15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F769E-C890-0C50-E1E9-F04A0829D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5FA5A-12DB-460E-8F78-0F739EE7B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01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E094C4-450E-CE3D-4373-A3D01BAF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5" y="2733675"/>
            <a:ext cx="11578855" cy="4124325"/>
          </a:xfrm>
        </p:spPr>
        <p:txBody>
          <a:bodyPr/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en-US" dirty="0" smtClean="0">
                <a:latin typeface="+mn-lt"/>
              </a:rPr>
              <a:t>AccessibleEU </a:t>
            </a:r>
            <a:r>
              <a:rPr lang="bg-BG" dirty="0">
                <a:latin typeface="+mn-lt"/>
              </a:rPr>
              <a:t>България</a:t>
            </a:r>
            <a:r>
              <a:rPr lang="en-US" dirty="0">
                <a:latin typeface="+mn-lt"/>
              </a:rPr>
              <a:t> – </a:t>
            </a:r>
            <a:r>
              <a:rPr lang="bg-BG" dirty="0" smtClean="0">
                <a:latin typeface="+mn-lt"/>
              </a:rPr>
              <a:t>Организиране на достъпни събития</a:t>
            </a:r>
            <a:br>
              <a:rPr lang="bg-BG" dirty="0" smtClean="0">
                <a:latin typeface="+mn-lt"/>
              </a:rPr>
            </a:br>
            <a:r>
              <a:rPr lang="bg-BG" dirty="0">
                <a:latin typeface="+mn-lt"/>
              </a:rPr>
              <a:t/>
            </a:r>
            <a:br>
              <a:rPr lang="bg-BG" dirty="0">
                <a:latin typeface="+mn-lt"/>
              </a:rPr>
            </a:br>
            <a:r>
              <a:rPr lang="bg-BG" sz="5400" b="1" dirty="0">
                <a:solidFill>
                  <a:srgbClr val="000000"/>
                </a:solidFill>
                <a:latin typeface="Calibri" panose="020F0502020204030204" pitchFamily="34" charset="0"/>
                <a:cs typeface="+mj-cs"/>
              </a:rPr>
              <a:t>ЗАЕДНО В ОБЩНОСТТА</a:t>
            </a:r>
            <a:r>
              <a:rPr lang="bg-BG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bg-BG" sz="2000" dirty="0" smtClean="0">
                <a:solidFill>
                  <a:schemeClr val="tx1"/>
                </a:solidFill>
                <a:latin typeface="+mn-lt"/>
              </a:rPr>
            </a:br>
            <a:r>
              <a:rPr lang="bg-BG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bg-BG" sz="2000" dirty="0" smtClean="0">
                <a:solidFill>
                  <a:schemeClr val="tx1"/>
                </a:solidFill>
                <a:latin typeface="+mn-lt"/>
              </a:rPr>
            </a:br>
            <a:r>
              <a:rPr lang="bg-BG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bg-BG" sz="2000" dirty="0" smtClean="0">
                <a:solidFill>
                  <a:schemeClr val="tx1"/>
                </a:solidFill>
                <a:latin typeface="+mn-lt"/>
              </a:rPr>
            </a:br>
            <a:r>
              <a:rPr lang="bg-BG" sz="2000" b="1" dirty="0" smtClean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>ЕВРОПЕЙСКИ </a:t>
            </a:r>
            <a:r>
              <a:rPr lang="bg-BG" sz="2000" b="1" dirty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>РЕСУРСЕН ЦЕНТЪР ЗА ДОСТЪПНОСТ </a:t>
            </a:r>
            <a:r>
              <a:rPr lang="bg-BG" sz="2000" b="1" dirty="0" smtClean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>– </a:t>
            </a:r>
            <a:br>
              <a:rPr lang="bg-BG" sz="2000" b="1" dirty="0" smtClean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</a:br>
            <a:r>
              <a:rPr lang="bg-BG" sz="2000" b="1" dirty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>Да работим заедно за по-достъпен Европейски Съюз за хора с увреждания</a:t>
            </a:r>
            <a:r>
              <a:rPr lang="es-ES" sz="2000" b="1" dirty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> </a:t>
            </a:r>
            <a:r>
              <a:rPr lang="bg-BG" sz="2000" b="1" dirty="0" smtClean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/>
            </a:r>
            <a:br>
              <a:rPr lang="bg-BG" sz="2000" b="1" dirty="0" smtClean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</a:br>
            <a:r>
              <a:rPr lang="es-ES" sz="2000" b="1" dirty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  <a:t/>
            </a:r>
            <a:br>
              <a:rPr lang="es-ES" sz="2000" b="1" dirty="0">
                <a:solidFill>
                  <a:schemeClr val="tx1"/>
                </a:solidFill>
                <a:latin typeface="+mn-lt"/>
                <a:cs typeface="72" panose="020B0503030000000003" pitchFamily="34" charset="0"/>
              </a:rPr>
            </a:br>
            <a:r>
              <a:rPr lang="es-ES" sz="2000" b="1" dirty="0">
                <a:solidFill>
                  <a:schemeClr val="tx1"/>
                </a:solidFill>
                <a:latin typeface="72" panose="020B0503030000000003" pitchFamily="34" charset="0"/>
                <a:cs typeface="72" panose="020B0503030000000003" pitchFamily="34" charset="0"/>
              </a:rPr>
              <a:t/>
            </a:r>
            <a:br>
              <a:rPr lang="es-ES" sz="2000" b="1" dirty="0">
                <a:solidFill>
                  <a:schemeClr val="tx1"/>
                </a:solidFill>
                <a:latin typeface="72" panose="020B0503030000000003" pitchFamily="34" charset="0"/>
                <a:cs typeface="72" panose="020B0503030000000003" pitchFamily="34" charset="0"/>
              </a:rPr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3" name="Imagen 2" descr="AccessibleEU Centre logo">
            <a:extLst>
              <a:ext uri="{FF2B5EF4-FFF2-40B4-BE49-F238E27FC236}">
                <a16:creationId xmlns:a16="http://schemas.microsoft.com/office/drawing/2014/main" id="{3B063A92-182D-4C9F-B662-ECA2172F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82" y="891433"/>
            <a:ext cx="3808618" cy="1577680"/>
          </a:xfrm>
          <a:prstGeom prst="rect">
            <a:avLst/>
          </a:prstGeom>
        </p:spPr>
      </p:pic>
      <p:pic>
        <p:nvPicPr>
          <p:cNvPr id="5" name="Imagen 4" descr="European Commission logo">
            <a:extLst>
              <a:ext uri="{FF2B5EF4-FFF2-40B4-BE49-F238E27FC236}">
                <a16:creationId xmlns:a16="http://schemas.microsoft.com/office/drawing/2014/main" id="{D3418E08-E056-40F2-A62C-83E63D46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045" y="933604"/>
            <a:ext cx="2935455" cy="19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r>
              <a:rPr lang="bg-BG" sz="3600" dirty="0"/>
              <a:t>Пикник в Лесопарка</a:t>
            </a:r>
            <a:br>
              <a:rPr lang="bg-BG" sz="3600" dirty="0"/>
            </a:br>
            <a:r>
              <a:rPr lang="bg-BG" sz="3600" dirty="0"/>
              <a:t>Европейска година за борба с бедността и социалното изключване,2010 г.</a:t>
            </a:r>
            <a:br>
              <a:rPr lang="bg-BG" sz="3600" dirty="0"/>
            </a:b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D6EAF-D71C-5F7F-5249-419C5073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2116"/>
            <a:ext cx="3205316" cy="240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14D560-939F-8E3D-4BFB-FD5B09EC7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58" y="71285"/>
            <a:ext cx="4149212" cy="31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r>
              <a:rPr lang="bg-BG" sz="3600" dirty="0"/>
              <a:t>Карнавал – Ден на детето, 2011 г.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0FAB8-7476-1641-58A5-FF927261E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3" y="127820"/>
            <a:ext cx="5446338" cy="410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342AD-DD7E-AC63-EEB3-AF8F6108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91" y="599768"/>
            <a:ext cx="4936968" cy="37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r>
              <a:rPr lang="bg-BG" sz="3600" dirty="0"/>
              <a:t>Няколко партита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92355-5227-62F9-0B80-13E5931C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993" y="216310"/>
            <a:ext cx="4719484" cy="3539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EB83CF-9152-6681-0904-2B451A054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216310"/>
            <a:ext cx="5260258" cy="39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6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r>
              <a:rPr lang="bg-BG" sz="3600" dirty="0"/>
              <a:t>Няколко партита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7E95-60D2-2BC3-E866-F0A8BDDE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2" y="147484"/>
            <a:ext cx="5359877" cy="4019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8803C-FD9F-01EE-1E4B-EC39B968A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25" y="344129"/>
            <a:ext cx="5556523" cy="41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73572-C7A3-9EE3-6483-4266D033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4" y="716505"/>
            <a:ext cx="3491517" cy="4425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EA2AA-9A95-807D-5AA9-B005E20C6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40" y="716505"/>
            <a:ext cx="3580177" cy="4425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83B59-707C-E23E-114A-BAF469FD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" y="716505"/>
            <a:ext cx="4243261" cy="44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4F-3D5E-C0FD-FB3F-B0EDDBD9E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9908"/>
          </a:xfrm>
        </p:spPr>
        <p:txBody>
          <a:bodyPr>
            <a:normAutofit/>
          </a:bodyPr>
          <a:lstStyle/>
          <a:p>
            <a:r>
              <a:rPr lang="bg-BG" sz="3600" dirty="0"/>
              <a:t>Благодаря за вниманието!</a:t>
            </a:r>
            <a:br>
              <a:rPr lang="bg-BG" sz="3600" dirty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/>
              <a:t>Изготвил: Наталия Фенерска </a:t>
            </a:r>
            <a:br>
              <a:rPr lang="bg-BG" sz="3600" dirty="0"/>
            </a:br>
            <a:r>
              <a:rPr lang="bg-BG" sz="3600" dirty="0"/>
              <a:t>(сдружение „Първи юни“)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237D1-136D-B4A1-10FE-68E494E30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2271"/>
            <a:ext cx="9144000" cy="12781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роект 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AccessibleEU – 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Европейски ресурсен център за достъпност, финансиран от Европейската комисия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49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26</Words>
  <Application>Microsoft Office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72</vt:lpstr>
      <vt:lpstr>Arial</vt:lpstr>
      <vt:lpstr>Calibri</vt:lpstr>
      <vt:lpstr>Calibri Light</vt:lpstr>
      <vt:lpstr>Office Theme</vt:lpstr>
      <vt:lpstr>  AccessibleEU България – Организиране на достъпни събития  ЗАЕДНО В ОБЩНОСТТА   ЕВРОПЕЙСКИ РЕСУРСЕН ЦЕНТЪР ЗА ДОСТЪПНОСТ –  Да работим заедно за по-достъпен Европейски Съюз за хора с увреждания      </vt:lpstr>
      <vt:lpstr>Пикник в Лесопарка Европейска година за борба с бедността и социалното изключване,2010 г. </vt:lpstr>
      <vt:lpstr>Карнавал – Ден на детето, 2011 г.</vt:lpstr>
      <vt:lpstr>Няколко партита</vt:lpstr>
      <vt:lpstr>Няколко партита</vt:lpstr>
      <vt:lpstr>PowerPoint Presentation</vt:lpstr>
      <vt:lpstr>Благодаря за вниманието!   Изготвил: Наталия Фенерска  (сдружение „Първи юни“)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AccessibleEU България – Организиране на достъпни събития  Заедно в общността</dc:title>
  <dc:creator>Наталия Фенерска</dc:creator>
  <cp:lastModifiedBy>User</cp:lastModifiedBy>
  <cp:revision>4</cp:revision>
  <dcterms:created xsi:type="dcterms:W3CDTF">2023-11-28T10:49:21Z</dcterms:created>
  <dcterms:modified xsi:type="dcterms:W3CDTF">2023-11-28T15:39:36Z</dcterms:modified>
</cp:coreProperties>
</file>