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A8F"/>
    <a:srgbClr val="DBE06D"/>
    <a:srgbClr val="0D4194"/>
    <a:srgbClr val="FDD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86410"/>
  </p:normalViewPr>
  <p:slideViewPr>
    <p:cSldViewPr snapToGrid="0">
      <p:cViewPr varScale="1">
        <p:scale>
          <a:sx n="72" d="100"/>
          <a:sy n="72" d="100"/>
        </p:scale>
        <p:origin x="133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59BD3-8F26-994D-9270-E984B75EFC46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37136-879C-EF49-A44E-83B068AB0BD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748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37136-879C-EF49-A44E-83B068AB0BD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82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AABC8-2C01-D806-6AB3-CA69F364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4A7EA-8A37-B260-2EBA-81447102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35954-5676-4C09-0106-C571EDC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3E512F6-C8C3-58FC-CB70-3ECB528BD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3" name="Imagen 2" descr="AccessibleEU Centre logo">
            <a:extLst>
              <a:ext uri="{FF2B5EF4-FFF2-40B4-BE49-F238E27FC236}">
                <a16:creationId xmlns:a16="http://schemas.microsoft.com/office/drawing/2014/main" id="{3355DF6A-AD33-4E9D-B1F5-58BAD2440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5287" y="1386974"/>
            <a:ext cx="3258005" cy="962159"/>
          </a:xfrm>
          <a:prstGeom prst="rect">
            <a:avLst/>
          </a:prstGeom>
        </p:spPr>
      </p:pic>
      <p:pic>
        <p:nvPicPr>
          <p:cNvPr id="8" name="Imagen 7" descr="European Commission logo">
            <a:extLst>
              <a:ext uri="{FF2B5EF4-FFF2-40B4-BE49-F238E27FC236}">
                <a16:creationId xmlns:a16="http://schemas.microsoft.com/office/drawing/2014/main" id="{76655E46-E039-45C4-A66A-1D2F9C2DB0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62529" y="845422"/>
            <a:ext cx="2981741" cy="1952898"/>
          </a:xfrm>
          <a:prstGeom prst="rect">
            <a:avLst/>
          </a:prstGeom>
        </p:spPr>
      </p:pic>
      <p:pic>
        <p:nvPicPr>
          <p:cNvPr id="14" name="Imagen 13" descr="European Accessibility Resource Centre.&#10;Working together to build a more accessible European Union for persons with disabilities.">
            <a:extLst>
              <a:ext uri="{FF2B5EF4-FFF2-40B4-BE49-F238E27FC236}">
                <a16:creationId xmlns:a16="http://schemas.microsoft.com/office/drawing/2014/main" id="{E6B7CAFA-982D-485E-937A-048E7A2F65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8940" y="3385937"/>
            <a:ext cx="10174120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7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F4A4DDC-7B89-6CD0-1ED3-45B8A611A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AABC8-2C01-D806-6AB3-CA69F364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E06D"/>
                </a:solidFill>
              </a:defRPr>
            </a:lvl1pPr>
          </a:lstStyle>
          <a:p>
            <a:fld id="{F5F9FFDE-102B-D649-BEBA-817984DBE00B}" type="datetimeFigureOut">
              <a:rPr lang="es-ES" smtClean="0"/>
              <a:pPr/>
              <a:t>28/11/2023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4A7EA-8A37-B260-2EBA-81447102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E06D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35954-5676-4C09-0106-C571EDC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E06D"/>
                </a:solidFill>
              </a:defRPr>
            </a:lvl1pPr>
          </a:lstStyle>
          <a:p>
            <a:fld id="{09CFC383-7853-2A4D-924F-68F70007E037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1ED0D7-4998-FFA9-AB41-616E1CAE7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400" y="2998945"/>
            <a:ext cx="6917267" cy="2030255"/>
          </a:xfrm>
        </p:spPr>
        <p:txBody>
          <a:bodyPr>
            <a:noAutofit/>
          </a:bodyPr>
          <a:lstStyle>
            <a:lvl1pPr algn="ctr">
              <a:defRPr sz="2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</a:t>
            </a:r>
            <a:br>
              <a:rPr lang="es-ES" dirty="0"/>
            </a:br>
            <a:r>
              <a:rPr lang="es-ES" dirty="0"/>
              <a:t>DE TÍTULO DEL PATRÓN</a:t>
            </a:r>
          </a:p>
        </p:txBody>
      </p:sp>
      <p:pic>
        <p:nvPicPr>
          <p:cNvPr id="7" name="Imagen 6" descr="AccessibleEU Centre logo">
            <a:extLst>
              <a:ext uri="{FF2B5EF4-FFF2-40B4-BE49-F238E27FC236}">
                <a16:creationId xmlns:a16="http://schemas.microsoft.com/office/drawing/2014/main" id="{B9BFDCE2-0CBF-4CE5-A0A0-3A2576C39C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5287" y="1386974"/>
            <a:ext cx="3258005" cy="962159"/>
          </a:xfrm>
          <a:prstGeom prst="rect">
            <a:avLst/>
          </a:prstGeom>
        </p:spPr>
      </p:pic>
      <p:pic>
        <p:nvPicPr>
          <p:cNvPr id="8" name="Imagen 7" descr="European Commission logo">
            <a:extLst>
              <a:ext uri="{FF2B5EF4-FFF2-40B4-BE49-F238E27FC236}">
                <a16:creationId xmlns:a16="http://schemas.microsoft.com/office/drawing/2014/main" id="{8DFE6D16-8C8D-42BE-A365-D99BF51709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62529" y="845422"/>
            <a:ext cx="2981741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7426B94-9750-8309-2553-68FF1623B4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BAABC8-2C01-D806-6AB3-CA69F364B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4A7EA-8A37-B260-2EBA-81447102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E35954-5676-4C09-0106-C571EDC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1ED0D7-4998-FFA9-AB41-616E1CAE7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26256" y="2998945"/>
            <a:ext cx="8053330" cy="2030255"/>
          </a:xfrm>
        </p:spPr>
        <p:txBody>
          <a:bodyPr>
            <a:noAutofit/>
          </a:bodyPr>
          <a:lstStyle>
            <a:lvl1pPr algn="ctr">
              <a:defRPr sz="2800" b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</a:t>
            </a:r>
            <a:br>
              <a:rPr lang="es-ES" dirty="0"/>
            </a:br>
            <a:r>
              <a:rPr lang="es-ES" dirty="0"/>
              <a:t>DE TÍTULO DEL PATRÓN</a:t>
            </a:r>
          </a:p>
        </p:txBody>
      </p:sp>
      <p:pic>
        <p:nvPicPr>
          <p:cNvPr id="9" name="Imagen 8" descr="AccessibleEU Centre logo">
            <a:extLst>
              <a:ext uri="{FF2B5EF4-FFF2-40B4-BE49-F238E27FC236}">
                <a16:creationId xmlns:a16="http://schemas.microsoft.com/office/drawing/2014/main" id="{AD3CDEC9-21F7-455A-AC36-4B45C177DF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09695" y="1380013"/>
            <a:ext cx="2934109" cy="971686"/>
          </a:xfrm>
          <a:prstGeom prst="rect">
            <a:avLst/>
          </a:prstGeom>
        </p:spPr>
      </p:pic>
      <p:pic>
        <p:nvPicPr>
          <p:cNvPr id="15" name="Imagen 14" descr="European Commission logo">
            <a:extLst>
              <a:ext uri="{FF2B5EF4-FFF2-40B4-BE49-F238E27FC236}">
                <a16:creationId xmlns:a16="http://schemas.microsoft.com/office/drawing/2014/main" id="{59655F7D-4BDC-4EB4-B3FA-4BC995AB6F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8203" y="749813"/>
            <a:ext cx="2922707" cy="214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9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EA6B5-44FE-D143-9688-93D71BD9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4" y="6356350"/>
            <a:ext cx="2743200" cy="365125"/>
          </a:xfrm>
        </p:spPr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E05FC0-DC39-3CE2-5215-FD860D90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3" y="6356350"/>
            <a:ext cx="41148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ECD1ED-50B2-7CFF-4E4E-8D02812D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12" y="6356350"/>
            <a:ext cx="2743200" cy="365125"/>
          </a:xfrm>
        </p:spPr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A48979E6-0521-C0F6-342B-83803BC00E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28BA984F-23E9-78AD-2628-F8A969E1F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6" name="Imagen 5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2200B381-341C-9AEF-6692-2A4A758E4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7" name="Imagen 6" descr="AccessibleEU Centre logo.&#10;European Commission logo.&#10;Working together to build a more accessible European Union for persons with disabilities.">
            <a:extLst>
              <a:ext uri="{FF2B5EF4-FFF2-40B4-BE49-F238E27FC236}">
                <a16:creationId xmlns:a16="http://schemas.microsoft.com/office/drawing/2014/main" id="{10D5958E-A380-407C-82A1-6F61CBB941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04334" y="266826"/>
            <a:ext cx="6784466" cy="11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0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EA6B5-44FE-D143-9688-93D71BD9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4" y="6356350"/>
            <a:ext cx="2743200" cy="365125"/>
          </a:xfrm>
        </p:spPr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E05FC0-DC39-3CE2-5215-FD860D90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3" y="6356350"/>
            <a:ext cx="41148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ECD1ED-50B2-7CFF-4E4E-8D02812D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12" y="6356350"/>
            <a:ext cx="2743200" cy="365125"/>
          </a:xfrm>
        </p:spPr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10" name="Marcador de texto 11">
            <a:extLst>
              <a:ext uri="{FF2B5EF4-FFF2-40B4-BE49-F238E27FC236}">
                <a16:creationId xmlns:a16="http://schemas.microsoft.com/office/drawing/2014/main" id="{2A675817-46F0-8EF2-F332-A2E80FEC88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69935E6-581A-2C44-0CC7-34A558946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A5D0502-A8AA-A7BA-3919-0657F4986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7" name="Imagen 6" descr="AccessibleEU Centre logo.&#10;European Commission logo.&#10;Working together to build a more accessible European Union for persons with disabilities.">
            <a:extLst>
              <a:ext uri="{FF2B5EF4-FFF2-40B4-BE49-F238E27FC236}">
                <a16:creationId xmlns:a16="http://schemas.microsoft.com/office/drawing/2014/main" id="{C47A6687-EEAD-4796-B4EB-B0356B09B0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98533" y="193017"/>
            <a:ext cx="6989242" cy="1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2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369E1A-74CA-AEE4-0B60-A53D32D2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0A007E-AAC7-C2CB-69B4-D12D464A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B44A88-55A7-8D56-8F84-9054194C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B16694C3-BFA6-8E23-4D47-4115D6E82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4967558-5BFC-06F1-969D-4B3A89B52E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7" name="Imagen 6" descr="Texto&#10;&#10;Descripción generada automáticamente con confianza baja">
            <a:extLst>
              <a:ext uri="{FF2B5EF4-FFF2-40B4-BE49-F238E27FC236}">
                <a16:creationId xmlns:a16="http://schemas.microsoft.com/office/drawing/2014/main" id="{B58E8B5F-D52A-625C-E246-834FCC78D3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3" name="Imagen 2" descr="AccessibleEU Centre logo.&#10;Working together to build a more accessible European Union for persons with disabilities.&#10;European Commission logo.&#10;">
            <a:extLst>
              <a:ext uri="{FF2B5EF4-FFF2-40B4-BE49-F238E27FC236}">
                <a16:creationId xmlns:a16="http://schemas.microsoft.com/office/drawing/2014/main" id="{1CD16978-E53E-4CFA-B029-582E9B1D1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3" y="165833"/>
            <a:ext cx="11985906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2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B1710B3-7485-7DFF-2FDB-788588598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DAEAC8-1305-C0C4-C1F5-9983CABDD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20DD4B1-198B-6F1A-EDCC-84F2F880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Marcador de texto 11">
            <a:extLst>
              <a:ext uri="{FF2B5EF4-FFF2-40B4-BE49-F238E27FC236}">
                <a16:creationId xmlns:a16="http://schemas.microsoft.com/office/drawing/2014/main" id="{1AA4BD76-107C-3CCA-BC66-D5266D81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E78BAE9-97B0-BCFB-52CC-F2CE25B39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C855693F-2F31-A840-A786-204EA240A6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14" name="Imagen 13" descr="AccessibleEU Centre logo.&#10;Working together to build a more accessible European Union for persons with disabilities.&#10;European Commission logo.">
            <a:extLst>
              <a:ext uri="{FF2B5EF4-FFF2-40B4-BE49-F238E27FC236}">
                <a16:creationId xmlns:a16="http://schemas.microsoft.com/office/drawing/2014/main" id="{3C3E00F2-092D-457E-8D07-A1E6EC3AD4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99" y="141240"/>
            <a:ext cx="12179203" cy="13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369E1A-74CA-AEE4-0B60-A53D32D2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0A007E-AAC7-C2CB-69B4-D12D464A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B44A88-55A7-8D56-8F84-9054194C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  <p:sp>
        <p:nvSpPr>
          <p:cNvPr id="9" name="Marcador de texto 11">
            <a:extLst>
              <a:ext uri="{FF2B5EF4-FFF2-40B4-BE49-F238E27FC236}">
                <a16:creationId xmlns:a16="http://schemas.microsoft.com/office/drawing/2014/main" id="{A26C5B86-4DBF-BB08-AE85-120438D79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640D79C-F0D2-C461-87C6-37C660856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3" name="Imagen 2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D6F7A224-3C90-90F8-B9D9-806291B1D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7" name="Imagen 6" descr="AccessibleEU Centre logo.&#10;Working together to build a more accessible European Union for persons with disabilities.&#10;European Commission logo.">
            <a:extLst>
              <a:ext uri="{FF2B5EF4-FFF2-40B4-BE49-F238E27FC236}">
                <a16:creationId xmlns:a16="http://schemas.microsoft.com/office/drawing/2014/main" id="{B8333F05-0BF5-4B4E-9CE0-0F7104CFE7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200" y="200353"/>
            <a:ext cx="11442700" cy="116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3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2BEA6B5-44FE-D143-9688-93D71BD9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994" y="6356350"/>
            <a:ext cx="2743200" cy="365125"/>
          </a:xfrm>
        </p:spPr>
        <p:txBody>
          <a:bodyPr/>
          <a:lstStyle/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E05FC0-DC39-3CE2-5215-FD860D90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0503" y="6356350"/>
            <a:ext cx="4114800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3ECD1ED-50B2-7CFF-4E4E-8D02812D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12" y="6356350"/>
            <a:ext cx="2743200" cy="365125"/>
          </a:xfrm>
        </p:spPr>
        <p:txBody>
          <a:bodyPr/>
          <a:lstStyle/>
          <a:p>
            <a:fld id="{09CFC383-7853-2A4D-924F-68F70007E037}" type="slidenum">
              <a:rPr lang="es-ES" smtClean="0"/>
              <a:t>‹#›</a:t>
            </a:fld>
            <a:endParaRPr lang="es-ES" dirty="0"/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B8F7355-8DFD-B1B2-7FD9-EE47AE52F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749612"/>
            <a:ext cx="7881938" cy="3011488"/>
          </a:xfrm>
          <a:noFill/>
        </p:spPr>
        <p:txBody>
          <a:bodyPr/>
          <a:lstStyle>
            <a:lvl1pPr>
              <a:defRPr lang="es-ES" b="1" dirty="0">
                <a:solidFill>
                  <a:srgbClr val="673A8F"/>
                </a:solidFill>
              </a:defRPr>
            </a:lvl1pPr>
            <a:lvl2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785E558-103C-A88C-43A3-9F9959DE20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4" y="1759039"/>
            <a:ext cx="11012592" cy="492936"/>
          </a:xfrm>
        </p:spPr>
        <p:txBody>
          <a:bodyPr>
            <a:noAutofit/>
          </a:bodyPr>
          <a:lstStyle>
            <a:lvl1pPr algn="l">
              <a:defRPr sz="2400" b="0" i="0">
                <a:solidFill>
                  <a:srgbClr val="673A8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AD8A1A08-BF5D-56DB-8C66-766B94E334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96" y="-1"/>
            <a:ext cx="12179203" cy="6865213"/>
          </a:xfrm>
          <a:prstGeom prst="rect">
            <a:avLst/>
          </a:prstGeom>
        </p:spPr>
      </p:pic>
      <p:pic>
        <p:nvPicPr>
          <p:cNvPr id="7" name="Imagen 6" descr="AccessibleEU Centre logo.&#10;Working together to build a more accessible European Union for persons with disabilities.&#10;European Commission logo.">
            <a:extLst>
              <a:ext uri="{FF2B5EF4-FFF2-40B4-BE49-F238E27FC236}">
                <a16:creationId xmlns:a16="http://schemas.microsoft.com/office/drawing/2014/main" id="{2BE562F7-41DD-48EB-A588-8F657FA4B8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4536" y="168646"/>
            <a:ext cx="859274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946967-858F-CEA8-F14A-75B4260C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A851F2-5AE4-8D42-4AE1-B0DC294A8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5FE843-3921-70E1-FFA1-6155BB613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9FFDE-102B-D649-BEBA-817984DBE00B}" type="datetimeFigureOut">
              <a:rPr lang="es-ES" smtClean="0"/>
              <a:t>28/11/2023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38F6A1-2FA5-BE72-D34C-35468D118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3499EA-9800-D7E5-696D-04D8404F7B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C383-7853-2A4D-924F-68F70007E03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5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5" r:id="rId3"/>
    <p:sldLayoutId id="2147483660" r:id="rId4"/>
    <p:sldLayoutId id="2147483661" r:id="rId5"/>
    <p:sldLayoutId id="2147483663" r:id="rId6"/>
    <p:sldLayoutId id="2147483655" r:id="rId7"/>
    <p:sldLayoutId id="2147483664" r:id="rId8"/>
    <p:sldLayoutId id="214748365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1E094C4-450E-CE3D-4373-A3D01BAF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5" y="1689521"/>
            <a:ext cx="11578855" cy="5168479"/>
          </a:xfrm>
        </p:spPr>
        <p:txBody>
          <a:bodyPr/>
          <a:lstStyle/>
          <a:p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Федерация Адаптирана физическа активност - БЪЛГАРИЯ</a:t>
            </a:r>
            <a:b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 - Слав Петков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+mn-lt"/>
              </a:rPr>
            </a:br>
            <a:r>
              <a:rPr lang="es-ES" sz="2000" b="1" dirty="0">
                <a:solidFill>
                  <a:schemeClr val="tx1"/>
                </a:solidFill>
                <a:latin typeface="72" panose="020B0503030000000003" pitchFamily="34" charset="0"/>
                <a:cs typeface="72" panose="020B0503030000000003" pitchFamily="34" charset="0"/>
              </a:rPr>
              <a:t/>
            </a:r>
            <a:br>
              <a:rPr lang="es-ES" sz="2000" b="1" dirty="0">
                <a:solidFill>
                  <a:schemeClr val="tx1"/>
                </a:solidFill>
                <a:latin typeface="72" panose="020B0503030000000003" pitchFamily="34" charset="0"/>
                <a:cs typeface="72" panose="020B0503030000000003" pitchFamily="34" charset="0"/>
              </a:rPr>
            </a:br>
            <a:r>
              <a:rPr lang="bg-BG" sz="2000" dirty="0"/>
              <a:t/>
            </a:r>
            <a:br>
              <a:rPr lang="bg-BG" sz="2000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3" name="Imagen 2" descr="AccessibleEU Centre logo">
            <a:extLst>
              <a:ext uri="{FF2B5EF4-FFF2-40B4-BE49-F238E27FC236}">
                <a16:creationId xmlns:a16="http://schemas.microsoft.com/office/drawing/2014/main" id="{3B063A92-182D-4C9F-B662-ECA2172F4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82" y="891433"/>
            <a:ext cx="3808618" cy="1577680"/>
          </a:xfrm>
          <a:prstGeom prst="rect">
            <a:avLst/>
          </a:prstGeom>
        </p:spPr>
      </p:pic>
      <p:pic>
        <p:nvPicPr>
          <p:cNvPr id="5" name="Imagen 4" descr="European Commission logo">
            <a:extLst>
              <a:ext uri="{FF2B5EF4-FFF2-40B4-BE49-F238E27FC236}">
                <a16:creationId xmlns:a16="http://schemas.microsoft.com/office/drawing/2014/main" id="{D3418E08-E056-40F2-A62C-83E63D46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045" y="933604"/>
            <a:ext cx="2935455" cy="1976462"/>
          </a:xfrm>
          <a:prstGeom prst="rect">
            <a:avLst/>
          </a:prstGeom>
        </p:spPr>
      </p:pic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1F75180-84FA-40FD-01CA-04CD80FA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92" y="4309905"/>
            <a:ext cx="2222416" cy="191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11172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096900"/>
            <a:ext cx="11423956" cy="1155075"/>
          </a:xfrm>
        </p:spPr>
        <p:txBody>
          <a:bodyPr/>
          <a:lstStyle/>
          <a:p>
            <a:pPr algn="ctr"/>
            <a:r>
              <a:rPr lang="bg-BG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Световно първенство по спортна и художествена гимнастика за спортисти със Синдром на Даун, Южна Африка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61FC8367-868D-E472-D827-F6430C65A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7" y="2304519"/>
            <a:ext cx="4013638" cy="2585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5AFF207-3D28-9D39-DF50-51BE01BCE8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82" y="1893289"/>
            <a:ext cx="3126827" cy="397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3F1A058-55D6-5F06-1D05-983372DD06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66" y="2304519"/>
            <a:ext cx="4013638" cy="2585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B4A1EC75-9CD4-50D8-021A-9452B3623760}"/>
              </a:ext>
            </a:extLst>
          </p:cNvPr>
          <p:cNvSpPr txBox="1"/>
          <p:nvPr/>
        </p:nvSpPr>
        <p:spPr>
          <a:xfrm>
            <a:off x="611619" y="5761099"/>
            <a:ext cx="11790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Василена Богданова – </a:t>
            </a:r>
            <a:r>
              <a:rPr lang="bg-BG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bg-BG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 </a:t>
            </a:r>
            <a:r>
              <a:rPr lang="bg-BG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място в художествена гимнастика съчетание с топка</a:t>
            </a:r>
          </a:p>
          <a:p>
            <a:pPr algn="ctr">
              <a:defRPr/>
            </a:pPr>
            <a:r>
              <a:rPr lang="bg-BG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Диляна Попова– </a:t>
            </a:r>
            <a:r>
              <a:rPr lang="bg-BG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bg-BG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</a:t>
            </a:r>
            <a:r>
              <a:rPr lang="bg-BG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място в художествена гимнастика съчетание с бухалки</a:t>
            </a:r>
          </a:p>
          <a:p>
            <a:pPr algn="ctr">
              <a:defRPr/>
            </a:pPr>
            <a:r>
              <a:rPr lang="bg-BG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Емилиян Костадинов и Рамонола Сикандер – топ 6 в световната ранглиста в спортната гимнастика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07403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229293"/>
            <a:ext cx="11012592" cy="1022682"/>
          </a:xfrm>
        </p:spPr>
        <p:txBody>
          <a:bodyPr/>
          <a:lstStyle/>
          <a:p>
            <a:pPr algn="ctr"/>
            <a:r>
              <a:rPr lang="bg-BG" sz="3200" b="1" dirty="0"/>
              <a:t>БЛАГОДАРЯ ЗА ВНИМАНИЕТО!</a:t>
            </a:r>
            <a:endParaRPr lang="en-US" sz="3200" b="1" dirty="0"/>
          </a:p>
        </p:txBody>
      </p:sp>
      <p:pic>
        <p:nvPicPr>
          <p:cNvPr id="4" name="video-c1eda0cf366b5927e0c507577e920301-V">
            <a:hlinkClick r:id="" action="ppaction://media"/>
            <a:extLst>
              <a:ext uri="{FF2B5EF4-FFF2-40B4-BE49-F238E27FC236}">
                <a16:creationId xmlns:a16="http://schemas.microsoft.com/office/drawing/2014/main" id="{8C537B72-9850-65E1-5BFC-CDEDE91236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3099" y="1913229"/>
            <a:ext cx="5171440" cy="3715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72F21E2D-61E8-B5FA-B266-2FF50FEE96FC}"/>
              </a:ext>
            </a:extLst>
          </p:cNvPr>
          <p:cNvSpPr txBox="1"/>
          <p:nvPr/>
        </p:nvSpPr>
        <p:spPr>
          <a:xfrm>
            <a:off x="8496047" y="5628707"/>
            <a:ext cx="3409319" cy="707886"/>
          </a:xfrm>
          <a:prstGeom prst="rect">
            <a:avLst/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bg-BG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СЛАВ ПЕТКОВ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bg-BG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bg-BG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председател ФАФА</a:t>
            </a:r>
          </a:p>
        </p:txBody>
      </p:sp>
    </p:spTree>
    <p:extLst>
      <p:ext uri="{BB962C8B-B14F-4D97-AF65-F5344CB8AC3E}">
        <p14:creationId xmlns:p14="http://schemas.microsoft.com/office/powerpoint/2010/main" val="7324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3" y="1350405"/>
            <a:ext cx="11506207" cy="726676"/>
          </a:xfrm>
        </p:spPr>
        <p:txBody>
          <a:bodyPr/>
          <a:lstStyle/>
          <a:p>
            <a:pPr algn="ctr"/>
            <a:r>
              <a:rPr lang="bg-BG" b="1" dirty="0"/>
              <a:t>Интегриран детски спортен фестивал </a:t>
            </a:r>
            <a:br>
              <a:rPr lang="bg-BG" b="1" dirty="0"/>
            </a:br>
            <a:r>
              <a:rPr lang="bg-BG" b="1" dirty="0"/>
              <a:t>„ВИЕ СТЕ ЧАСТ ОТ НАС“ </a:t>
            </a: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E7BDC55-29D4-2467-85C9-E9CAD30B9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23" y="1888415"/>
            <a:ext cx="4372165" cy="2265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2048FE1-47DC-21FC-5155-83BE33757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0" y="1888415"/>
            <a:ext cx="4372164" cy="2265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0D4A4-DBF1-F01A-11BE-606378CB57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3" y="4248388"/>
            <a:ext cx="4792774" cy="2315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083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011290"/>
            <a:ext cx="11012592" cy="1240685"/>
          </a:xfrm>
        </p:spPr>
        <p:txBody>
          <a:bodyPr/>
          <a:lstStyle/>
          <a:p>
            <a:pPr algn="ctr"/>
            <a:r>
              <a:rPr lang="ru-RU" sz="2000" b="1" dirty="0"/>
              <a:t>VІ-то </a:t>
            </a:r>
            <a:r>
              <a:rPr lang="ru-RU" sz="2000" b="1" dirty="0" err="1"/>
              <a:t>световно</a:t>
            </a:r>
            <a:r>
              <a:rPr lang="ru-RU" sz="2000" b="1" dirty="0"/>
              <a:t> </a:t>
            </a:r>
            <a:r>
              <a:rPr lang="ru-RU" sz="2000" b="1" dirty="0" err="1"/>
              <a:t>първенство</a:t>
            </a:r>
            <a:r>
              <a:rPr lang="ru-RU" sz="2000" b="1" dirty="0"/>
              <a:t> по лека атлетика за хора </a:t>
            </a:r>
            <a:r>
              <a:rPr lang="ru-RU" sz="2000" b="1" dirty="0" err="1"/>
              <a:t>със</a:t>
            </a:r>
            <a:r>
              <a:rPr lang="ru-RU" sz="2000" b="1" dirty="0"/>
              <a:t> синдром на </a:t>
            </a:r>
            <a:r>
              <a:rPr lang="bg-BG" sz="2000" b="1" dirty="0"/>
              <a:t>ДАУН </a:t>
            </a:r>
            <a:br>
              <a:rPr lang="bg-BG" sz="2000" b="1" dirty="0"/>
            </a:br>
            <a:r>
              <a:rPr lang="bg-BG" sz="2000" b="1" dirty="0"/>
              <a:t>в гр. </a:t>
            </a:r>
            <a:r>
              <a:rPr lang="ru-RU" sz="2000" b="1" dirty="0" err="1"/>
              <a:t>Нимбурк</a:t>
            </a:r>
            <a:r>
              <a:rPr lang="ru-RU" sz="2000" b="1" dirty="0"/>
              <a:t>, Р. Чехия 2022 г.</a:t>
            </a: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0A5086A-BCEA-63CE-C2E6-52D35681B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9" y="2043302"/>
            <a:ext cx="4515341" cy="256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66657D6-8B1D-A20B-0F8A-C25065F04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50" y="2043303"/>
            <a:ext cx="4745736" cy="2562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2F14DB7B-0816-1A69-8EC8-ED6C084B9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12" y="4226344"/>
            <a:ext cx="3465576" cy="2359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658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448" y="1289849"/>
            <a:ext cx="11796365" cy="962126"/>
          </a:xfrm>
        </p:spPr>
        <p:txBody>
          <a:bodyPr/>
          <a:lstStyle/>
          <a:p>
            <a:r>
              <a:rPr lang="ru-RU" sz="2400" b="1" dirty="0"/>
              <a:t>VІ-то </a:t>
            </a:r>
            <a:r>
              <a:rPr lang="ru-RU" sz="2400" b="1" dirty="0" err="1"/>
              <a:t>световно</a:t>
            </a:r>
            <a:r>
              <a:rPr lang="ru-RU" sz="2400" b="1" dirty="0"/>
              <a:t> </a:t>
            </a:r>
            <a:r>
              <a:rPr lang="ru-RU" sz="2400" b="1" dirty="0" err="1"/>
              <a:t>първенство</a:t>
            </a:r>
            <a:r>
              <a:rPr lang="ru-RU" sz="2400" b="1" dirty="0"/>
              <a:t> по лека атлетика за хора </a:t>
            </a:r>
            <a:r>
              <a:rPr lang="ru-RU" sz="2400" b="1" dirty="0" err="1"/>
              <a:t>със</a:t>
            </a:r>
            <a:r>
              <a:rPr lang="ru-RU" sz="2400" b="1" dirty="0"/>
              <a:t> синдром на </a:t>
            </a:r>
            <a:r>
              <a:rPr lang="bg-BG" sz="2400" b="1" dirty="0"/>
              <a:t>ДАУН</a:t>
            </a:r>
            <a:r>
              <a:rPr lang="bg-BG" sz="2400" dirty="0"/>
              <a:t/>
            </a:r>
            <a:br>
              <a:rPr lang="bg-BG" sz="2400" dirty="0"/>
            </a:b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43CB943-D94E-A909-5A58-E1F89E23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51" y="2446474"/>
            <a:ext cx="7957097" cy="3239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96C7A8D0-2FB6-16F8-88BF-272BB8BD0157}"/>
              </a:ext>
            </a:extLst>
          </p:cNvPr>
          <p:cNvSpPr txBox="1"/>
          <p:nvPr/>
        </p:nvSpPr>
        <p:spPr>
          <a:xfrm>
            <a:off x="5001950" y="5970850"/>
            <a:ext cx="658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rgbClr val="673A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РАДЕНА АНГЕЛОВА – синдром на ДАУН</a:t>
            </a:r>
          </a:p>
        </p:txBody>
      </p:sp>
    </p:spTree>
    <p:extLst>
      <p:ext uri="{BB962C8B-B14F-4D97-AF65-F5344CB8AC3E}">
        <p14:creationId xmlns:p14="http://schemas.microsoft.com/office/powerpoint/2010/main" val="2628554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356461"/>
            <a:ext cx="11012592" cy="339116"/>
          </a:xfrm>
        </p:spPr>
        <p:txBody>
          <a:bodyPr/>
          <a:lstStyle/>
          <a:p>
            <a:pPr algn="ctr"/>
            <a:r>
              <a:rPr lang="ru-RU" sz="2400" b="1" dirty="0"/>
              <a:t>VІ-то </a:t>
            </a:r>
            <a:r>
              <a:rPr lang="ru-RU" sz="2400" b="1" dirty="0" err="1"/>
              <a:t>световно</a:t>
            </a:r>
            <a:r>
              <a:rPr lang="ru-RU" sz="2400" b="1" dirty="0"/>
              <a:t> </a:t>
            </a:r>
            <a:r>
              <a:rPr lang="ru-RU" sz="2400" b="1" dirty="0" err="1"/>
              <a:t>първенство</a:t>
            </a:r>
            <a:r>
              <a:rPr lang="ru-RU" sz="2400" b="1" dirty="0"/>
              <a:t> по лека атлетика</a:t>
            </a:r>
            <a:r>
              <a:rPr lang="bg-BG" sz="2400" dirty="0"/>
              <a:t/>
            </a:r>
            <a:br>
              <a:rPr lang="bg-BG" sz="2400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C6314-B37A-16A6-1A9B-617787E74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8" y="1524762"/>
            <a:ext cx="6992112" cy="40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A9A44-59B8-42B1-BC20-B09D153E5A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46" y="1524762"/>
            <a:ext cx="3456432" cy="4040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3C961FD2-1AA7-8ED5-1E5A-3623A8C7A02B}"/>
              </a:ext>
            </a:extLst>
          </p:cNvPr>
          <p:cNvSpPr txBox="1"/>
          <p:nvPr/>
        </p:nvSpPr>
        <p:spPr>
          <a:xfrm>
            <a:off x="133224" y="5904238"/>
            <a:ext cx="1179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noProof="1">
                <a:solidFill>
                  <a:srgbClr val="673A8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Радена Ангелова – бронзова медалистка в дисциплина 400 м. гладко бягане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8755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265627"/>
            <a:ext cx="11012592" cy="896234"/>
          </a:xfrm>
        </p:spPr>
        <p:txBody>
          <a:bodyPr/>
          <a:lstStyle/>
          <a:p>
            <a:pPr algn="ctr"/>
            <a:r>
              <a:rPr lang="ru-RU" b="1" noProof="1" smtClean="0"/>
              <a:t/>
            </a:r>
            <a:br>
              <a:rPr lang="ru-RU" b="1" noProof="1" smtClean="0"/>
            </a:br>
            <a:r>
              <a:rPr lang="ru-RU" b="1" noProof="1" smtClean="0"/>
              <a:t>Европейско </a:t>
            </a:r>
            <a:r>
              <a:rPr lang="ru-RU" b="1" noProof="1"/>
              <a:t>първенство </a:t>
            </a:r>
            <a:r>
              <a:rPr lang="ru-RU" b="1" dirty="0"/>
              <a:t>по лека </a:t>
            </a:r>
            <a:r>
              <a:rPr lang="ru-RU" b="1" dirty="0" smtClean="0"/>
              <a:t>атлетика, </a:t>
            </a:r>
            <a:r>
              <a:rPr lang="ru-RU" b="1" noProof="1"/>
              <a:t>организирано</a:t>
            </a:r>
            <a:r>
              <a:rPr lang="ru-RU" b="1" dirty="0"/>
              <a:t> от </a:t>
            </a:r>
            <a:r>
              <a:rPr lang="ru-RU" b="1" noProof="1"/>
              <a:t>световната </a:t>
            </a:r>
            <a:r>
              <a:rPr lang="ru-RU" b="1" dirty="0"/>
              <a:t>федерация за</a:t>
            </a:r>
            <a:r>
              <a:rPr lang="en-US" b="1" dirty="0"/>
              <a:t> </a:t>
            </a:r>
            <a:r>
              <a:rPr lang="ru-RU" b="1" noProof="1"/>
              <a:t>атлети</a:t>
            </a:r>
            <a:r>
              <a:rPr lang="ru-RU" b="1" dirty="0"/>
              <a:t> с </a:t>
            </a:r>
            <a:r>
              <a:rPr lang="ru-RU" b="1" noProof="1"/>
              <a:t>интелектуални</a:t>
            </a:r>
            <a:r>
              <a:rPr lang="ru-RU" b="1" dirty="0"/>
              <a:t> затруднения </a:t>
            </a:r>
            <a:r>
              <a:rPr lang="en-US" b="1" dirty="0"/>
              <a:t>VIRTUS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FB5BC4-B1E4-C5B5-D3D7-3DB9CD0D8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66" y="2161861"/>
            <a:ext cx="10728961" cy="4419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180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253515"/>
            <a:ext cx="11012592" cy="998460"/>
          </a:xfrm>
        </p:spPr>
        <p:txBody>
          <a:bodyPr/>
          <a:lstStyle/>
          <a:p>
            <a:pPr algn="ctr"/>
            <a:r>
              <a:rPr lang="ru-RU" b="1" dirty="0"/>
              <a:t>Европейско първенство по лека </a:t>
            </a:r>
            <a:r>
              <a:rPr lang="ru-RU" b="1" dirty="0" smtClean="0"/>
              <a:t>атлетика, </a:t>
            </a:r>
            <a:r>
              <a:rPr lang="ru-RU" b="1" dirty="0"/>
              <a:t>организирано от световната федерация за </a:t>
            </a:r>
            <a:r>
              <a:rPr lang="ru-RU" b="1" noProof="1"/>
              <a:t>атлети</a:t>
            </a:r>
            <a:r>
              <a:rPr lang="ru-RU" b="1" dirty="0"/>
              <a:t> с </a:t>
            </a:r>
            <a:r>
              <a:rPr lang="ru-RU" b="1" dirty="0" err="1"/>
              <a:t>интелектуални</a:t>
            </a:r>
            <a:r>
              <a:rPr lang="ru-RU" b="1" dirty="0"/>
              <a:t> затруднения </a:t>
            </a:r>
            <a:r>
              <a:rPr lang="en-US" b="1" dirty="0"/>
              <a:t>VIRTUS</a:t>
            </a:r>
            <a:r>
              <a:rPr lang="bg-BG" dirty="0"/>
              <a:t/>
            </a:r>
            <a:br>
              <a:rPr lang="bg-BG" dirty="0"/>
            </a:br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3797B11F-DB80-F087-CEB3-BA9BF9817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17" y="1998921"/>
            <a:ext cx="4287818" cy="2222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32E36693-C56A-E743-8934-23A3D0F2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85" y="1998922"/>
            <a:ext cx="2384247" cy="259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619561F-46AA-4760-7C42-FC5D06818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55" y="4412511"/>
            <a:ext cx="2234566" cy="24157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AFC25EC-4F8B-1C9E-8D27-A8BFCE7E4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84" y="4711279"/>
            <a:ext cx="4371540" cy="211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63996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0994" y="1029457"/>
            <a:ext cx="11012592" cy="1222518"/>
          </a:xfrm>
        </p:spPr>
        <p:txBody>
          <a:bodyPr/>
          <a:lstStyle/>
          <a:p>
            <a:pPr algn="ctr"/>
            <a:r>
              <a:rPr lang="bg-BG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 </a:t>
            </a:r>
            <a:r>
              <a:rPr lang="en-US" sz="2400" b="1" noProof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 Games </a:t>
            </a:r>
            <a:r>
              <a:rPr lang="bg-BG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Буенос Айрес, Аржентина</a:t>
            </a:r>
            <a: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816DC62-2067-CE0E-1258-E87629028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2" y="1804458"/>
            <a:ext cx="3991927" cy="2469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9D37133-5B81-5F2D-183C-E61CECCC9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21" y="1804458"/>
            <a:ext cx="3510455" cy="430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EED1B18-31D6-C8DE-CC61-FF4598965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368" y="3637422"/>
            <a:ext cx="3991927" cy="2469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11E2D931-35C4-814A-F201-727B55F686BC}"/>
              </a:ext>
            </a:extLst>
          </p:cNvPr>
          <p:cNvSpPr txBox="1"/>
          <p:nvPr/>
        </p:nvSpPr>
        <p:spPr>
          <a:xfrm>
            <a:off x="545007" y="6152519"/>
            <a:ext cx="10803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Емилиян Костадинов –</a:t>
            </a:r>
            <a:r>
              <a:rPr lang="en-US" sz="2400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 </a:t>
            </a:r>
            <a:r>
              <a:rPr lang="bg-BG" sz="2400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място шестобой 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8298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779" y="1235348"/>
            <a:ext cx="12014367" cy="1016627"/>
          </a:xfrm>
        </p:spPr>
        <p:txBody>
          <a:bodyPr/>
          <a:lstStyle/>
          <a:p>
            <a:pPr algn="ctr"/>
            <a:r>
              <a:rPr lang="bg-BG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Европейско първенство по лека Атлетика за спортисти със Синдром на Даун в Падуа, Италия</a:t>
            </a:r>
            <a: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bg-BG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BA4BF770-DFB6-A765-6460-022CD5896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649" y="2248764"/>
            <a:ext cx="4391077" cy="3298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08080F36-D76F-87D5-1A08-A8A5202D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151" y="2045394"/>
            <a:ext cx="4776952" cy="3704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69C6748F-1B63-B269-D8FC-012FD53E1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65234" y="2160791"/>
            <a:ext cx="4480389" cy="3384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CE6A60F9-6EA2-3F12-FCA8-ED916C715FBF}"/>
              </a:ext>
            </a:extLst>
          </p:cNvPr>
          <p:cNvSpPr txBox="1"/>
          <p:nvPr/>
        </p:nvSpPr>
        <p:spPr>
          <a:xfrm>
            <a:off x="411781" y="6093382"/>
            <a:ext cx="11487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noProof="1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Александър Асенов – </a:t>
            </a:r>
            <a:r>
              <a:rPr lang="bg-BG" sz="2000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bg-BG" sz="2000" b="1" dirty="0">
                <a:solidFill>
                  <a:srgbClr val="673A8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място и Европейска титла трибой и 100 м. гладко бягане </a:t>
            </a:r>
            <a:endParaRPr lang="bg-BG" sz="2000" b="1" noProof="1">
              <a:solidFill>
                <a:srgbClr val="673A8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271417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ibleEU" id="{5F369F73-0DA3-B54C-AE51-EF648E13E9FC}" vid="{215EE698-1060-4E4A-9BE5-1A911BAEDE7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9cd55c-56a6-48d1-b102-8113f97874a2">
      <Terms xmlns="http://schemas.microsoft.com/office/infopath/2007/PartnerControls"/>
    </lcf76f155ced4ddcb4097134ff3c332f>
    <TaxCatchAll xmlns="e8d6c6a3-ef37-4a27-acd0-f7e5c4920f1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693A68CF214974FB1A00C9AD2CBE0DC" ma:contentTypeVersion="14" ma:contentTypeDescription="Crear nuevo documento." ma:contentTypeScope="" ma:versionID="6f4db225247ee39014df0d284829acb1">
  <xsd:schema xmlns:xsd="http://www.w3.org/2001/XMLSchema" xmlns:xs="http://www.w3.org/2001/XMLSchema" xmlns:p="http://schemas.microsoft.com/office/2006/metadata/properties" xmlns:ns2="e8d6c6a3-ef37-4a27-acd0-f7e5c4920f1e" xmlns:ns3="0e9cd55c-56a6-48d1-b102-8113f97874a2" targetNamespace="http://schemas.microsoft.com/office/2006/metadata/properties" ma:root="true" ma:fieldsID="7db7911cb64b662ccd0e5d41d40c4b0b" ns2:_="" ns3:_="">
    <xsd:import namespace="e8d6c6a3-ef37-4a27-acd0-f7e5c4920f1e"/>
    <xsd:import namespace="0e9cd55c-56a6-48d1-b102-8113f97874a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6c6a3-ef37-4a27-acd0-f7e5c4920f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0f9025f-aaf2-49fd-922f-66cc957fad8f}" ma:internalName="TaxCatchAll" ma:showField="CatchAllData" ma:web="e8d6c6a3-ef37-4a27-acd0-f7e5c4920f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cd55c-56a6-48d1-b102-8113f97874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87b3b367-fee8-4b53-8ba9-81855ffea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11A2F4-0340-4514-B178-C7E80999E6B7}">
  <ds:schemaRefs>
    <ds:schemaRef ds:uri="http://purl.org/dc/dcmitype/"/>
    <ds:schemaRef ds:uri="http://schemas.microsoft.com/office/2006/metadata/properties"/>
    <ds:schemaRef ds:uri="0e9cd55c-56a6-48d1-b102-8113f97874a2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e8d6c6a3-ef37-4a27-acd0-f7e5c4920f1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EFA1F3B-FDE4-43AC-89CA-FA5DBE00E5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d6c6a3-ef37-4a27-acd0-f7e5c4920f1e"/>
    <ds:schemaRef ds:uri="0e9cd55c-56a6-48d1-b102-8113f97874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8FF9494-9B2B-4AD8-8B29-1CD6B81AA7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3048</TotalTime>
  <Words>187</Words>
  <Application>Microsoft Office PowerPoint</Application>
  <PresentationFormat>Widescreen</PresentationFormat>
  <Paragraphs>21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72</vt:lpstr>
      <vt:lpstr>Arial</vt:lpstr>
      <vt:lpstr>Calibri</vt:lpstr>
      <vt:lpstr>Calibri Light</vt:lpstr>
      <vt:lpstr>Times New Roman</vt:lpstr>
      <vt:lpstr>Tema de Office</vt:lpstr>
      <vt:lpstr>Федерация Адаптирана физическа активност - БЪЛГАРИЯ  Председател - Слав Петков     </vt:lpstr>
      <vt:lpstr>Интегриран детски спортен фестивал  „ВИЕ СТЕ ЧАСТ ОТ НАС“  </vt:lpstr>
      <vt:lpstr>VІ-то световно първенство по лека атлетика за хора със синдром на ДАУН  в гр. Нимбурк, Р. Чехия 2022 г.</vt:lpstr>
      <vt:lpstr>VІ-то световно първенство по лека атлетика за хора със синдром на ДАУН </vt:lpstr>
      <vt:lpstr>VІ-то световно първенство по лека атлетика </vt:lpstr>
      <vt:lpstr> Европейско първенство по лека атлетика, организирано от световната федерация за атлети с интелектуални затруднения VIRTUS </vt:lpstr>
      <vt:lpstr>Европейско първенство по лека атлетика, организирано от световната федерация за атлети с интелектуални затруднения VIRTUS </vt:lpstr>
      <vt:lpstr>America Tri Games - Буенос Айрес, Аржентина </vt:lpstr>
      <vt:lpstr>Европейско първенство по лека Атлетика за спортисти със Синдром на Даун в Падуа, Италия </vt:lpstr>
      <vt:lpstr>Световно първенство по спортна и художествена гимнастика за спортисти със Синдром на Даун, Южна Африка </vt:lpstr>
      <vt:lpstr>БЛАГОДАРЯ ЗА ВНИМАНИЕТО!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Peinado de la Fuente, Oscar</dc:creator>
  <cp:lastModifiedBy>User</cp:lastModifiedBy>
  <cp:revision>100</cp:revision>
  <dcterms:created xsi:type="dcterms:W3CDTF">2023-03-28T10:32:43Z</dcterms:created>
  <dcterms:modified xsi:type="dcterms:W3CDTF">2023-11-28T13:41:01Z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0x010100A693A68CF214974FB1A00C9AD2CBE0DC</vt:lpwstr>
  </property>
</Properties>
</file>