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3" r:id="rId5"/>
    <p:sldId id="284" r:id="rId6"/>
    <p:sldId id="266" r:id="rId7"/>
    <p:sldId id="276" r:id="rId8"/>
    <p:sldId id="278" r:id="rId9"/>
    <p:sldId id="282" r:id="rId10"/>
    <p:sldId id="283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3A8F"/>
    <a:srgbClr val="DBE06D"/>
    <a:srgbClr val="0D4194"/>
    <a:srgbClr val="FDD7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86410"/>
  </p:normalViewPr>
  <p:slideViewPr>
    <p:cSldViewPr snapToGrid="0">
      <p:cViewPr varScale="1">
        <p:scale>
          <a:sx n="72" d="100"/>
          <a:sy n="72" d="100"/>
        </p:scale>
        <p:origin x="133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59BD3-8F26-994D-9270-E984B75EFC46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7136-879C-EF49-A44E-83B068AB0BD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74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37136-879C-EF49-A44E-83B068AB0BD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03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pic>
        <p:nvPicPr>
          <p:cNvPr id="9" name="Imagen 8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3E512F6-C8C3-58FC-CB70-3ECB528BD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355DF6A-AD33-4E9D-B1F5-58BAD244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76655E46-E039-45C4-A66A-1D2F9C2DB0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  <p:pic>
        <p:nvPicPr>
          <p:cNvPr id="14" name="Imagen 13" descr="European Accessibility Resource Centre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E6B7CAFA-982D-485E-937A-048E7A2F65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940" y="3385937"/>
            <a:ext cx="1017412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1F4A4DDC-7B89-6CD0-1ED3-45B8A611A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F5F9FFDE-102B-D649-BEBA-817984DBE00B}" type="datetimeFigureOut">
              <a:rPr lang="es-ES" smtClean="0"/>
              <a:pPr/>
              <a:t>28/11/2023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E06D"/>
                </a:solidFill>
              </a:defRPr>
            </a:lvl1pPr>
          </a:lstStyle>
          <a:p>
            <a:fld id="{09CFC383-7853-2A4D-924F-68F70007E037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19400" y="2998945"/>
            <a:ext cx="6917267" cy="2030255"/>
          </a:xfrm>
        </p:spPr>
        <p:txBody>
          <a:bodyPr>
            <a:noAutofit/>
          </a:bodyPr>
          <a:lstStyle>
            <a:lvl1pPr algn="ctr"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7" name="Imagen 6" descr="AccessibleEU Centre logo">
            <a:extLst>
              <a:ext uri="{FF2B5EF4-FFF2-40B4-BE49-F238E27FC236}">
                <a16:creationId xmlns:a16="http://schemas.microsoft.com/office/drawing/2014/main" id="{B9BFDCE2-0CBF-4CE5-A0A0-3A2576C39C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5287" y="1386974"/>
            <a:ext cx="3258005" cy="962159"/>
          </a:xfrm>
          <a:prstGeom prst="rect">
            <a:avLst/>
          </a:prstGeom>
        </p:spPr>
      </p:pic>
      <p:pic>
        <p:nvPicPr>
          <p:cNvPr id="8" name="Imagen 7" descr="European Commission logo">
            <a:extLst>
              <a:ext uri="{FF2B5EF4-FFF2-40B4-BE49-F238E27FC236}">
                <a16:creationId xmlns:a16="http://schemas.microsoft.com/office/drawing/2014/main" id="{8DFE6D16-8C8D-42BE-A365-D99BF51709C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2529" y="845422"/>
            <a:ext cx="2981741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97426B94-9750-8309-2553-68FF1623B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BAABC8-2C01-D806-6AB3-CA69F364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F4A7EA-8A37-B260-2EBA-81447102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35954-5676-4C09-0106-C571EDC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E1ED0D7-4998-FFA9-AB41-616E1CAE79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6256" y="2998945"/>
            <a:ext cx="8053330" cy="2030255"/>
          </a:xfrm>
        </p:spPr>
        <p:txBody>
          <a:bodyPr>
            <a:noAutofit/>
          </a:bodyPr>
          <a:lstStyle>
            <a:lvl1pPr algn="ctr">
              <a:defRPr sz="2800" b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</a:t>
            </a:r>
            <a:br>
              <a:rPr lang="es-ES" dirty="0"/>
            </a:br>
            <a:r>
              <a:rPr lang="es-ES" dirty="0"/>
              <a:t>DE TÍTULO DEL PATRÓN</a:t>
            </a:r>
          </a:p>
        </p:txBody>
      </p:sp>
      <p:pic>
        <p:nvPicPr>
          <p:cNvPr id="9" name="Imagen 8" descr="AccessibleEU Centre logo">
            <a:extLst>
              <a:ext uri="{FF2B5EF4-FFF2-40B4-BE49-F238E27FC236}">
                <a16:creationId xmlns:a16="http://schemas.microsoft.com/office/drawing/2014/main" id="{AD3CDEC9-21F7-455A-AC36-4B45C177DF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9695" y="1380013"/>
            <a:ext cx="2934109" cy="971686"/>
          </a:xfrm>
          <a:prstGeom prst="rect">
            <a:avLst/>
          </a:prstGeom>
        </p:spPr>
      </p:pic>
      <p:pic>
        <p:nvPicPr>
          <p:cNvPr id="15" name="Imagen 14" descr="European Commission logo">
            <a:extLst>
              <a:ext uri="{FF2B5EF4-FFF2-40B4-BE49-F238E27FC236}">
                <a16:creationId xmlns:a16="http://schemas.microsoft.com/office/drawing/2014/main" id="{59655F7D-4BDC-4EB4-B3FA-4BC995AB6F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203" y="749813"/>
            <a:ext cx="2922707" cy="21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48979E6-0521-C0F6-342B-83803BC00E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8BA984F-23E9-78AD-2628-F8A969E1F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2200B381-341C-9AEF-6692-2A4A758E4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10D5958E-A380-407C-82A1-6F61CBB941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4334" y="266826"/>
            <a:ext cx="6784466" cy="114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2A675817-46F0-8EF2-F332-A2E80FEC8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69935E6-581A-2C44-0CC7-34A5589462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6" name="Imagen 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A5D0502-A8AA-A7BA-3919-0657F4986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European Commission logo.&#10;Working together to build a more accessible European Union for persons with disabilities.">
            <a:extLst>
              <a:ext uri="{FF2B5EF4-FFF2-40B4-BE49-F238E27FC236}">
                <a16:creationId xmlns:a16="http://schemas.microsoft.com/office/drawing/2014/main" id="{C47A6687-EEAD-4796-B4EB-B0356B09B0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8533" y="193017"/>
            <a:ext cx="6989242" cy="11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B16694C3-BFA6-8E23-4D47-4115D6E827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74967558-5BFC-06F1-969D-4B3A89B52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B58E8B5F-D52A-625C-E246-834FCC78D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3" name="Imagen 2" descr="AccessibleEU Centre logo.&#10;Working together to build a more accessible European Union for persons with disabilities.&#10;European Commission logo.&#10;">
            <a:extLst>
              <a:ext uri="{FF2B5EF4-FFF2-40B4-BE49-F238E27FC236}">
                <a16:creationId xmlns:a16="http://schemas.microsoft.com/office/drawing/2014/main" id="{1CD16978-E53E-4CFA-B029-582E9B1D1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123" y="165833"/>
            <a:ext cx="11985906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2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B1710B3-7485-7DFF-2FDB-78858859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DAEAC8-1305-C0C4-C1F5-9983CABD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0DD4B1-198B-6F1A-EDCC-84F2F880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texto 11">
            <a:extLst>
              <a:ext uri="{FF2B5EF4-FFF2-40B4-BE49-F238E27FC236}">
                <a16:creationId xmlns:a16="http://schemas.microsoft.com/office/drawing/2014/main" id="{1AA4BD76-107C-3CCA-BC66-D5266D8118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78BAE9-97B0-BCFB-52CC-F2CE25B39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Imagen que contiene Rectángulo&#10;&#10;Descripción generada automáticamente">
            <a:extLst>
              <a:ext uri="{FF2B5EF4-FFF2-40B4-BE49-F238E27FC236}">
                <a16:creationId xmlns:a16="http://schemas.microsoft.com/office/drawing/2014/main" id="{C855693F-2F31-A840-A786-204EA240A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14" name="Imagen 13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3C3E00F2-092D-457E-8D07-A1E6EC3A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599" y="141240"/>
            <a:ext cx="12179203" cy="134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369E1A-74CA-AEE4-0B60-A53D32D2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A007E-AAC7-C2CB-69B4-D12D464A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B44A88-55A7-8D56-8F84-9054194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  <p:sp>
        <p:nvSpPr>
          <p:cNvPr id="9" name="Marcador de texto 11">
            <a:extLst>
              <a:ext uri="{FF2B5EF4-FFF2-40B4-BE49-F238E27FC236}">
                <a16:creationId xmlns:a16="http://schemas.microsoft.com/office/drawing/2014/main" id="{A26C5B86-4DBF-BB08-AE85-120438D79F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5640D79C-F0D2-C461-87C6-37C6608567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3" name="Imagen 2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D6F7A224-3C90-90F8-B9D9-806291B1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B8333F05-0BF5-4B4E-9CE0-0F7104CFE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200353"/>
            <a:ext cx="11442700" cy="116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3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BEA6B5-44FE-D143-9688-93D71BD9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994" y="6356350"/>
            <a:ext cx="2743200" cy="365125"/>
          </a:xfrm>
        </p:spPr>
        <p:txBody>
          <a:bodyPr/>
          <a:lstStyle/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E05FC0-DC39-3CE2-5215-FD860D90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0503" y="6356350"/>
            <a:ext cx="4114800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ECD1ED-50B2-7CFF-4E4E-8D02812D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612" y="6356350"/>
            <a:ext cx="2743200" cy="365125"/>
          </a:xfrm>
        </p:spPr>
        <p:txBody>
          <a:bodyPr/>
          <a:lstStyle/>
          <a:p>
            <a:fld id="{09CFC383-7853-2A4D-924F-68F70007E037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B8F7355-8DFD-B1B2-7FD9-EE47AE52F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749612"/>
            <a:ext cx="7881938" cy="3011488"/>
          </a:xfrm>
          <a:noFill/>
        </p:spPr>
        <p:txBody>
          <a:bodyPr/>
          <a:lstStyle>
            <a:lvl1pPr>
              <a:defRPr lang="es-ES" b="1" dirty="0">
                <a:solidFill>
                  <a:srgbClr val="673A8F"/>
                </a:solidFill>
              </a:defRPr>
            </a:lvl1pPr>
            <a:lvl2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85E558-103C-A88C-43A3-9F9959DE20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4" y="1759039"/>
            <a:ext cx="11012592" cy="492936"/>
          </a:xfrm>
        </p:spPr>
        <p:txBody>
          <a:bodyPr>
            <a:noAutofit/>
          </a:bodyPr>
          <a:lstStyle>
            <a:lvl1pPr algn="l">
              <a:defRPr sz="2400" b="0" i="0">
                <a:solidFill>
                  <a:srgbClr val="673A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Imagen 7" descr="Captura de pantalla de computadora&#10;&#10;Descripción generada automáticamente">
            <a:extLst>
              <a:ext uri="{FF2B5EF4-FFF2-40B4-BE49-F238E27FC236}">
                <a16:creationId xmlns:a16="http://schemas.microsoft.com/office/drawing/2014/main" id="{AD8A1A08-BF5D-56DB-8C66-766B94E33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96" y="-1"/>
            <a:ext cx="12179203" cy="6865213"/>
          </a:xfrm>
          <a:prstGeom prst="rect">
            <a:avLst/>
          </a:prstGeom>
        </p:spPr>
      </p:pic>
      <p:pic>
        <p:nvPicPr>
          <p:cNvPr id="7" name="Imagen 6" descr="AccessibleEU Centre logo.&#10;Working together to build a more accessible European Union for persons with disabilities.&#10;European Commission logo.">
            <a:extLst>
              <a:ext uri="{FF2B5EF4-FFF2-40B4-BE49-F238E27FC236}">
                <a16:creationId xmlns:a16="http://schemas.microsoft.com/office/drawing/2014/main" id="{2BE562F7-41DD-48EB-A588-8F657FA4B8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4536" y="168646"/>
            <a:ext cx="8592749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946967-858F-CEA8-F14A-75B4260CC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A851F2-5AE4-8D42-4AE1-B0DC294A8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E843-3921-70E1-FFA1-6155BB613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FFDE-102B-D649-BEBA-817984DBE00B}" type="datetimeFigureOut">
              <a:rPr lang="es-ES" smtClean="0"/>
              <a:t>28/11/2023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38F6A1-2FA5-BE72-D34C-35468D11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3499EA-9800-D7E5-696D-04D8404F7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383-7853-2A4D-924F-68F70007E03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5" r:id="rId3"/>
    <p:sldLayoutId id="2147483660" r:id="rId4"/>
    <p:sldLayoutId id="2147483661" r:id="rId5"/>
    <p:sldLayoutId id="2147483663" r:id="rId6"/>
    <p:sldLayoutId id="2147483655" r:id="rId7"/>
    <p:sldLayoutId id="2147483664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ku.at/" TargetMode="External"/><Relationship Id="rId13" Type="http://schemas.openxmlformats.org/officeDocument/2006/relationships/image" Target="../media/image31.png"/><Relationship Id="rId18" Type="http://schemas.openxmlformats.org/officeDocument/2006/relationships/hyperlink" Target="https://www.deloitte.com/global/en.html?icid=site_selector_global" TargetMode="External"/><Relationship Id="rId3" Type="http://schemas.openxmlformats.org/officeDocument/2006/relationships/image" Target="../media/image26.png"/><Relationship Id="rId21" Type="http://schemas.openxmlformats.org/officeDocument/2006/relationships/image" Target="../media/image35.png"/><Relationship Id="rId7" Type="http://schemas.openxmlformats.org/officeDocument/2006/relationships/image" Target="../media/image28.png"/><Relationship Id="rId12" Type="http://schemas.openxmlformats.org/officeDocument/2006/relationships/hyperlink" Target="https://www.edf-feph.org/" TargetMode="External"/><Relationship Id="rId17" Type="http://schemas.openxmlformats.org/officeDocument/2006/relationships/image" Target="../media/image33.png"/><Relationship Id="rId2" Type="http://schemas.openxmlformats.org/officeDocument/2006/relationships/hyperlink" Target="https://www.fundaciononce.es/en" TargetMode="External"/><Relationship Id="rId16" Type="http://schemas.openxmlformats.org/officeDocument/2006/relationships/hyperlink" Target="https://www.age-platform.eu/" TargetMode="External"/><Relationship Id="rId20" Type="http://schemas.openxmlformats.org/officeDocument/2006/relationships/hyperlink" Target="https://www.unisys.com/e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ccessibletourism.org/" TargetMode="External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hyperlink" Target="https://www.en.une.org/" TargetMode="External"/><Relationship Id="rId19" Type="http://schemas.openxmlformats.org/officeDocument/2006/relationships/image" Target="../media/image34.png"/><Relationship Id="rId4" Type="http://schemas.openxmlformats.org/officeDocument/2006/relationships/hyperlink" Target="https://www.easpd.eu/" TargetMode="External"/><Relationship Id="rId9" Type="http://schemas.openxmlformats.org/officeDocument/2006/relationships/image" Target="../media/image29.png"/><Relationship Id="rId14" Type="http://schemas.openxmlformats.org/officeDocument/2006/relationships/hyperlink" Target="https://www.digitaleurope.org/" TargetMode="External"/><Relationship Id="rId22" Type="http://schemas.openxmlformats.org/officeDocument/2006/relationships/hyperlink" Target="https://pomilioblumm.eu/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accessible-eu-centre.ec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1E094C4-450E-CE3D-4373-A3D01BAF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05" y="2998945"/>
            <a:ext cx="11578855" cy="3859055"/>
          </a:xfrm>
        </p:spPr>
        <p:txBody>
          <a:bodyPr/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en-US" dirty="0" smtClean="0">
                <a:latin typeface="+mn-lt"/>
              </a:rPr>
              <a:t>AccessibleEU </a:t>
            </a:r>
            <a:r>
              <a:rPr lang="bg-BG" dirty="0">
                <a:latin typeface="+mn-lt"/>
              </a:rPr>
              <a:t>България</a:t>
            </a:r>
            <a:r>
              <a:rPr lang="en-US" dirty="0">
                <a:latin typeface="+mn-lt"/>
              </a:rPr>
              <a:t> – </a:t>
            </a:r>
            <a:r>
              <a:rPr lang="bg-BG" dirty="0" smtClean="0">
                <a:latin typeface="+mn-lt"/>
              </a:rPr>
              <a:t>Организиране на достъпни събития</a:t>
            </a:r>
            <a:br>
              <a:rPr lang="bg-BG" dirty="0" smtClean="0">
                <a:latin typeface="+mn-lt"/>
              </a:rPr>
            </a:br>
            <a:r>
              <a:rPr lang="bg-BG" dirty="0">
                <a:latin typeface="+mn-lt"/>
              </a:rPr>
              <a:t/>
            </a:r>
            <a:br>
              <a:rPr lang="bg-BG" dirty="0">
                <a:latin typeface="+mn-lt"/>
              </a:rPr>
            </a:br>
            <a:r>
              <a:rPr lang="bg-BG" sz="2000" dirty="0" smtClean="0">
                <a:solidFill>
                  <a:schemeClr val="tx1"/>
                </a:solidFill>
                <a:latin typeface="+mn-lt"/>
              </a:rPr>
              <a:t>Уъркшоп за взаимно учене</a:t>
            </a:r>
            <a:br>
              <a:rPr lang="bg-BG" sz="2000" dirty="0" smtClean="0">
                <a:solidFill>
                  <a:schemeClr val="tx1"/>
                </a:solidFill>
                <a:latin typeface="+mn-lt"/>
              </a:rPr>
            </a:br>
            <a:r>
              <a:rPr lang="bg-BG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bg-BG" sz="2000" dirty="0">
                <a:solidFill>
                  <a:schemeClr val="tx1"/>
                </a:solidFill>
                <a:latin typeface="+mn-lt"/>
              </a:rPr>
            </a:br>
            <a:r>
              <a:rPr lang="bg-BG" sz="2000" dirty="0" smtClean="0">
                <a:solidFill>
                  <a:schemeClr val="tx1"/>
                </a:solidFill>
                <a:latin typeface="+mn-lt"/>
              </a:rPr>
              <a:t>29.11.2023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bg-BG" sz="2000" dirty="0" smtClean="0">
                <a:solidFill>
                  <a:schemeClr val="tx1"/>
                </a:solidFill>
                <a:latin typeface="+mn-lt"/>
              </a:rPr>
              <a:t>В рамките на проект </a:t>
            </a:r>
            <a:br>
              <a:rPr lang="bg-BG" sz="2000" dirty="0" smtClean="0">
                <a:solidFill>
                  <a:schemeClr val="tx1"/>
                </a:solidFill>
                <a:latin typeface="+mn-lt"/>
              </a:rPr>
            </a:br>
            <a:r>
              <a:rPr lang="bg-BG" sz="2000" b="1" dirty="0" smtClean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>ЕВРОПЕЙСКИ </a:t>
            </a:r>
            <a:r>
              <a:rPr lang="bg-BG" sz="2000" b="1" dirty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>РЕСУРСЕН ЦЕНТЪР ЗА ДОСТЪПНОСТ </a:t>
            </a:r>
            <a:r>
              <a:rPr lang="bg-BG" sz="2000" b="1" dirty="0" smtClean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>– </a:t>
            </a:r>
            <a:br>
              <a:rPr lang="bg-BG" sz="2000" b="1" dirty="0" smtClean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</a:br>
            <a:r>
              <a:rPr lang="bg-BG" sz="2000" b="1" dirty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>Да работим заедно за по-достъпен Европейски Съюз за хора с увреждания</a:t>
            </a:r>
            <a:r>
              <a:rPr lang="es-ES" sz="2000" b="1" dirty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> </a:t>
            </a:r>
            <a:r>
              <a:rPr lang="bg-BG" sz="2000" b="1" dirty="0" smtClean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/>
            </a:r>
            <a:br>
              <a:rPr lang="bg-BG" sz="2000" b="1" dirty="0" smtClean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+mn-lt"/>
                <a:cs typeface="72" panose="020B0503030000000003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72" panose="020B0503030000000003" pitchFamily="34" charset="0"/>
                <a:cs typeface="72" panose="020B0503030000000003" pitchFamily="34" charset="0"/>
              </a:rPr>
            </a:br>
            <a:r>
              <a:rPr lang="bg-BG" sz="2000" dirty="0" smtClean="0"/>
              <a:t/>
            </a:r>
            <a:br>
              <a:rPr lang="bg-BG" sz="2000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" name="Imagen 2" descr="AccessibleEU Centre logo">
            <a:extLst>
              <a:ext uri="{FF2B5EF4-FFF2-40B4-BE49-F238E27FC236}">
                <a16:creationId xmlns:a16="http://schemas.microsoft.com/office/drawing/2014/main" id="{3B063A92-182D-4C9F-B662-ECA2172F4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982" y="891433"/>
            <a:ext cx="3808618" cy="1577680"/>
          </a:xfrm>
          <a:prstGeom prst="rect">
            <a:avLst/>
          </a:prstGeom>
        </p:spPr>
      </p:pic>
      <p:pic>
        <p:nvPicPr>
          <p:cNvPr id="5" name="Imagen 4" descr="European Commission logo">
            <a:extLst>
              <a:ext uri="{FF2B5EF4-FFF2-40B4-BE49-F238E27FC236}">
                <a16:creationId xmlns:a16="http://schemas.microsoft.com/office/drawing/2014/main" id="{D3418E08-E056-40F2-A62C-83E63D46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45" y="933604"/>
            <a:ext cx="2935455" cy="1976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86" y="5419886"/>
            <a:ext cx="1438114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1784142"/>
            <a:ext cx="12032512" cy="48186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</a:rPr>
              <a:t>5</a:t>
            </a:r>
            <a:r>
              <a:rPr lang="bg-BG" dirty="0" smtClean="0">
                <a:solidFill>
                  <a:schemeClr val="tx1"/>
                </a:solidFill>
              </a:rPr>
              <a:t>. Публични услуги и продукти</a:t>
            </a:r>
          </a:p>
          <a:p>
            <a:pPr>
              <a:buFontTx/>
              <a:buChar char="-"/>
            </a:pPr>
            <a:r>
              <a:rPr lang="ru-RU" b="0" dirty="0" smtClean="0">
                <a:solidFill>
                  <a:schemeClr val="tx1"/>
                </a:solidFill>
              </a:rPr>
              <a:t>Достъпна Система </a:t>
            </a:r>
            <a:r>
              <a:rPr lang="ru-RU" b="0" dirty="0">
                <a:solidFill>
                  <a:schemeClr val="tx1"/>
                </a:solidFill>
              </a:rPr>
              <a:t>за ранно предупреждение </a:t>
            </a:r>
            <a:r>
              <a:rPr lang="ru-RU" b="0" dirty="0" smtClean="0">
                <a:solidFill>
                  <a:schemeClr val="tx1"/>
                </a:solidFill>
              </a:rPr>
              <a:t>за национални </a:t>
            </a:r>
            <a:r>
              <a:rPr lang="ru-RU" b="0" dirty="0">
                <a:solidFill>
                  <a:schemeClr val="tx1"/>
                </a:solidFill>
              </a:rPr>
              <a:t>извънредни </a:t>
            </a:r>
            <a:r>
              <a:rPr lang="ru-RU" b="0" dirty="0" smtClean="0">
                <a:solidFill>
                  <a:schemeClr val="tx1"/>
                </a:solidFill>
              </a:rPr>
              <a:t>ситуации – </a:t>
            </a:r>
            <a:r>
              <a:rPr lang="bg-BG" b="0" dirty="0" smtClean="0">
                <a:solidFill>
                  <a:schemeClr val="tx1"/>
                </a:solidFill>
              </a:rPr>
              <a:t>Дания, Великобритания и Нидерландия;</a:t>
            </a:r>
          </a:p>
          <a:p>
            <a:pPr marL="0" indent="0"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Право на достъп до общо образование на деца с увреждания – всички държави в ЕС, с трудности в знанието на учителите (Естония), финансирането (Италия), др.;</a:t>
            </a:r>
          </a:p>
          <a:p>
            <a:pPr marL="0" indent="0">
              <a:buNone/>
            </a:pPr>
            <a:endParaRPr lang="bg-BG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0" dirty="0">
                <a:solidFill>
                  <a:schemeClr val="tx1"/>
                </a:solidFill>
              </a:rPr>
              <a:t>Алтернативни методи за изпитване на </a:t>
            </a:r>
            <a:r>
              <a:rPr lang="ru-RU" b="0" dirty="0" smtClean="0">
                <a:solidFill>
                  <a:schemeClr val="tx1"/>
                </a:solidFill>
              </a:rPr>
              <a:t>студенти с увреждания – допълнително време за подготовка и изпити, асистент - Франция, Германия, България;</a:t>
            </a:r>
          </a:p>
          <a:p>
            <a:pPr marL="0" indent="0">
              <a:buNone/>
            </a:pPr>
            <a:endParaRPr lang="ru-RU" b="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</a:rPr>
              <a:t>Жестов превод в съда – всички държави в ЕС.</a:t>
            </a:r>
          </a:p>
          <a:p>
            <a:pPr marL="0" indent="0">
              <a:buNone/>
            </a:pPr>
            <a:endParaRPr lang="bg-BG" b="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69" y="1291206"/>
            <a:ext cx="11012592" cy="492936"/>
          </a:xfrm>
        </p:spPr>
        <p:txBody>
          <a:bodyPr/>
          <a:lstStyle/>
          <a:p>
            <a:pPr algn="ctr"/>
            <a:r>
              <a:rPr lang="bg-BG" b="1" dirty="0" smtClean="0"/>
              <a:t>Области на достъпност в ЕС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369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4373" y="7438570"/>
            <a:ext cx="3056985" cy="14450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9339" y="1259810"/>
            <a:ext cx="11012592" cy="492936"/>
          </a:xfrm>
        </p:spPr>
        <p:txBody>
          <a:bodyPr/>
          <a:lstStyle/>
          <a:p>
            <a:pPr algn="ctr"/>
            <a:r>
              <a:rPr lang="bg-BG" dirty="0" smtClean="0"/>
              <a:t>Защо достъпни събития за всички?</a:t>
            </a:r>
            <a:endParaRPr lang="en-US" dirty="0"/>
          </a:p>
        </p:txBody>
      </p:sp>
      <p:pic>
        <p:nvPicPr>
          <p:cNvPr id="1026" name="Picture 2" descr="Some of the posters on display on a column in the Scot Gov off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76" y="4344505"/>
            <a:ext cx="2833724" cy="22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0873" y="2359346"/>
            <a:ext cx="94901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Всеки човек има способности и граници на тези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способности</a:t>
            </a:r>
          </a:p>
          <a:p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 Всички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ние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сме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без увреждане само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временно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Достъпният дизайн е по-добрият дизайн за всички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хора</a:t>
            </a:r>
          </a:p>
          <a:p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 Достъпните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услуги са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по-евтини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Проучванията за достъп на хора с </a:t>
            </a:r>
            <a:r>
              <a:rPr lang="ru-RU" sz="2400" dirty="0" smtClean="0">
                <a:solidFill>
                  <a:srgbClr val="0B0C0C"/>
                </a:solidFill>
                <a:latin typeface="GDS Transport"/>
              </a:rPr>
              <a:t>ограничения и увреждания </a:t>
            </a:r>
            <a:r>
              <a:rPr lang="ru-RU" sz="2400" dirty="0">
                <a:solidFill>
                  <a:srgbClr val="0B0C0C"/>
                </a:solidFill>
                <a:latin typeface="GDS Transport"/>
              </a:rPr>
              <a:t>извеждат проблемите с достъпността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endParaRPr lang="ru-RU" sz="2400" dirty="0">
              <a:solidFill>
                <a:srgbClr val="0B0C0C"/>
              </a:solidFill>
              <a:latin typeface="GDS Transpor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B0C0C"/>
              </a:solidFill>
              <a:effectLst/>
              <a:latin typeface="GDS Transport"/>
            </a:endParaRPr>
          </a:p>
        </p:txBody>
      </p:sp>
      <p:pic>
        <p:nvPicPr>
          <p:cNvPr id="1028" name="Picture 4" descr="https://hodigital.blog.gov.uk/wp-content/uploads/sites/161/2018/05/Case-For-poster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990" y="1648047"/>
            <a:ext cx="2491010" cy="21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9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F528809-5F8D-4490-2BE0-93E698630F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1422" y="3870250"/>
            <a:ext cx="9178996" cy="256244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b="0" dirty="0" smtClean="0"/>
          </a:p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C20FFD3-639F-73DA-3766-49B32F7E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72" y="1759039"/>
            <a:ext cx="11120814" cy="492936"/>
          </a:xfrm>
        </p:spPr>
        <p:txBody>
          <a:bodyPr/>
          <a:lstStyle/>
          <a:p>
            <a:pPr algn="ctr"/>
            <a:r>
              <a:rPr lang="bg-BG" dirty="0" smtClean="0"/>
              <a:t>Достъпните събития в рамката на </a:t>
            </a:r>
            <a:r>
              <a:rPr lang="en-US" dirty="0" smtClean="0"/>
              <a:t>AccessibleEU centre</a:t>
            </a:r>
            <a:endParaRPr lang="es-ES" dirty="0"/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C0E5500E-2DB2-43BB-B50B-9929BA3374BA}"/>
              </a:ext>
            </a:extLst>
          </p:cNvPr>
          <p:cNvSpPr txBox="1"/>
          <p:nvPr/>
        </p:nvSpPr>
        <p:spPr>
          <a:xfrm>
            <a:off x="202018" y="2371719"/>
            <a:ext cx="95916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b="1" dirty="0">
                <a:cs typeface="Arial" panose="020B0604020202020204" pitchFamily="34" charset="0"/>
              </a:rPr>
              <a:t>AccessibleEU</a:t>
            </a:r>
            <a:r>
              <a:rPr lang="en-US" sz="2200" dirty="0">
                <a:cs typeface="Arial" panose="020B0604020202020204" pitchFamily="34" charset="0"/>
              </a:rPr>
              <a:t> </a:t>
            </a:r>
            <a:r>
              <a:rPr lang="bg-BG" sz="2200" dirty="0">
                <a:cs typeface="Arial" panose="020B0604020202020204" pitchFamily="34" charset="0"/>
              </a:rPr>
              <a:t>е една от водещите </a:t>
            </a:r>
            <a:r>
              <a:rPr lang="bg-BG" sz="2200" dirty="0" smtClean="0">
                <a:cs typeface="Arial" panose="020B0604020202020204" pitchFamily="34" charset="0"/>
              </a:rPr>
              <a:t>инициативи на Европейската комисия, залегнали </a:t>
            </a:r>
            <a:r>
              <a:rPr lang="bg-BG" sz="2200" dirty="0">
                <a:cs typeface="Arial" panose="020B0604020202020204" pitchFamily="34" charset="0"/>
              </a:rPr>
              <a:t>в Стратегията за правата на хората с увреждания </a:t>
            </a:r>
            <a:r>
              <a:rPr lang="bg-BG" sz="2200" dirty="0" smtClean="0">
                <a:cs typeface="Arial" panose="020B0604020202020204" pitchFamily="34" charset="0"/>
              </a:rPr>
              <a:t>2021-2030.</a:t>
            </a:r>
          </a:p>
          <a:p>
            <a:pPr algn="l"/>
            <a:endParaRPr lang="bg-BG" sz="2200" dirty="0" smtClean="0">
              <a:cs typeface="Arial" panose="020B0604020202020204" pitchFamily="34" charset="0"/>
            </a:endParaRPr>
          </a:p>
          <a:p>
            <a:r>
              <a:rPr lang="bg-BG" sz="2200" b="1" dirty="0" smtClean="0">
                <a:cs typeface="Arial" panose="020B0604020202020204" pitchFamily="34" charset="0"/>
              </a:rPr>
              <a:t>Цел: </a:t>
            </a:r>
            <a:r>
              <a:rPr lang="bg-BG" sz="2200" dirty="0" smtClean="0">
                <a:cs typeface="Arial" panose="020B0604020202020204" pitchFamily="34" charset="0"/>
              </a:rPr>
              <a:t>да работи за </a:t>
            </a:r>
            <a:r>
              <a:rPr lang="bg-BG" sz="2200" dirty="0">
                <a:cs typeface="Arial" panose="020B0604020202020204" pitchFamily="34" charset="0"/>
              </a:rPr>
              <a:t>участието на хора с увреждания във всички области на живот, наравно с останалите. </a:t>
            </a:r>
            <a:endParaRPr lang="es-ES" sz="2000" dirty="0">
              <a:cs typeface="Arial" panose="020B0604020202020204" pitchFamily="34" charset="0"/>
            </a:endParaRPr>
          </a:p>
        </p:txBody>
      </p:sp>
      <p:sp>
        <p:nvSpPr>
          <p:cNvPr id="5" name="CuadroTexto 5">
            <a:extLst>
              <a:ext uri="{FF2B5EF4-FFF2-40B4-BE49-F238E27FC236}">
                <a16:creationId xmlns:a16="http://schemas.microsoft.com/office/drawing/2014/main" id="{7A6F05B2-8FB0-4050-9127-8B9A84DEA1D0}"/>
              </a:ext>
            </a:extLst>
          </p:cNvPr>
          <p:cNvSpPr txBox="1"/>
          <p:nvPr/>
        </p:nvSpPr>
        <p:spPr>
          <a:xfrm>
            <a:off x="272772" y="4483255"/>
            <a:ext cx="884674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2200" b="1" i="0" u="none" strike="noStrike" baseline="0" dirty="0">
                <a:cs typeface="Arial" panose="020B0604020202020204" pitchFamily="34" charset="0"/>
              </a:rPr>
              <a:t>AccessibleEU </a:t>
            </a:r>
            <a:r>
              <a:rPr lang="bg-BG" sz="2200" b="1" dirty="0">
                <a:cs typeface="Arial" panose="020B0604020202020204" pitchFamily="34" charset="0"/>
              </a:rPr>
              <a:t>е ресурсен център за </a:t>
            </a:r>
            <a:r>
              <a:rPr lang="bg-BG" sz="2200" b="1" dirty="0" smtClean="0">
                <a:cs typeface="Arial" panose="020B0604020202020204" pitchFamily="34" charset="0"/>
              </a:rPr>
              <a:t>достъпност</a:t>
            </a:r>
            <a:r>
              <a:rPr lang="bg-BG" sz="2200" dirty="0" smtClean="0">
                <a:cs typeface="Arial" panose="020B0604020202020204" pitchFamily="34" charset="0"/>
              </a:rPr>
              <a:t>, с фокус:</a:t>
            </a:r>
          </a:p>
          <a:p>
            <a:pPr marL="342900" indent="-342900" algn="l">
              <a:spcBef>
                <a:spcPts val="600"/>
              </a:spcBef>
              <a:buFontTx/>
              <a:buChar char="-"/>
            </a:pPr>
            <a:r>
              <a:rPr lang="bg-BG" sz="2200" dirty="0" smtClean="0">
                <a:cs typeface="Arial" panose="020B0604020202020204" pitchFamily="34" charset="0"/>
              </a:rPr>
              <a:t>застроена среда;</a:t>
            </a:r>
          </a:p>
          <a:p>
            <a:pPr marL="342900" indent="-342900" algn="l">
              <a:spcBef>
                <a:spcPts val="600"/>
              </a:spcBef>
              <a:buFontTx/>
              <a:buChar char="-"/>
            </a:pPr>
            <a:r>
              <a:rPr lang="bg-BG" sz="2200" dirty="0" smtClean="0">
                <a:cs typeface="Arial" panose="020B0604020202020204" pitchFamily="34" charset="0"/>
              </a:rPr>
              <a:t>транспорт;</a:t>
            </a:r>
          </a:p>
          <a:p>
            <a:pPr marL="342900" indent="-342900" algn="l">
              <a:spcBef>
                <a:spcPts val="600"/>
              </a:spcBef>
              <a:buFontTx/>
              <a:buChar char="-"/>
            </a:pPr>
            <a:r>
              <a:rPr lang="bg-BG" sz="2200" dirty="0" smtClean="0">
                <a:cs typeface="Arial" panose="020B0604020202020204" pitchFamily="34" charset="0"/>
              </a:rPr>
              <a:t>информационни </a:t>
            </a:r>
            <a:r>
              <a:rPr lang="bg-BG" sz="2200" dirty="0">
                <a:cs typeface="Arial" panose="020B0604020202020204" pitchFamily="34" charset="0"/>
              </a:rPr>
              <a:t>и </a:t>
            </a:r>
            <a:r>
              <a:rPr lang="bg-BG" sz="2200" dirty="0" smtClean="0">
                <a:cs typeface="Arial" panose="020B0604020202020204" pitchFamily="34" charset="0"/>
              </a:rPr>
              <a:t>комуникационни технологии;</a:t>
            </a:r>
          </a:p>
          <a:p>
            <a:pPr marL="342900" indent="-342900" algn="l">
              <a:spcBef>
                <a:spcPts val="600"/>
              </a:spcBef>
              <a:buFontTx/>
              <a:buChar char="-"/>
            </a:pPr>
            <a:r>
              <a:rPr lang="bg-BG" sz="2200" dirty="0" smtClean="0">
                <a:cs typeface="Arial" panose="020B0604020202020204" pitchFamily="34" charset="0"/>
              </a:rPr>
              <a:t>услуги </a:t>
            </a:r>
            <a:r>
              <a:rPr lang="bg-BG" sz="2200" dirty="0">
                <a:cs typeface="Arial" panose="020B0604020202020204" pitchFamily="34" charset="0"/>
              </a:rPr>
              <a:t>и </a:t>
            </a:r>
            <a:r>
              <a:rPr lang="bg-BG" sz="2200" dirty="0" smtClean="0">
                <a:cs typeface="Arial" panose="020B0604020202020204" pitchFamily="34" charset="0"/>
              </a:rPr>
              <a:t>политики в държавите-членки на ЕС.</a:t>
            </a:r>
          </a:p>
          <a:p>
            <a:pPr algn="l">
              <a:spcBef>
                <a:spcPts val="600"/>
              </a:spcBef>
            </a:pPr>
            <a:endParaRPr lang="bg-BG" sz="2200" dirty="0">
              <a:latin typeface="72" panose="020B0503030000000003" pitchFamily="34" charset="0"/>
              <a:cs typeface="72" panose="020B0503030000000003" pitchFamily="34" charset="0"/>
            </a:endParaRPr>
          </a:p>
          <a:p>
            <a:pPr algn="l">
              <a:spcBef>
                <a:spcPts val="600"/>
              </a:spcBef>
            </a:pP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, </a:t>
            </a:r>
            <a:r>
              <a:rPr lang="bg-BG" sz="2200" dirty="0">
                <a:latin typeface="72" panose="020B0503030000000003" pitchFamily="34" charset="0"/>
                <a:cs typeface="72" panose="020B0503030000000003" pitchFamily="34" charset="0"/>
              </a:rPr>
              <a:t>за да </a:t>
            </a:r>
            <a:r>
              <a:rPr lang="bg-BG" sz="2200" dirty="0" smtClean="0">
                <a:latin typeface="72" panose="020B0503030000000003" pitchFamily="34" charset="0"/>
                <a:cs typeface="72" panose="020B0503030000000003" pitchFamily="34" charset="0"/>
              </a:rPr>
              <a:t>се</a:t>
            </a:r>
            <a:endParaRPr lang="es-ES" sz="2000" dirty="0">
              <a:latin typeface="72" panose="020B0503030000000003" pitchFamily="34" charset="0"/>
              <a:cs typeface="72" panose="020B0503030000000003" pitchFamily="34" charset="0"/>
            </a:endParaRPr>
          </a:p>
        </p:txBody>
      </p:sp>
      <p:pic>
        <p:nvPicPr>
          <p:cNvPr id="6" name="Imagen 13" descr="Fundación ONCE logo">
            <a:hlinkClick r:id="rId2"/>
            <a:extLst>
              <a:ext uri="{FF2B5EF4-FFF2-40B4-BE49-F238E27FC236}">
                <a16:creationId xmlns:a16="http://schemas.microsoft.com/office/drawing/2014/main" id="{EA589299-5AA5-4645-930E-84BDBA7EC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24" y="1511689"/>
            <a:ext cx="1935772" cy="633966"/>
          </a:xfrm>
          <a:prstGeom prst="rect">
            <a:avLst/>
          </a:prstGeom>
        </p:spPr>
      </p:pic>
      <p:pic>
        <p:nvPicPr>
          <p:cNvPr id="7" name="Imagen 25" descr="EASPD logo">
            <a:hlinkClick r:id="rId4"/>
            <a:extLst>
              <a:ext uri="{FF2B5EF4-FFF2-40B4-BE49-F238E27FC236}">
                <a16:creationId xmlns:a16="http://schemas.microsoft.com/office/drawing/2014/main" id="{D25B7801-CA89-43A8-A744-5870291C9C0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523" y="2467623"/>
            <a:ext cx="902817" cy="392991"/>
          </a:xfrm>
          <a:prstGeom prst="rect">
            <a:avLst/>
          </a:prstGeom>
        </p:spPr>
      </p:pic>
      <p:pic>
        <p:nvPicPr>
          <p:cNvPr id="8" name="Imagen 27" descr="ENAT logo">
            <a:hlinkClick r:id="rId6"/>
            <a:extLst>
              <a:ext uri="{FF2B5EF4-FFF2-40B4-BE49-F238E27FC236}">
                <a16:creationId xmlns:a16="http://schemas.microsoft.com/office/drawing/2014/main" id="{1BB88DC7-E3A8-4BBB-8D7B-8027FF3564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8" b="32314"/>
          <a:stretch/>
        </p:blipFill>
        <p:spPr>
          <a:xfrm>
            <a:off x="10872856" y="2351883"/>
            <a:ext cx="1319144" cy="520512"/>
          </a:xfrm>
          <a:prstGeom prst="rect">
            <a:avLst/>
          </a:prstGeom>
        </p:spPr>
      </p:pic>
      <p:pic>
        <p:nvPicPr>
          <p:cNvPr id="9" name="Imagen 29" descr="JKU logo">
            <a:hlinkClick r:id="rId8"/>
            <a:extLst>
              <a:ext uri="{FF2B5EF4-FFF2-40B4-BE49-F238E27FC236}">
                <a16:creationId xmlns:a16="http://schemas.microsoft.com/office/drawing/2014/main" id="{97004CFA-9FFA-4D06-8673-F8D4FD5637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00" y="3096174"/>
            <a:ext cx="926592" cy="441913"/>
          </a:xfrm>
          <a:prstGeom prst="rect">
            <a:avLst/>
          </a:prstGeom>
        </p:spPr>
      </p:pic>
      <p:pic>
        <p:nvPicPr>
          <p:cNvPr id="10" name="Picture 2" descr="UNE logo">
            <a:hlinkClick r:id="rId10"/>
            <a:extLst>
              <a:ext uri="{FF2B5EF4-FFF2-40B4-BE49-F238E27FC236}">
                <a16:creationId xmlns:a16="http://schemas.microsoft.com/office/drawing/2014/main" id="{BAF60782-7D95-40B1-A774-F0BAE6230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89" y="3130855"/>
            <a:ext cx="555586" cy="4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38" descr="European Disability Forum logo">
            <a:hlinkClick r:id="rId12"/>
            <a:extLst>
              <a:ext uri="{FF2B5EF4-FFF2-40B4-BE49-F238E27FC236}">
                <a16:creationId xmlns:a16="http://schemas.microsoft.com/office/drawing/2014/main" id="{9D5F3653-13EF-4355-BD19-98D2EEB516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655" y="4570755"/>
            <a:ext cx="583623" cy="726160"/>
          </a:xfrm>
          <a:prstGeom prst="rect">
            <a:avLst/>
          </a:prstGeom>
        </p:spPr>
      </p:pic>
      <p:pic>
        <p:nvPicPr>
          <p:cNvPr id="12" name="Picture 10" descr="Digital Europe logo">
            <a:hlinkClick r:id="rId14"/>
            <a:extLst>
              <a:ext uri="{FF2B5EF4-FFF2-40B4-BE49-F238E27FC236}">
                <a16:creationId xmlns:a16="http://schemas.microsoft.com/office/drawing/2014/main" id="{01E1B3F0-EAF9-4BD8-8D41-44675A30B587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/>
          <a:stretch/>
        </p:blipFill>
        <p:spPr bwMode="auto">
          <a:xfrm>
            <a:off x="9574219" y="4620517"/>
            <a:ext cx="1622243" cy="3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GE Platform |">
            <a:hlinkClick r:id="rId16"/>
            <a:extLst>
              <a:ext uri="{FF2B5EF4-FFF2-40B4-BE49-F238E27FC236}">
                <a16:creationId xmlns:a16="http://schemas.microsoft.com/office/drawing/2014/main" id="{E3361F94-5320-4EC3-92A4-91DE2D5D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148" y="4548754"/>
            <a:ext cx="824495" cy="5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eloitte logo">
            <a:hlinkClick r:id="rId18"/>
            <a:extLst>
              <a:ext uri="{FF2B5EF4-FFF2-40B4-BE49-F238E27FC236}">
                <a16:creationId xmlns:a16="http://schemas.microsoft.com/office/drawing/2014/main" id="{DC291244-5844-46FE-A538-12A6B03D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10" y="5997420"/>
            <a:ext cx="1408691" cy="3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Unisys Logo">
            <a:hlinkClick r:id="rId20"/>
            <a:extLst>
              <a:ext uri="{FF2B5EF4-FFF2-40B4-BE49-F238E27FC236}">
                <a16:creationId xmlns:a16="http://schemas.microsoft.com/office/drawing/2014/main" id="{3F0C6BB3-3DC3-46C1-9445-51EE87B9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90" y="5945194"/>
            <a:ext cx="1140902" cy="3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omilio Blumm logo">
            <a:hlinkClick r:id="rId22"/>
            <a:extLst>
              <a:ext uri="{FF2B5EF4-FFF2-40B4-BE49-F238E27FC236}">
                <a16:creationId xmlns:a16="http://schemas.microsoft.com/office/drawing/2014/main" id="{C08B666C-03E2-4ED7-BAFF-88F07103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334" y="5776468"/>
            <a:ext cx="911541" cy="4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6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bg-BG" dirty="0" smtClean="0"/>
              <a:t>                        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8385"/>
            <a:ext cx="11012592" cy="492936"/>
          </a:xfrm>
        </p:spPr>
        <p:txBody>
          <a:bodyPr/>
          <a:lstStyle/>
          <a:p>
            <a:pPr algn="ctr"/>
            <a:r>
              <a:rPr lang="bg-BG" dirty="0"/>
              <a:t>Напредък на </a:t>
            </a:r>
            <a:r>
              <a:rPr lang="en-US" dirty="0"/>
              <a:t>AccessibleEU</a:t>
            </a:r>
            <a:r>
              <a:rPr lang="bg-BG" dirty="0"/>
              <a:t> през 2023 г.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45566"/>
              </p:ext>
            </p:extLst>
          </p:nvPr>
        </p:nvGraphicFramePr>
        <p:xfrm>
          <a:off x="164800" y="2835500"/>
          <a:ext cx="11867712" cy="390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928">
                  <a:extLst>
                    <a:ext uri="{9D8B030D-6E8A-4147-A177-3AD203B41FA5}">
                      <a16:colId xmlns:a16="http://schemas.microsoft.com/office/drawing/2014/main" val="2552599526"/>
                    </a:ext>
                  </a:extLst>
                </a:gridCol>
                <a:gridCol w="2966928">
                  <a:extLst>
                    <a:ext uri="{9D8B030D-6E8A-4147-A177-3AD203B41FA5}">
                      <a16:colId xmlns:a16="http://schemas.microsoft.com/office/drawing/2014/main" val="2570891775"/>
                    </a:ext>
                  </a:extLst>
                </a:gridCol>
                <a:gridCol w="2966928">
                  <a:extLst>
                    <a:ext uri="{9D8B030D-6E8A-4147-A177-3AD203B41FA5}">
                      <a16:colId xmlns:a16="http://schemas.microsoft.com/office/drawing/2014/main" val="2020611818"/>
                    </a:ext>
                  </a:extLst>
                </a:gridCol>
                <a:gridCol w="2966928">
                  <a:extLst>
                    <a:ext uri="{9D8B030D-6E8A-4147-A177-3AD203B41FA5}">
                      <a16:colId xmlns:a16="http://schemas.microsoft.com/office/drawing/2014/main" val="3935291739"/>
                    </a:ext>
                  </a:extLst>
                </a:gridCol>
              </a:tblGrid>
              <a:tr h="432904"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ОНЛАЙН БИБЛИОТЕКА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1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ЗНАНИЕ ЗА ДОСТЪПНОСТ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 </a:t>
                      </a:r>
                      <a:endParaRPr lang="en-US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РАБОТА В МРЕЖА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+mn-lt"/>
                          <a:cs typeface="72 Black" panose="020B0A04030603020204" pitchFamily="34" charset="0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 smtClean="0">
                          <a:latin typeface="+mn-lt"/>
                        </a:rPr>
                        <a:t>МОНИТОРИНГ И ПОДКРЕПА</a:t>
                      </a:r>
                      <a:endParaRPr lang="en-US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793380"/>
                  </a:ext>
                </a:extLst>
              </a:tr>
              <a:tr h="747205">
                <a:tc>
                  <a:txBody>
                    <a:bodyPr/>
                    <a:lstStyle/>
                    <a:p>
                      <a:r>
                        <a:rPr lang="bg-BG" dirty="0" smtClean="0"/>
                        <a:t>Материали</a:t>
                      </a:r>
                      <a:r>
                        <a:rPr lang="bg-BG" baseline="0" dirty="0" smtClean="0"/>
                        <a:t> за достъпност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Бюлетин</a:t>
                      </a:r>
                    </a:p>
                    <a:p>
                      <a:endParaRPr lang="bg-BG" dirty="0" smtClean="0"/>
                    </a:p>
                    <a:p>
                      <a:r>
                        <a:rPr lang="bg-BG" dirty="0" smtClean="0"/>
                        <a:t>Онлайн обучение в </a:t>
                      </a:r>
                      <a:r>
                        <a:rPr lang="en-US" dirty="0" smtClean="0"/>
                        <a:t>AccessibleEU Campus</a:t>
                      </a:r>
                      <a:r>
                        <a:rPr lang="bg-BG" dirty="0" smtClean="0"/>
                        <a:t> - </a:t>
                      </a:r>
                      <a:r>
                        <a:rPr lang="en-US" dirty="0" smtClean="0"/>
                        <a:t>https://accessibleeucentre.criteria-campus.com/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Общност на практиката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g-BG" dirty="0" smtClean="0"/>
                        <a:t>Канали:</a:t>
                      </a:r>
                      <a:r>
                        <a:rPr lang="bg-BG" baseline="0" dirty="0" smtClean="0"/>
                        <a:t> </a:t>
                      </a:r>
                      <a:r>
                        <a:rPr lang="en-US" baseline="0" dirty="0" smtClean="0"/>
                        <a:t>FB, LinkedIn, Twitter, YouTube – Social Europe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Проучвания на достъпността в 27-те държави-членки на ЕС</a:t>
                      </a:r>
                      <a:endParaRPr lang="en-US" dirty="0" smtClean="0"/>
                    </a:p>
                    <a:p>
                      <a:r>
                        <a:rPr lang="bg-BG" dirty="0" smtClean="0"/>
                        <a:t>–</a:t>
                      </a:r>
                      <a:r>
                        <a:rPr lang="bg-BG" baseline="0" dirty="0" smtClean="0"/>
                        <a:t> старт 2023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898580"/>
                  </a:ext>
                </a:extLst>
              </a:tr>
              <a:tr h="1067436">
                <a:tc>
                  <a:txBody>
                    <a:bodyPr/>
                    <a:lstStyle/>
                    <a:p>
                      <a:r>
                        <a:rPr lang="bg-BG" dirty="0" smtClean="0"/>
                        <a:t>Добри практики</a:t>
                      </a:r>
                    </a:p>
                    <a:p>
                      <a:r>
                        <a:rPr lang="bg-BG" dirty="0" smtClean="0"/>
                        <a:t>БГ:</a:t>
                      </a:r>
                    </a:p>
                    <a:p>
                      <a:r>
                        <a:rPr lang="bg-BG" dirty="0" smtClean="0"/>
                        <a:t>-</a:t>
                      </a:r>
                      <a:r>
                        <a:rPr lang="bg-BG" baseline="0" dirty="0" smtClean="0"/>
                        <a:t>    </a:t>
                      </a:r>
                      <a:r>
                        <a:rPr lang="bg-BG" dirty="0" smtClean="0"/>
                        <a:t>Ранна интервенция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dirty="0" smtClean="0"/>
                        <a:t>Училище</a:t>
                      </a:r>
                      <a:r>
                        <a:rPr lang="bg-BG" baseline="0" dirty="0" smtClean="0"/>
                        <a:t> за всички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bg-BG" baseline="0" dirty="0" smtClean="0"/>
                        <a:t>Достъпен туризъм, др.</a:t>
                      </a:r>
                      <a:endParaRPr lang="bg-BG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88 събития за информиране, взаимно учене</a:t>
                      </a:r>
                      <a:r>
                        <a:rPr lang="bg-BG" baseline="0" dirty="0" smtClean="0"/>
                        <a:t> и мрежи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Участие</a:t>
                      </a:r>
                      <a:r>
                        <a:rPr lang="bg-BG" baseline="0" dirty="0" smtClean="0"/>
                        <a:t> в </a:t>
                      </a:r>
                      <a:r>
                        <a:rPr lang="bg-BG" dirty="0" smtClean="0"/>
                        <a:t>европейски събития за достъпност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 smtClean="0"/>
                        <a:t>Подкрепа на правителствата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22582"/>
                  </a:ext>
                </a:extLst>
              </a:tr>
            </a:tbl>
          </a:graphicData>
        </a:graphic>
      </p:graphicFrame>
      <p:pic>
        <p:nvPicPr>
          <p:cNvPr id="5" name="Imagen 3">
            <a:extLst>
              <a:ext uri="{FF2B5EF4-FFF2-40B4-BE49-F238E27FC236}">
                <a16:creationId xmlns:a16="http://schemas.microsoft.com/office/drawing/2014/main" id="{8F70B3B6-0DB1-4C4B-9FA9-CF3B1BE71E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03" y="1788563"/>
            <a:ext cx="1075809" cy="96380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9702F5-9DF4-47C9-BB4B-50B6CE0EBA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11" y="1788563"/>
            <a:ext cx="1129628" cy="982157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AF3F2ED6-EDD0-4EF3-AF63-B1B6B98934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63" y="1702710"/>
            <a:ext cx="1129875" cy="983250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4DDA10B8-23D2-4C82-82D7-3BBEFDD5D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438" y="1678587"/>
            <a:ext cx="1119304" cy="10073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3138" y="6351611"/>
            <a:ext cx="5475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solidFill>
                  <a:srgbClr val="65459B"/>
                </a:solidFill>
                <a:latin typeface="72 Black" panose="020B0A04030603020204" pitchFamily="34" charset="0"/>
                <a:cs typeface="72 Black" panose="020B0A04030603020204" pitchFamily="34" charset="0"/>
                <a:hlinkClick r:id="rId7"/>
              </a:rPr>
              <a:t>https://accessible-eu-centre.ec.europa.eu/</a:t>
            </a:r>
            <a:endParaRPr lang="es-ES" dirty="0">
              <a:solidFill>
                <a:srgbClr val="65459B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2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1784142"/>
            <a:ext cx="12032512" cy="5073858"/>
          </a:xfrm>
        </p:spPr>
        <p:txBody>
          <a:bodyPr>
            <a:normAutofit fontScale="62500" lnSpcReduction="20000"/>
          </a:bodyPr>
          <a:lstStyle/>
          <a:p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Стратегическа и нормативна рамка: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Конвенция на ООН за правата на хората с увреждания </a:t>
            </a:r>
          </a:p>
          <a:p>
            <a:pPr>
              <a:buFontTx/>
              <a:buChar char="-"/>
            </a:pPr>
            <a:r>
              <a:rPr lang="bg-BG" sz="29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Европейски акт за достъпност - Директива с нови задължителни цели за достъпност </a:t>
            </a:r>
            <a:r>
              <a:rPr lang="bg-BG" sz="2900" b="0" dirty="0">
                <a:solidFill>
                  <a:schemeClr val="tx1"/>
                </a:solidFill>
                <a:cs typeface="Arial" panose="020B0604020202020204" pitchFamily="34" charset="0"/>
              </a:rPr>
              <a:t>на продукти и </a:t>
            </a:r>
            <a:r>
              <a:rPr lang="bg-BG" sz="29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услуги (2019 </a:t>
            </a:r>
            <a:r>
              <a:rPr lang="bg-BG" sz="2900" b="0" dirty="0">
                <a:solidFill>
                  <a:schemeClr val="tx1"/>
                </a:solidFill>
                <a:cs typeface="Arial" panose="020B0604020202020204" pitchFamily="34" charset="0"/>
              </a:rPr>
              <a:t>г</a:t>
            </a:r>
            <a:r>
              <a:rPr lang="bg-BG" sz="29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.)</a:t>
            </a:r>
            <a:endParaRPr lang="bg-BG" sz="29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sz="2900" b="0" dirty="0">
                <a:solidFill>
                  <a:schemeClr val="tx1"/>
                </a:solidFill>
                <a:cs typeface="Arial" panose="020B0604020202020204" pitchFamily="34" charset="0"/>
              </a:rPr>
              <a:t>- </a:t>
            </a:r>
            <a:r>
              <a:rPr lang="bg-BG" sz="29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  Национални документи </a:t>
            </a:r>
            <a:r>
              <a:rPr lang="bg-BG" sz="2900" b="0" dirty="0">
                <a:solidFill>
                  <a:schemeClr val="tx1"/>
                </a:solidFill>
                <a:cs typeface="Arial" panose="020B0604020202020204" pitchFamily="34" charset="0"/>
              </a:rPr>
              <a:t>– Национална стратегия за хората с увреждания 2021-2030</a:t>
            </a:r>
          </a:p>
          <a:p>
            <a:pPr marL="0" indent="0">
              <a:buNone/>
            </a:pPr>
            <a:endParaRPr lang="en-US" sz="29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Непрекъснат процес на оценка, планиране, изпълнение, мониторинг чрез: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Социални индикатори за достъпност - в изпълнение на Конвенцията;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Добри практики  и добри политика - подходи към проблеми в достъпността и видими и устойчиви подобрения</a:t>
            </a:r>
            <a:r>
              <a:rPr lang="bg-BG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в нея.</a:t>
            </a:r>
          </a:p>
          <a:p>
            <a:pPr marL="0" indent="0">
              <a:buNone/>
            </a:pPr>
            <a:endParaRPr lang="bg-BG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Ежегодни оценки на достъпността по различни индикатори:</a:t>
            </a:r>
          </a:p>
          <a:p>
            <a:pPr>
              <a:buFontTx/>
              <a:buChar char="-"/>
            </a:pPr>
            <a:r>
              <a:rPr lang="en-US" b="0" dirty="0">
                <a:solidFill>
                  <a:schemeClr val="tx1"/>
                </a:solidFill>
                <a:cs typeface="Arial" panose="020B0604020202020204" pitchFamily="34" charset="0"/>
              </a:rPr>
              <a:t>Zero Project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с оценка по социални индикатори: в Европа, САЩ, Канада, Латинска Америка, Индия, Китай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Топ 10 най-достъпни градове в Европа: Лисабон,Рим, Париж, Рейкявик, Дъблин, Амстердам, Сараево, Атина, Прага, Берн (2023)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Умни</a:t>
            </a:r>
            <a:r>
              <a:rPr lang="en-US" b="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градове за всички (иновации и ИКТ) – Барселона, Амстердам, Хамбург, Ница (2023)</a:t>
            </a:r>
          </a:p>
          <a:p>
            <a:pPr>
              <a:buFontTx/>
              <a:buChar char="-"/>
            </a:pPr>
            <a:r>
              <a:rPr lang="en-US" b="0" dirty="0" smtClean="0">
                <a:solidFill>
                  <a:schemeClr val="tx1"/>
                </a:solidFill>
                <a:cs typeface="Arial" panose="020B0604020202020204" pitchFamily="34" charset="0"/>
              </a:rPr>
              <a:t>AccessibleEU – </a:t>
            </a: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оценка на 3 етапа в хода на проекта (2023-2026)</a:t>
            </a:r>
            <a:endParaRPr lang="bg-BG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06967" y="1291206"/>
            <a:ext cx="11012592" cy="492936"/>
          </a:xfrm>
        </p:spPr>
        <p:txBody>
          <a:bodyPr/>
          <a:lstStyle/>
          <a:p>
            <a:r>
              <a:rPr lang="bg-BG" b="1" dirty="0" smtClean="0">
                <a:latin typeface="+mn-lt"/>
              </a:rPr>
              <a:t>Как устойчиво се работи за достъпност в ЕС?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0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5061" y="1935126"/>
            <a:ext cx="12106940" cy="4922873"/>
          </a:xfrm>
        </p:spPr>
        <p:txBody>
          <a:bodyPr>
            <a:normAutofit fontScale="70000" lnSpcReduction="20000"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България: 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</a:rPr>
              <a:t>- </a:t>
            </a:r>
            <a:r>
              <a:rPr lang="ru-RU" b="0" dirty="0" smtClean="0">
                <a:solidFill>
                  <a:schemeClr val="tx1"/>
                </a:solidFill>
              </a:rPr>
              <a:t>Курс Физически </a:t>
            </a:r>
            <a:r>
              <a:rPr lang="ru-RU" b="0" dirty="0">
                <a:solidFill>
                  <a:schemeClr val="tx1"/>
                </a:solidFill>
              </a:rPr>
              <a:t>и сетивно достъпна </a:t>
            </a:r>
            <a:r>
              <a:rPr lang="ru-RU" b="0" dirty="0" smtClean="0">
                <a:solidFill>
                  <a:schemeClr val="tx1"/>
                </a:solidFill>
              </a:rPr>
              <a:t>среда (УАСГ), компетентности за създаване </a:t>
            </a:r>
            <a:r>
              <a:rPr lang="ru-RU" b="0" dirty="0">
                <a:solidFill>
                  <a:schemeClr val="tx1"/>
                </a:solidFill>
              </a:rPr>
              <a:t>на </a:t>
            </a:r>
            <a:r>
              <a:rPr lang="ru-RU" b="0" dirty="0" smtClean="0">
                <a:solidFill>
                  <a:schemeClr val="tx1"/>
                </a:solidFill>
              </a:rPr>
              <a:t>достъпна среда (НБУ)</a:t>
            </a:r>
          </a:p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</a:rPr>
              <a:t>- Университетски център за подпомагане на студенти със специфични образователни затруднения (СУ)</a:t>
            </a:r>
          </a:p>
          <a:p>
            <a:pPr marL="0" indent="0">
              <a:buNone/>
            </a:pPr>
            <a:r>
              <a:rPr lang="ru-RU" b="0" dirty="0" smtClean="0">
                <a:solidFill>
                  <a:schemeClr val="tx1"/>
                </a:solidFill>
              </a:rPr>
              <a:t>- Партньорства на НПО с университети за държавни практики, проучвания, конференции</a:t>
            </a:r>
          </a:p>
          <a:p>
            <a:pPr marL="0" indent="0">
              <a:buNone/>
            </a:pPr>
            <a:endParaRPr lang="bg-BG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Гърция</a:t>
            </a:r>
            <a:r>
              <a:rPr lang="bg-BG" dirty="0">
                <a:solidFill>
                  <a:schemeClr val="tx1"/>
                </a:solidFill>
              </a:rPr>
              <a:t>:</a:t>
            </a:r>
            <a:r>
              <a:rPr lang="bg-BG" b="0" dirty="0">
                <a:solidFill>
                  <a:schemeClr val="tx1"/>
                </a:solidFill>
              </a:rPr>
              <a:t> Закон за достъпност на </a:t>
            </a:r>
            <a:r>
              <a:rPr lang="bg-BG" b="0" dirty="0" smtClean="0">
                <a:solidFill>
                  <a:schemeClr val="tx1"/>
                </a:solidFill>
              </a:rPr>
              <a:t>университетите за студенти </a:t>
            </a:r>
            <a:r>
              <a:rPr lang="bg-BG" b="0" dirty="0">
                <a:solidFill>
                  <a:schemeClr val="tx1"/>
                </a:solidFill>
              </a:rPr>
              <a:t>с увреждания: </a:t>
            </a:r>
            <a:r>
              <a:rPr lang="bg-BG" b="0" dirty="0" smtClean="0">
                <a:solidFill>
                  <a:schemeClr val="tx1"/>
                </a:solidFill>
              </a:rPr>
              <a:t>план, услуги, бюджет</a:t>
            </a:r>
          </a:p>
          <a:p>
            <a:pPr marL="0" indent="0">
              <a:buNone/>
            </a:pPr>
            <a:endParaRPr lang="bg-BG" b="0" dirty="0">
              <a:solidFill>
                <a:schemeClr val="tx1"/>
              </a:solidFill>
            </a:endParaRPr>
          </a:p>
          <a:p>
            <a:r>
              <a:rPr lang="bg-BG" dirty="0">
                <a:solidFill>
                  <a:schemeClr val="tx1"/>
                </a:solidFill>
              </a:rPr>
              <a:t>Франция: </a:t>
            </a:r>
            <a:r>
              <a:rPr lang="ru-RU" b="0" dirty="0">
                <a:solidFill>
                  <a:schemeClr val="tx1"/>
                </a:solidFill>
              </a:rPr>
              <a:t>Асоциация на професионалистите в подкрепа на </a:t>
            </a:r>
            <a:r>
              <a:rPr lang="ru-RU" b="0" dirty="0" smtClean="0">
                <a:solidFill>
                  <a:schemeClr val="tx1"/>
                </a:solidFill>
              </a:rPr>
              <a:t>хора </a:t>
            </a:r>
            <a:r>
              <a:rPr lang="ru-RU" b="0" dirty="0">
                <a:solidFill>
                  <a:schemeClr val="tx1"/>
                </a:solidFill>
              </a:rPr>
              <a:t>с увреждания </a:t>
            </a:r>
            <a:r>
              <a:rPr lang="ru-RU" b="0" dirty="0" smtClean="0">
                <a:solidFill>
                  <a:schemeClr val="tx1"/>
                </a:solidFill>
              </a:rPr>
              <a:t>в университетите</a:t>
            </a:r>
          </a:p>
          <a:p>
            <a:pPr marL="0" indent="0">
              <a:buNone/>
            </a:pPr>
            <a:endParaRPr lang="ru-RU" b="0" dirty="0" smtClean="0">
              <a:solidFill>
                <a:schemeClr val="tx1"/>
              </a:solidFill>
            </a:endParaRPr>
          </a:p>
          <a:p>
            <a:r>
              <a:rPr lang="bg-BG" dirty="0" smtClean="0">
                <a:solidFill>
                  <a:schemeClr val="tx1"/>
                </a:solidFill>
              </a:rPr>
              <a:t>Испания</a:t>
            </a:r>
            <a:r>
              <a:rPr lang="bg-BG" dirty="0">
                <a:solidFill>
                  <a:schemeClr val="tx1"/>
                </a:solidFill>
              </a:rPr>
              <a:t>, Португалия, Финландия: </a:t>
            </a:r>
            <a:r>
              <a:rPr lang="en-US" b="0" dirty="0">
                <a:solidFill>
                  <a:schemeClr val="tx1"/>
                </a:solidFill>
              </a:rPr>
              <a:t>EUni4ALL-NETWORK</a:t>
            </a:r>
            <a:endParaRPr lang="bg-BG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0" dirty="0">
                <a:solidFill>
                  <a:schemeClr val="tx1"/>
                </a:solidFill>
              </a:rPr>
              <a:t>- </a:t>
            </a:r>
            <a:r>
              <a:rPr lang="ru-RU" b="0" dirty="0" smtClean="0">
                <a:solidFill>
                  <a:schemeClr val="tx1"/>
                </a:solidFill>
              </a:rPr>
              <a:t>  Европейска </a:t>
            </a:r>
            <a:r>
              <a:rPr lang="ru-RU" b="0" dirty="0">
                <a:solidFill>
                  <a:schemeClr val="tx1"/>
                </a:solidFill>
              </a:rPr>
              <a:t>мрежа от приобщаващи университети </a:t>
            </a:r>
            <a:r>
              <a:rPr lang="ru-RU" b="0" dirty="0" smtClean="0">
                <a:solidFill>
                  <a:schemeClr val="tx1"/>
                </a:solidFill>
              </a:rPr>
              <a:t>за </a:t>
            </a:r>
            <a:r>
              <a:rPr lang="ru-RU" b="0" dirty="0">
                <a:solidFill>
                  <a:schemeClr val="tx1"/>
                </a:solidFill>
              </a:rPr>
              <a:t>универсална </a:t>
            </a:r>
            <a:r>
              <a:rPr lang="ru-RU" b="0" dirty="0" smtClean="0">
                <a:solidFill>
                  <a:schemeClr val="tx1"/>
                </a:solidFill>
              </a:rPr>
              <a:t>достъпност – </a:t>
            </a:r>
            <a:r>
              <a:rPr lang="ru-RU" b="0" dirty="0">
                <a:solidFill>
                  <a:schemeClr val="tx1"/>
                </a:solidFill>
              </a:rPr>
              <a:t>26 </a:t>
            </a:r>
            <a:r>
              <a:rPr lang="ru-RU" b="0" dirty="0" smtClean="0">
                <a:solidFill>
                  <a:schemeClr val="tx1"/>
                </a:solidFill>
              </a:rPr>
              <a:t>държави</a:t>
            </a:r>
            <a:endParaRPr lang="ru-RU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0" dirty="0">
                <a:solidFill>
                  <a:schemeClr val="tx1"/>
                </a:solidFill>
              </a:rPr>
              <a:t>Обучение на преподаватели и </a:t>
            </a:r>
            <a:r>
              <a:rPr lang="ru-RU" b="0" dirty="0" smtClean="0">
                <a:solidFill>
                  <a:schemeClr val="tx1"/>
                </a:solidFill>
              </a:rPr>
              <a:t>персонал </a:t>
            </a:r>
            <a:r>
              <a:rPr lang="ru-RU" b="0" dirty="0">
                <a:solidFill>
                  <a:schemeClr val="tx1"/>
                </a:solidFill>
              </a:rPr>
              <a:t>за включване на студенти </a:t>
            </a:r>
            <a:r>
              <a:rPr lang="ru-RU" b="0" dirty="0" smtClean="0">
                <a:solidFill>
                  <a:schemeClr val="tx1"/>
                </a:solidFill>
              </a:rPr>
              <a:t>със затруднения</a:t>
            </a:r>
            <a:endParaRPr lang="ru-RU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ru-RU" b="0" dirty="0">
                <a:solidFill>
                  <a:schemeClr val="tx1"/>
                </a:solidFill>
              </a:rPr>
              <a:t>Насърчаване на международната мобилност на студенти с </a:t>
            </a:r>
            <a:r>
              <a:rPr lang="ru-RU" b="0" dirty="0" smtClean="0">
                <a:solidFill>
                  <a:schemeClr val="tx1"/>
                </a:solidFill>
              </a:rPr>
              <a:t>увреждания</a:t>
            </a:r>
            <a:endParaRPr lang="bg-BG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2772" y="1291206"/>
            <a:ext cx="11087020" cy="492936"/>
          </a:xfrm>
        </p:spPr>
        <p:txBody>
          <a:bodyPr/>
          <a:lstStyle/>
          <a:p>
            <a:r>
              <a:rPr lang="bg-BG" b="1" dirty="0" smtClean="0"/>
              <a:t>Добри практики за достъпност във висшето образование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5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23285" y="2030819"/>
            <a:ext cx="11791506" cy="4465673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solidFill>
                  <a:schemeClr val="tx1"/>
                </a:solidFill>
              </a:rPr>
              <a:t>Ирландия: </a:t>
            </a:r>
            <a:r>
              <a:rPr lang="bg-BG" b="0" dirty="0">
                <a:solidFill>
                  <a:schemeClr val="tx1"/>
                </a:solidFill>
              </a:rPr>
              <a:t>Център за върхови постижения за универсален дизайн</a:t>
            </a: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</a:rPr>
              <a:t>Създаден към Националния орган на хората с увреждания</a:t>
            </a:r>
            <a:r>
              <a:rPr lang="bg-BG" b="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bg-BG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bg-BG" b="0" dirty="0">
                <a:solidFill>
                  <a:schemeClr val="tx1"/>
                </a:solidFill>
              </a:rPr>
              <a:t>Обучава и оценява в спазване на стандартите за универсален дизайн в: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dirty="0">
                <a:solidFill>
                  <a:schemeClr val="tx1"/>
                </a:solidFill>
              </a:rPr>
              <a:t>Застроената среда;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dirty="0">
                <a:solidFill>
                  <a:schemeClr val="tx1"/>
                </a:solidFill>
              </a:rPr>
              <a:t>Продуктите и услугите;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dirty="0">
                <a:solidFill>
                  <a:schemeClr val="tx1"/>
                </a:solidFill>
              </a:rPr>
              <a:t>Комуникацията и технологиите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bg-BG" dirty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bg-BG" dirty="0" smtClean="0">
                <a:solidFill>
                  <a:schemeClr val="tx1"/>
                </a:solidFill>
              </a:rPr>
              <a:t>Работи </a:t>
            </a:r>
            <a:r>
              <a:rPr lang="bg-BG" dirty="0">
                <a:solidFill>
                  <a:schemeClr val="tx1"/>
                </a:solidFill>
              </a:rPr>
              <a:t>за достъпност за гражданите в Ирландия в хода на жизнения цикъл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</a:p>
          <a:p>
            <a:pPr marL="0" lvl="1" indent="0">
              <a:buNone/>
            </a:pPr>
            <a:endParaRPr lang="bg-BG" dirty="0">
              <a:solidFill>
                <a:schemeClr val="tx1"/>
              </a:solidFill>
            </a:endParaRPr>
          </a:p>
          <a:p>
            <a:pPr marL="342900" lvl="1" indent="-342900">
              <a:buFontTx/>
              <a:buChar char="-"/>
            </a:pPr>
            <a:r>
              <a:rPr lang="bg-BG" dirty="0">
                <a:solidFill>
                  <a:schemeClr val="tx1"/>
                </a:solidFill>
              </a:rPr>
              <a:t>Достъпността в образованието включва средата и </a:t>
            </a:r>
            <a:r>
              <a:rPr lang="bg-BG" dirty="0" smtClean="0">
                <a:solidFill>
                  <a:schemeClr val="tx1"/>
                </a:solidFill>
              </a:rPr>
              <a:t>процеса на етапите: </a:t>
            </a:r>
          </a:p>
          <a:p>
            <a:pPr marL="0" lvl="1" indent="0">
              <a:buNone/>
            </a:pPr>
            <a:r>
              <a:rPr lang="bg-BG" dirty="0">
                <a:solidFill>
                  <a:schemeClr val="tx1"/>
                </a:solidFill>
              </a:rPr>
              <a:t> </a:t>
            </a:r>
            <a:r>
              <a:rPr lang="bg-BG" dirty="0" smtClean="0">
                <a:solidFill>
                  <a:schemeClr val="tx1"/>
                </a:solidFill>
              </a:rPr>
              <a:t>  детска градина     училище     университет      обучение през </a:t>
            </a:r>
            <a:r>
              <a:rPr lang="bg-BG" dirty="0">
                <a:solidFill>
                  <a:schemeClr val="tx1"/>
                </a:solidFill>
              </a:rPr>
              <a:t>целия живот.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728" y="1376267"/>
            <a:ext cx="11012592" cy="492936"/>
          </a:xfrm>
        </p:spPr>
        <p:txBody>
          <a:bodyPr/>
          <a:lstStyle/>
          <a:p>
            <a:r>
              <a:rPr lang="bg-BG" b="1" dirty="0"/>
              <a:t>Добри </a:t>
            </a:r>
            <a:r>
              <a:rPr lang="bg-BG" b="1" dirty="0" smtClean="0"/>
              <a:t>практики за достъпност за всички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2626242" y="6161560"/>
            <a:ext cx="244548" cy="180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4175050" y="6161560"/>
            <a:ext cx="244548" cy="180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flipV="1">
            <a:off x="6173973" y="6161560"/>
            <a:ext cx="244548" cy="180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1945759"/>
            <a:ext cx="12032512" cy="500793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Закодонателство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Закон, стратегия и план, наредби</a:t>
            </a:r>
          </a:p>
          <a:p>
            <a:pPr marL="0" indent="0">
              <a:buNone/>
            </a:pPr>
            <a:endParaRPr lang="bg-BG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2. Застроена среда и публична среда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- план за достъпност със срокове (27 държави-членки);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- ново строителство: Наредба за универсален дизайн на средата (България)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- медицински услуги и аптеки (вкл. България);</a:t>
            </a:r>
          </a:p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- музеи – физическа достъпност, достъпност за слепи и глухи хора (Швеция, Швейцария, Португалия, Великобритания, добри практики в България)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69" y="1291206"/>
            <a:ext cx="11012592" cy="492936"/>
          </a:xfrm>
        </p:spPr>
        <p:txBody>
          <a:bodyPr/>
          <a:lstStyle/>
          <a:p>
            <a:pPr algn="ctr"/>
            <a:r>
              <a:rPr lang="bg-BG" sz="2800" b="1" dirty="0" smtClean="0">
                <a:latin typeface="+mn-lt"/>
              </a:rPr>
              <a:t>Обасти на достъпност в ЕС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62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9488" y="2020186"/>
            <a:ext cx="12032512" cy="45826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3. 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Транспорт и инфраструктура: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Достъпност на публичния транспорт: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dirty="0">
                <a:solidFill>
                  <a:schemeClr val="tx1"/>
                </a:solidFill>
                <a:latin typeface="+mn-lt"/>
              </a:rPr>
              <a:t>д</a:t>
            </a:r>
            <a:r>
              <a:rPr lang="bg-BG" b="0" dirty="0" smtClean="0">
                <a:solidFill>
                  <a:schemeClr val="tx1"/>
                </a:solidFill>
                <a:latin typeface="+mn-lt"/>
              </a:rPr>
              <a:t>остъпен обществен транспорт - Швейцария;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dirty="0">
                <a:solidFill>
                  <a:schemeClr val="tx1"/>
                </a:solidFill>
                <a:latin typeface="+mn-lt"/>
              </a:rPr>
              <a:t>д</a:t>
            </a:r>
            <a:r>
              <a:rPr lang="bg-BG" b="0" dirty="0" smtClean="0">
                <a:solidFill>
                  <a:schemeClr val="tx1"/>
                </a:solidFill>
                <a:latin typeface="+mn-lt"/>
              </a:rPr>
              <a:t>остъпен автобусен транспорт </a:t>
            </a:r>
            <a:r>
              <a:rPr lang="bg-BG" dirty="0">
                <a:solidFill>
                  <a:schemeClr val="tx1"/>
                </a:solidFill>
                <a:latin typeface="+mn-lt"/>
              </a:rPr>
              <a:t>+ обучени </a:t>
            </a:r>
            <a:r>
              <a:rPr lang="bg-BG" dirty="0" smtClean="0">
                <a:solidFill>
                  <a:schemeClr val="tx1"/>
                </a:solidFill>
                <a:latin typeface="+mn-lt"/>
              </a:rPr>
              <a:t>водачи </a:t>
            </a:r>
            <a:r>
              <a:rPr lang="bg-BG" b="0" dirty="0" smtClean="0">
                <a:solidFill>
                  <a:schemeClr val="tx1"/>
                </a:solidFill>
                <a:latin typeface="+mn-lt"/>
              </a:rPr>
              <a:t>- Нидерландия, Великобритания, Израел;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bg-BG" b="0" dirty="0" smtClean="0">
                <a:solidFill>
                  <a:schemeClr val="tx1"/>
                </a:solidFill>
                <a:latin typeface="+mn-lt"/>
              </a:rPr>
              <a:t>Достъпен жп транспорт - Германия, Португалия, Австрия, Великобритания.</a:t>
            </a:r>
          </a:p>
          <a:p>
            <a:pPr lvl="1">
              <a:buFontTx/>
              <a:buChar char="-"/>
            </a:pPr>
            <a:endParaRPr lang="en-US" b="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bg-BG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bg-BG" dirty="0" smtClean="0">
                <a:solidFill>
                  <a:schemeClr val="tx1"/>
                </a:solidFill>
                <a:cs typeface="Arial" panose="020B0604020202020204" pitchFamily="34" charset="0"/>
              </a:rPr>
              <a:t>. Информация и комуникация: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Превод на Конвенцията: жестов/лесен за четене превод - Германия, Унгария, Словения;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Достъпни уебсайтове: мониторинг - вкл. България;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ТВ канали за слепи хора: малък процент канали в Швеция, Великобритания, др.;</a:t>
            </a:r>
          </a:p>
          <a:p>
            <a:pPr>
              <a:buFontTx/>
              <a:buChar char="-"/>
            </a:pPr>
            <a:r>
              <a:rPr lang="bg-BG" b="0" dirty="0" smtClean="0">
                <a:solidFill>
                  <a:schemeClr val="tx1"/>
                </a:solidFill>
                <a:cs typeface="Arial" panose="020B0604020202020204" pitchFamily="34" charset="0"/>
              </a:rPr>
              <a:t>ТВ канали с жестов превод: Великобритания и САЩ (100%), Швеция и Ирландия (75%), България – новини в национални телевизии.</a:t>
            </a:r>
          </a:p>
          <a:p>
            <a:pPr>
              <a:buFontTx/>
              <a:buChar char="-"/>
            </a:pP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669" y="1291206"/>
            <a:ext cx="11012592" cy="492936"/>
          </a:xfrm>
        </p:spPr>
        <p:txBody>
          <a:bodyPr/>
          <a:lstStyle/>
          <a:p>
            <a:pPr algn="ctr"/>
            <a:r>
              <a:rPr lang="bg-BG" sz="2800" b="1" dirty="0" smtClean="0">
                <a:latin typeface="+mn-lt"/>
              </a:rPr>
              <a:t>Области на достъпност в ЕС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88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ibleEU" id="{5F369F73-0DA3-B54C-AE51-EF648E13E9FC}" vid="{215EE698-1060-4E4A-9BE5-1A911BAEDE7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93A68CF214974FB1A00C9AD2CBE0DC" ma:contentTypeVersion="14" ma:contentTypeDescription="Crear nuevo documento." ma:contentTypeScope="" ma:versionID="6f4db225247ee39014df0d284829acb1">
  <xsd:schema xmlns:xsd="http://www.w3.org/2001/XMLSchema" xmlns:xs="http://www.w3.org/2001/XMLSchema" xmlns:p="http://schemas.microsoft.com/office/2006/metadata/properties" xmlns:ns2="e8d6c6a3-ef37-4a27-acd0-f7e5c4920f1e" xmlns:ns3="0e9cd55c-56a6-48d1-b102-8113f97874a2" targetNamespace="http://schemas.microsoft.com/office/2006/metadata/properties" ma:root="true" ma:fieldsID="7db7911cb64b662ccd0e5d41d40c4b0b" ns2:_="" ns3:_="">
    <xsd:import namespace="e8d6c6a3-ef37-4a27-acd0-f7e5c4920f1e"/>
    <xsd:import namespace="0e9cd55c-56a6-48d1-b102-8113f97874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c6a3-ef37-4a27-acd0-f7e5c4920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0f9025f-aaf2-49fd-922f-66cc957fad8f}" ma:internalName="TaxCatchAll" ma:showField="CatchAllData" ma:web="e8d6c6a3-ef37-4a27-acd0-f7e5c4920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cd55c-56a6-48d1-b102-8113f9787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87b3b367-fee8-4b53-8ba9-81855ffea1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cd55c-56a6-48d1-b102-8113f97874a2">
      <Terms xmlns="http://schemas.microsoft.com/office/infopath/2007/PartnerControls"/>
    </lcf76f155ced4ddcb4097134ff3c332f>
    <TaxCatchAll xmlns="e8d6c6a3-ef37-4a27-acd0-f7e5c4920f1e" xsi:nil="true"/>
  </documentManagement>
</p:properties>
</file>

<file path=customXml/itemProps1.xml><?xml version="1.0" encoding="utf-8"?>
<ds:datastoreItem xmlns:ds="http://schemas.openxmlformats.org/officeDocument/2006/customXml" ds:itemID="{5EFA1F3B-FDE4-43AC-89CA-FA5DBE00E5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6c6a3-ef37-4a27-acd0-f7e5c4920f1e"/>
    <ds:schemaRef ds:uri="0e9cd55c-56a6-48d1-b102-8113f97874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FF9494-9B2B-4AD8-8B29-1CD6B81AA7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11A2F4-0340-4514-B178-C7E80999E6B7}">
  <ds:schemaRefs>
    <ds:schemaRef ds:uri="http://purl.org/dc/terms/"/>
    <ds:schemaRef ds:uri="e8d6c6a3-ef37-4a27-acd0-f7e5c4920f1e"/>
    <ds:schemaRef ds:uri="http://schemas.openxmlformats.org/package/2006/metadata/core-properties"/>
    <ds:schemaRef ds:uri="0e9cd55c-56a6-48d1-b102-8113f97874a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3587</TotalTime>
  <Words>905</Words>
  <Application>Microsoft Office PowerPoint</Application>
  <PresentationFormat>Widescreen</PresentationFormat>
  <Paragraphs>120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72</vt:lpstr>
      <vt:lpstr>72 Black</vt:lpstr>
      <vt:lpstr>Arial</vt:lpstr>
      <vt:lpstr>Calibri</vt:lpstr>
      <vt:lpstr>Calibri Light</vt:lpstr>
      <vt:lpstr>Courier New</vt:lpstr>
      <vt:lpstr>GDS Transport</vt:lpstr>
      <vt:lpstr>Tema de Office</vt:lpstr>
      <vt:lpstr>  AccessibleEU България – Организиране на достъпни събития  Уъркшоп за взаимно учене  29.11.2023  В рамките на проект  ЕВРОПЕЙСКИ РЕСУРСЕН ЦЕНТЪР ЗА ДОСТЪПНОСТ –  Да работим заедно за по-достъпен Европейски Съюз за хора с увреждания      </vt:lpstr>
      <vt:lpstr>Защо достъпни събития за всички?</vt:lpstr>
      <vt:lpstr>Достъпните събития в рамката на AccessibleEU centre</vt:lpstr>
      <vt:lpstr>Напредък на AccessibleEU през 2023 г.</vt:lpstr>
      <vt:lpstr>Как устойчиво се работи за достъпност в ЕС?</vt:lpstr>
      <vt:lpstr>Добри практики за достъпност във висшето образование </vt:lpstr>
      <vt:lpstr>Добри практики за достъпност за всички </vt:lpstr>
      <vt:lpstr>Обасти на достъпност в ЕС</vt:lpstr>
      <vt:lpstr>Области на достъпност в ЕС</vt:lpstr>
      <vt:lpstr>Области на достъпност в ЕС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Peinado de la Fuente, Oscar</dc:creator>
  <cp:lastModifiedBy>User</cp:lastModifiedBy>
  <cp:revision>106</cp:revision>
  <dcterms:created xsi:type="dcterms:W3CDTF">2023-03-28T10:32:43Z</dcterms:created>
  <dcterms:modified xsi:type="dcterms:W3CDTF">2023-11-28T15:39:45Z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0x010100A693A68CF214974FB1A00C9AD2CBE0DC</vt:lpwstr>
  </property>
</Properties>
</file>