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9" r:id="rId1"/>
  </p:sldMasterIdLst>
  <p:notesMasterIdLst>
    <p:notesMasterId r:id="rId18"/>
  </p:notesMasterIdLst>
  <p:sldIdLst>
    <p:sldId id="256" r:id="rId2"/>
    <p:sldId id="257" r:id="rId3"/>
    <p:sldId id="388" r:id="rId4"/>
    <p:sldId id="369" r:id="rId5"/>
    <p:sldId id="370" r:id="rId6"/>
    <p:sldId id="372" r:id="rId7"/>
    <p:sldId id="373" r:id="rId8"/>
    <p:sldId id="374" r:id="rId9"/>
    <p:sldId id="378" r:id="rId10"/>
    <p:sldId id="377" r:id="rId11"/>
    <p:sldId id="265" r:id="rId12"/>
    <p:sldId id="383" r:id="rId13"/>
    <p:sldId id="379" r:id="rId14"/>
    <p:sldId id="389" r:id="rId15"/>
    <p:sldId id="390" r:id="rId16"/>
    <p:sldId id="39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mtClean="0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mtClean="0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mtClean="0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mtClean="0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mtClean="0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mtClean="0"/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8300"/>
            <a:ext cx="16648113" cy="12487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8300"/>
            <a:ext cx="16646526" cy="12485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8300"/>
            <a:ext cx="16648113" cy="12487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6773-DA3A-4280-840C-BDE490266E4E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9A79-C0BE-471A-AD63-F7B51FC938B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756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88390-82C1-4960-B2CA-CA1591296AD7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9741A-F1E4-4125-8F99-A0DDC5CC4E1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565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26E4-428F-4D21-96ED-7AF72933304C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235D-B516-42D0-801F-8DA6CC3253FD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513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57093-0D72-4FD2-965D-718B0331916F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8A46-B6E3-4AFE-A924-EA2218BDB31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1241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6E95-B643-4675-9D04-5A8E77DDFBB1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936CF-14E7-4635-9E28-DFB79905C30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038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5B95-0734-4699-95DA-3D282F394707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3BB3-16EF-44EA-9B9E-9FB55C6AA8D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258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D8AA-A753-4947-ABD4-4072498ECA27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CDFA-05EE-4A2B-BE79-4E81A0B9C9B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243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848D-E5BF-41B1-B697-92A8DDBDB9A6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023F-916C-466C-9139-9BAB4D046BDE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9697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D05AC-3B91-431E-A0FA-570632D22877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3BFE-BFA0-4501-9088-6D1FF503743E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0096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C988-2EBA-452E-8B8E-0E656A6B4AEF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038E-157F-4DC0-A05C-87838C1D97A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674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D7AC-E549-4C1B-A80E-4ABD952FB33A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9BBC3-7545-4353-A099-836D716BD710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8932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410727-52B2-42E7-BB72-ED35281F1A52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8B1395-E5CF-4761-93C1-09E8EECD220A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71500" y="692150"/>
            <a:ext cx="77724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bg-BG" altLang="en-US"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Адаптиране на увреждането в университетската  аудитория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en-GB" altLang="en-US" sz="280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bg-BG" altLang="es-ES" sz="2800">
                <a:solidFill>
                  <a:srgbClr val="336666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Проф. Феликс Диас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en-GB" altLang="es-ES" sz="2800">
              <a:solidFill>
                <a:srgbClr val="336666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bg-BG" altLang="es-ES" sz="240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Американски университет в България</a:t>
            </a:r>
            <a:endParaRPr lang="es-ES" altLang="es-ES" sz="2400">
              <a:solidFill>
                <a:srgbClr val="336666"/>
              </a:solidFill>
              <a:latin typeface="Arial Black" panose="020B0A040201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52600" y="3567113"/>
            <a:ext cx="5410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825"/>
              </a:spcBef>
              <a:buSzPct val="70000"/>
              <a:buFontTx/>
              <a:buChar char="-"/>
            </a:pPr>
            <a:r>
              <a:rPr lang="bg-BG" altLang="es-ES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Модели на увреждането</a:t>
            </a:r>
            <a:endParaRPr lang="es-ES" altLang="es-ES" sz="200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ctr" eaLnBrk="1" hangingPunct="1">
              <a:spcBef>
                <a:spcPts val="825"/>
              </a:spcBef>
              <a:buSzPct val="70000"/>
              <a:buFontTx/>
              <a:buChar char="-"/>
            </a:pPr>
            <a:r>
              <a:rPr lang="bg-BG" altLang="es-ES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Адаптация и приспособяване</a:t>
            </a:r>
            <a:r>
              <a:rPr lang="es-ES" altLang="es-ES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	</a:t>
            </a:r>
          </a:p>
          <a:p>
            <a:pPr algn="ctr" eaLnBrk="1" hangingPunct="1">
              <a:spcBef>
                <a:spcPts val="825"/>
              </a:spcBef>
              <a:buSzPct val="70000"/>
              <a:buFontTx/>
              <a:buChar char="-"/>
            </a:pPr>
            <a:r>
              <a:rPr lang="bg-BG" altLang="es-ES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Улесняване на участието</a:t>
            </a:r>
            <a:endParaRPr lang="es-ES" altLang="es-ES" sz="200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 noChangeArrowheads="1"/>
          </p:cNvSpPr>
          <p:nvPr>
            <p:ph type="title"/>
          </p:nvPr>
        </p:nvSpPr>
        <p:spPr>
          <a:xfrm>
            <a:off x="628650" y="500063"/>
            <a:ext cx="840740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en-U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Въпроси за оценка и интервенция </a:t>
            </a:r>
            <a:br>
              <a:rPr lang="ru-RU" altLang="en-U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</a:br>
            <a:r>
              <a:rPr lang="ru-RU" altLang="en-U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на хора с увреждания</a:t>
            </a:r>
            <a:endParaRPr lang="es-ES" altLang="en-US" sz="3200" dirty="0" smtClean="0">
              <a:solidFill>
                <a:srgbClr val="336666"/>
              </a:solidFill>
              <a:latin typeface="Arial Black" panose="020B0A040201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483" name="Marcador de contenido 2"/>
          <p:cNvSpPr>
            <a:spLocks noGrp="1"/>
          </p:cNvSpPr>
          <p:nvPr>
            <p:ph idx="1"/>
          </p:nvPr>
        </p:nvSpPr>
        <p:spPr>
          <a:xfrm>
            <a:off x="250825" y="1825625"/>
            <a:ext cx="8713788" cy="48434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en-US" sz="2400" b="1" smtClean="0"/>
              <a:t>Как животът на този човек се различава от този на неговите връстници? (Оценяване)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en-US" smtClean="0"/>
              <a:t>Как функционалният репертоар на човека се адаптира към образователните и социалните изисквания? (компетентност)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en-US" smtClean="0"/>
              <a:t>Как средата на човека го подкрепя или му позволява да участва? (ограничения/бариери)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en-US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en-US" sz="2400" b="1" smtClean="0"/>
              <a:t>Как можем да помогнем на човека в неговата социална среда? (интервенция)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en-US" smtClean="0"/>
              <a:t>Съсредоточете се върху функционалността на човека (лична подкрепа/помощ/(ре)хабилитация)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en-US" smtClean="0"/>
              <a:t>Съсредоточете се върху околната среда (интервенция с мрежи, училища и различан социален контекст)</a:t>
            </a:r>
            <a:endParaRPr lang="es-ES" altLang="en-US" smtClean="0"/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5661025"/>
            <a:ext cx="189071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63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636588" y="404813"/>
            <a:ext cx="7689850" cy="1136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g-BG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Адаптация</a:t>
            </a:r>
            <a:endParaRPr lang="es-ES" altLang="es-ES" sz="3200" dirty="0" smtClean="0">
              <a:solidFill>
                <a:srgbClr val="336666"/>
              </a:solidFill>
              <a:latin typeface="Arial Black" panose="020B0A040201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2276475"/>
            <a:ext cx="8201025" cy="4132263"/>
          </a:xfrm>
        </p:spPr>
        <p:txBody>
          <a:bodyPr rtlCol="0">
            <a:normAutofit/>
          </a:bodyPr>
          <a:lstStyle/>
          <a:p>
            <a:pPr marL="3175" indent="0" eaLnBrk="1" fontAlgn="auto" hangingPunct="1">
              <a:spcAft>
                <a:spcPts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es-ES" sz="2000" dirty="0" smtClean="0"/>
              <a:t> </a:t>
            </a:r>
            <a:r>
              <a:rPr lang="ru-RU" altLang="es-ES" sz="2000" b="1" dirty="0" smtClean="0"/>
              <a:t>Промени</a:t>
            </a:r>
            <a:r>
              <a:rPr lang="ru-RU" altLang="es-ES" sz="2000" dirty="0" smtClean="0"/>
              <a:t>, въведени в </a:t>
            </a:r>
            <a:r>
              <a:rPr lang="ru-RU" altLang="es-ES" sz="2000" b="1" dirty="0" smtClean="0"/>
              <a:t>интерфейса </a:t>
            </a:r>
            <a:r>
              <a:rPr lang="ru-RU" altLang="es-ES" sz="2000" dirty="0" smtClean="0"/>
              <a:t>между лице с увреждане и неговата среда, за да се позволи, улесни или коригира участието му:</a:t>
            </a:r>
          </a:p>
          <a:p>
            <a:pPr marL="346075" indent="-342900" eaLnBrk="1" fontAlgn="auto" hangingPunct="1">
              <a:spcAft>
                <a:spcPts val="0"/>
              </a:spcAft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es-ES" sz="2000" dirty="0" smtClean="0"/>
              <a:t>Физични свойства на околната среда</a:t>
            </a:r>
          </a:p>
          <a:p>
            <a:pPr marL="346075" indent="-342900" eaLnBrk="1" fontAlgn="auto" hangingPunct="1">
              <a:spcAft>
                <a:spcPts val="0"/>
              </a:spcAft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es-ES" sz="2000" dirty="0" smtClean="0"/>
              <a:t>Начини за лечение на човека</a:t>
            </a:r>
          </a:p>
          <a:p>
            <a:pPr marL="346075" indent="-342900" eaLnBrk="1" fontAlgn="auto" hangingPunct="1">
              <a:spcAft>
                <a:spcPts val="0"/>
              </a:spcAft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es-ES" sz="2000" dirty="0" smtClean="0"/>
              <a:t>Организация на дейностите</a:t>
            </a:r>
          </a:p>
          <a:p>
            <a:pPr marL="346075" indent="-342900" eaLnBrk="1" fontAlgn="auto" hangingPunct="1">
              <a:spcAft>
                <a:spcPts val="0"/>
              </a:spcAft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es-ES" sz="2000" dirty="0" smtClean="0"/>
              <a:t>Разговорни структури</a:t>
            </a:r>
          </a:p>
          <a:p>
            <a:pPr marL="346075" indent="-342900" eaLnBrk="1" fontAlgn="auto" hangingPunct="1">
              <a:spcAft>
                <a:spcPts val="0"/>
              </a:spcAft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es-ES" sz="2000" dirty="0" smtClean="0"/>
              <a:t>Редизайн на задачи, цели, продукти</a:t>
            </a:r>
            <a:endParaRPr lang="es-ES" altLang="es-ES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en-U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Две парадигми за адаптация в образователна среда</a:t>
            </a:r>
            <a:endParaRPr lang="en-GB" altLang="en-US" sz="3200" dirty="0" smtClean="0">
              <a:solidFill>
                <a:srgbClr val="336666"/>
              </a:solidFill>
              <a:latin typeface="Arial Black" panose="020B0A040201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4579" name="Marcador de contenido 2"/>
          <p:cNvSpPr>
            <a:spLocks noGrp="1" noChangeArrowheads="1"/>
          </p:cNvSpPr>
          <p:nvPr>
            <p:ph idx="1"/>
          </p:nvPr>
        </p:nvSpPr>
        <p:spPr>
          <a:xfrm>
            <a:off x="249238" y="2216150"/>
            <a:ext cx="8712200" cy="4525963"/>
          </a:xfrm>
        </p:spPr>
        <p:txBody>
          <a:bodyPr rtlCol="0">
            <a:normAutofit/>
          </a:bodyPr>
          <a:lstStyle/>
          <a:p>
            <a:pPr marL="430213" indent="-323850" eaLnBrk="1" fontAlgn="auto" hangingPunct="1"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ru-RU" altLang="es-ES" sz="2400" b="1" dirty="0" smtClean="0"/>
              <a:t>Специално образование: </a:t>
            </a:r>
            <a:r>
              <a:rPr lang="ru-RU" altLang="es-ES" sz="2400" dirty="0" smtClean="0"/>
              <a:t>В съответствие с диагнози и етикети, които предполагат наличието на „нужди“ в лицето. Свързани с интеграционни политики; на базата на модел на дефицит.</a:t>
            </a:r>
          </a:p>
          <a:p>
            <a:pPr marL="430213" indent="-323850" eaLnBrk="1" fontAlgn="auto" hangingPunct="1"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ru-RU" altLang="es-ES" sz="2400" b="1" dirty="0" smtClean="0"/>
              <a:t>Приобщаващо образование: </a:t>
            </a:r>
            <a:r>
              <a:rPr lang="ru-RU" altLang="es-ES" sz="2400" dirty="0" smtClean="0"/>
              <a:t>Признаване на правата на всички ученици на най-добрите стандарти на образование, независимо от техните увреждания, учене заедно. </a:t>
            </a:r>
          </a:p>
          <a:p>
            <a:pPr marL="106363" indent="0" eaLnBrk="1" fontAlgn="auto" hangingPunct="1">
              <a:spcAft>
                <a:spcPts val="0"/>
              </a:spcAft>
              <a:buSzPct val="45000"/>
              <a:buFont typeface="Arial" panose="020B0604020202020204" pitchFamily="34" charset="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ru-RU" altLang="es-ES" sz="2400" dirty="0" smtClean="0"/>
              <a:t>	За тази цел институциите може да се „нуждаят“ от нови 	ресурси, да променят практиката си, да премахват бариерите 	в средата, да променят нагласите, да реорганизират или 	обучават своя персонал.</a:t>
            </a:r>
            <a:endParaRPr lang="en-GB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50" y="404813"/>
            <a:ext cx="8856663" cy="1136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g-BG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Гражданство и увреждане </a:t>
            </a:r>
            <a:r>
              <a:rPr lang="es-ES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(Morris, 2005)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279400" y="2016125"/>
            <a:ext cx="4537075" cy="4652963"/>
          </a:xfrm>
        </p:spPr>
        <p:txBody>
          <a:bodyPr rtlCol="0">
            <a:normAutofit/>
          </a:bodyPr>
          <a:lstStyle/>
          <a:p>
            <a:pPr marL="461962" indent="-457200" eaLnBrk="1" fontAlgn="auto" hangingPunct="1">
              <a:spcAft>
                <a:spcPts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es-ES" sz="2400" b="1" dirty="0"/>
              <a:t>Самоопределение: </a:t>
            </a:r>
            <a:r>
              <a:rPr lang="ru-RU" altLang="es-ES" sz="2400" dirty="0"/>
              <a:t>Възможност за избор; автономия; независим живот</a:t>
            </a:r>
            <a:r>
              <a:rPr lang="ru-RU" altLang="es-ES" sz="2400" dirty="0" smtClean="0"/>
              <a:t>.</a:t>
            </a:r>
          </a:p>
          <a:p>
            <a:pPr marL="476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es-ES" sz="2400" dirty="0" smtClean="0"/>
          </a:p>
          <a:p>
            <a:pPr marL="461962" indent="-457200" eaLnBrk="1" fontAlgn="auto" hangingPunct="1">
              <a:spcAft>
                <a:spcPts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es-ES" sz="2400" b="1" dirty="0" smtClean="0"/>
              <a:t>Участие</a:t>
            </a:r>
            <a:r>
              <a:rPr lang="ru-RU" altLang="es-ES" sz="2400" b="1" dirty="0"/>
              <a:t>: </a:t>
            </a:r>
            <a:r>
              <a:rPr lang="ru-RU" altLang="es-ES" sz="2400" dirty="0"/>
              <a:t>В политиката и обществото; основни за социалното </a:t>
            </a:r>
            <a:r>
              <a:rPr lang="ru-RU" altLang="es-ES" sz="2400" dirty="0" smtClean="0"/>
              <a:t>включване</a:t>
            </a:r>
          </a:p>
          <a:p>
            <a:pPr marL="476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es-ES" sz="2400" dirty="0" smtClean="0"/>
          </a:p>
          <a:p>
            <a:pPr marL="476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es-ES" sz="2400" b="1" dirty="0" smtClean="0"/>
              <a:t>* </a:t>
            </a:r>
            <a:r>
              <a:rPr lang="ru-RU" altLang="es-ES" sz="2400" b="1" dirty="0"/>
              <a:t>Принос: </a:t>
            </a:r>
            <a:r>
              <a:rPr lang="ru-RU" altLang="es-ES" sz="2400" dirty="0"/>
              <a:t>Отражение в икономическия и социалния живот на общността</a:t>
            </a:r>
            <a:r>
              <a:rPr lang="es-ES" altLang="es-ES" sz="2400" dirty="0" smtClean="0"/>
              <a:t>.</a:t>
            </a:r>
            <a:endParaRPr lang="es-ES" altLang="es-ES" sz="2400" dirty="0"/>
          </a:p>
        </p:txBody>
      </p:sp>
      <p:pic>
        <p:nvPicPr>
          <p:cNvPr id="24580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39322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785225" cy="9509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en-U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Стандартни изисквания към студентите: физическа поза, движение и мобилност</a:t>
            </a:r>
            <a:endParaRPr lang="en-GB" altLang="en-US" sz="3200" dirty="0" smtClean="0">
              <a:solidFill>
                <a:srgbClr val="336666"/>
              </a:solidFill>
              <a:latin typeface="Arial Black" panose="020B0A040201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6627" name="Marcador de contenido 2"/>
          <p:cNvSpPr>
            <a:spLocks noGrp="1" noChangeArrowheads="1"/>
          </p:cNvSpPr>
          <p:nvPr>
            <p:ph idx="1"/>
          </p:nvPr>
        </p:nvSpPr>
        <p:spPr>
          <a:xfrm>
            <a:off x="611188" y="2349500"/>
            <a:ext cx="7921625" cy="4130675"/>
          </a:xfrm>
        </p:spPr>
        <p:txBody>
          <a:bodyPr/>
          <a:lstStyle/>
          <a:p>
            <a:pPr marL="430213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bg-BG" altLang="es-ES" sz="2400" b="1" smtClean="0"/>
              <a:t>Да седят </a:t>
            </a:r>
            <a:r>
              <a:rPr lang="ru-RU" altLang="es-ES" sz="2400" smtClean="0"/>
              <a:t>на бюра със специфичен дизайн</a:t>
            </a:r>
          </a:p>
          <a:p>
            <a:pPr marL="430213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altLang="es-ES" sz="2400" b="1" smtClean="0"/>
              <a:t>Да остават неподвижни </a:t>
            </a:r>
            <a:r>
              <a:rPr lang="ru-RU" altLang="es-ES" sz="2400" smtClean="0"/>
              <a:t>за продължителни периоди от време (между 70 и 120 минути)</a:t>
            </a:r>
          </a:p>
          <a:p>
            <a:pPr marL="430213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altLang="es-ES" sz="2400" b="1" smtClean="0"/>
              <a:t>Да се придвижват </a:t>
            </a:r>
            <a:r>
              <a:rPr lang="ru-RU" altLang="es-ES" sz="2400" smtClean="0"/>
              <a:t>около и между сгради, включително по проходи, стълби и др.</a:t>
            </a:r>
          </a:p>
          <a:p>
            <a:pPr marL="430213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altLang="es-ES" sz="2400" b="1" smtClean="0"/>
              <a:t>Да имат ръчна координация </a:t>
            </a:r>
            <a:r>
              <a:rPr lang="ru-RU" altLang="es-ES" sz="2400" smtClean="0"/>
              <a:t>за писане, въвеждане или манипулиране на обекти</a:t>
            </a:r>
            <a:endParaRPr lang="en-GB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659688" cy="12398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en-U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Стандартни изисквания към студентите: зрение, слух, език и комуникация</a:t>
            </a:r>
            <a:endParaRPr lang="en-GB" altLang="en-US" sz="3200" dirty="0" smtClean="0">
              <a:solidFill>
                <a:srgbClr val="336666"/>
              </a:solidFill>
              <a:latin typeface="Arial Black" panose="020B0A040201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651" name="Marcador de contenido 2"/>
          <p:cNvSpPr>
            <a:spLocks noGrp="1" noChangeArrowheads="1"/>
          </p:cNvSpPr>
          <p:nvPr>
            <p:ph idx="1"/>
          </p:nvPr>
        </p:nvSpPr>
        <p:spPr>
          <a:xfrm>
            <a:off x="431800" y="1819275"/>
            <a:ext cx="8712200" cy="4130675"/>
          </a:xfrm>
        </p:spPr>
        <p:txBody>
          <a:bodyPr/>
          <a:lstStyle/>
          <a:p>
            <a:pPr marL="430213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altLang="es-ES" sz="2400" b="1" smtClean="0"/>
              <a:t>Зрение, </a:t>
            </a:r>
            <a:r>
              <a:rPr lang="ru-RU" altLang="es-ES" sz="2400" smtClean="0"/>
              <a:t>необходимо за разговор с други хора, четене, писане (бележки, задачи, изпити), гледане на видеоклипове</a:t>
            </a:r>
          </a:p>
          <a:p>
            <a:pPr marL="430213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altLang="es-ES" sz="2400" b="1" smtClean="0"/>
              <a:t>Необходим слух </a:t>
            </a:r>
            <a:r>
              <a:rPr lang="ru-RU" altLang="es-ES" sz="2400" smtClean="0"/>
              <a:t>за разговорно взаимодействие, превод на аудиовизуални материали</a:t>
            </a:r>
          </a:p>
          <a:p>
            <a:pPr marL="430213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altLang="es-ES" sz="2400" smtClean="0"/>
              <a:t>Академични</a:t>
            </a:r>
            <a:r>
              <a:rPr lang="ru-RU" altLang="es-ES" sz="2400" b="1" smtClean="0"/>
              <a:t> форми на разговор </a:t>
            </a:r>
            <a:r>
              <a:rPr lang="ru-RU" altLang="es-ES" sz="2400" smtClean="0"/>
              <a:t>(презентация, дебат, участие)</a:t>
            </a:r>
          </a:p>
          <a:p>
            <a:pPr marL="430213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altLang="es-ES" sz="2400" smtClean="0"/>
              <a:t>Академични стандарти </a:t>
            </a:r>
            <a:r>
              <a:rPr lang="ru-RU" altLang="es-ES" sz="2400" b="1" smtClean="0"/>
              <a:t>за писане </a:t>
            </a:r>
            <a:r>
              <a:rPr lang="ru-RU" altLang="es-ES" sz="2400" smtClean="0"/>
              <a:t>(композиция, аргумент, описание, жанрове за изследване и критика)</a:t>
            </a:r>
          </a:p>
          <a:p>
            <a:pPr marL="430213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altLang="es-ES" sz="2400" b="1" smtClean="0"/>
              <a:t>Многоезичен </a:t>
            </a:r>
            <a:r>
              <a:rPr lang="ru-RU" altLang="es-ES" sz="2400" smtClean="0"/>
              <a:t>достъп до текст</a:t>
            </a:r>
          </a:p>
          <a:p>
            <a:pPr marL="430213" indent="-323850" eaLnBrk="1" hangingPunct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altLang="es-ES" sz="2400" smtClean="0"/>
              <a:t>Управление на </a:t>
            </a:r>
            <a:r>
              <a:rPr lang="ru-RU" altLang="es-ES" sz="2400" b="1" smtClean="0"/>
              <a:t>формалните езици </a:t>
            </a:r>
            <a:r>
              <a:rPr lang="ru-RU" altLang="es-ES" sz="2400" smtClean="0"/>
              <a:t>(математика, логика)</a:t>
            </a:r>
            <a:endParaRPr lang="en-GB" altLang="en-US" sz="24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686675" cy="592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en-U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Стандартни изисквания към студентите: интелектуална и умствена нормативност</a:t>
            </a:r>
            <a:endParaRPr lang="en-GB" altLang="en-US" sz="3200" dirty="0" smtClean="0">
              <a:solidFill>
                <a:srgbClr val="336666"/>
              </a:solidFill>
              <a:latin typeface="Arial Black" panose="020B0A040201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699" name="Marcador de contenido 2"/>
          <p:cNvSpPr>
            <a:spLocks noGrp="1" noChangeArrowheads="1"/>
          </p:cNvSpPr>
          <p:nvPr>
            <p:ph idx="1"/>
          </p:nvPr>
        </p:nvSpPr>
        <p:spPr>
          <a:xfrm>
            <a:off x="417513" y="1819275"/>
            <a:ext cx="8712200" cy="4778375"/>
          </a:xfrm>
        </p:spPr>
        <p:txBody>
          <a:bodyPr rtlCol="0">
            <a:normAutofit/>
          </a:bodyPr>
          <a:lstStyle/>
          <a:p>
            <a:pPr marL="430213" indent="-323850" eaLnBrk="1" fontAlgn="auto" hangingPunct="1"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ru-RU" altLang="es-ES" sz="2000" b="1" dirty="0" smtClean="0"/>
              <a:t>Интелигентност: </a:t>
            </a:r>
            <a:r>
              <a:rPr lang="ru-RU" altLang="es-ES" sz="2000" dirty="0" smtClean="0"/>
              <a:t>Историческа стратификационна система, която регулира стойността, поддържа конкуренцията и насърчава срама:</a:t>
            </a:r>
          </a:p>
          <a:p>
            <a:pPr marL="449263" indent="-342900" eaLnBrk="1" fontAlgn="auto" hangingPunct="1">
              <a:spcAft>
                <a:spcPts val="0"/>
              </a:spcAft>
              <a:buSzPct val="45000"/>
              <a:buFontTx/>
              <a:buChar char="-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ru-RU" altLang="es-ES" sz="2000" dirty="0" smtClean="0"/>
              <a:t>„Ние сме единствените интелигентни тук; глупавите винаги са други;  срамуваме се от тях</a:t>
            </a:r>
          </a:p>
          <a:p>
            <a:pPr marL="449263" indent="-342900" eaLnBrk="1" fontAlgn="auto" hangingPunct="1">
              <a:spcAft>
                <a:spcPts val="0"/>
              </a:spcAft>
              <a:buSzPct val="45000"/>
              <a:buFontTx/>
              <a:buChar char="-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ru-RU" altLang="es-ES" sz="2000" dirty="0" smtClean="0"/>
              <a:t>- Интелигентност = успех = побеждаване на другите = повишение в йерархия</a:t>
            </a:r>
          </a:p>
          <a:p>
            <a:pPr marL="430213" indent="-323850" eaLnBrk="1" fontAlgn="auto" hangingPunct="1"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ru-RU" altLang="es-ES" sz="2000" dirty="0" smtClean="0"/>
              <a:t>Учебната програма включва умения, които се състоят от </a:t>
            </a:r>
            <a:r>
              <a:rPr lang="ru-RU" altLang="es-ES" sz="2000" b="1" dirty="0" smtClean="0"/>
              <a:t>начини на мислене </a:t>
            </a:r>
            <a:r>
              <a:rPr lang="ru-RU" altLang="es-ES" sz="2000" dirty="0" smtClean="0"/>
              <a:t>(напр. оперативно / абстрактно / критично разсъждение).</a:t>
            </a:r>
          </a:p>
          <a:p>
            <a:pPr marL="430213" indent="-323850" eaLnBrk="1" fontAlgn="auto" hangingPunct="1"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ru-RU" altLang="es-ES" sz="2000" b="1" dirty="0" smtClean="0"/>
              <a:t>Съкращаване на времето за търсене </a:t>
            </a:r>
            <a:r>
              <a:rPr lang="ru-RU" altLang="es-ES" sz="2000" dirty="0" smtClean="0"/>
              <a:t>(свързано със стандартни мерки за производство и постижения)</a:t>
            </a:r>
          </a:p>
          <a:p>
            <a:pPr marL="430213" indent="-323850" eaLnBrk="1" fontAlgn="auto" hangingPunct="1"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ru-RU" altLang="en-US" sz="2000" dirty="0" smtClean="0"/>
              <a:t>Принцип</a:t>
            </a:r>
            <a:r>
              <a:rPr lang="ru-RU" altLang="en-US" sz="2000" b="1" dirty="0" smtClean="0"/>
              <a:t> „без физически инструменти“</a:t>
            </a:r>
            <a:r>
              <a:rPr lang="ru-RU" altLang="en-US" sz="2000" dirty="0" smtClean="0"/>
              <a:t> (разчита се на повтаряща се, механична памет)</a:t>
            </a:r>
          </a:p>
          <a:p>
            <a:pPr marL="430213" indent="-323850" eaLnBrk="1" fontAlgn="auto" hangingPunct="1"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ru-RU" altLang="en-US" sz="2000" dirty="0" smtClean="0"/>
              <a:t>Стандарти за </a:t>
            </a:r>
            <a:r>
              <a:rPr lang="ru-RU" altLang="en-US" sz="2000" b="1" dirty="0" smtClean="0"/>
              <a:t>„разумна вежливост“: </a:t>
            </a:r>
            <a:r>
              <a:rPr lang="ru-RU" altLang="en-US" sz="2000" dirty="0" smtClean="0"/>
              <a:t>емоционална стабилност, взаимно уважение, етично съ-участие и т.н.</a:t>
            </a:r>
            <a:endParaRPr lang="en-GB" altLang="en-US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23850" y="333375"/>
            <a:ext cx="88201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bg-BG" altLang="es-ES" sz="320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Увреждането като институционален ресурс</a:t>
            </a:r>
            <a:r>
              <a:rPr lang="es-ES" altLang="es-ES" sz="320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 (Michel Foucault)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1700213"/>
            <a:ext cx="8856662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1788" indent="-331788">
              <a:spcBef>
                <a:spcPts val="7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bg-BG" altLang="es-ES" sz="2000" dirty="0" smtClean="0"/>
              <a:t>Увреждането като понятие се появява в контекста на </a:t>
            </a:r>
            <a:r>
              <a:rPr lang="bg-BG" altLang="es-ES" sz="2000" b="1" dirty="0" smtClean="0"/>
              <a:t>здравето</a:t>
            </a:r>
            <a:r>
              <a:rPr lang="bg-BG" altLang="es-ES" sz="2000" dirty="0" smtClean="0"/>
              <a:t>;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CCCC99"/>
              </a:buClr>
              <a:buSzPct val="70000"/>
              <a:defRPr/>
            </a:pPr>
            <a:r>
              <a:rPr lang="bg-BG" altLang="es-ES" sz="2000" dirty="0" smtClean="0"/>
              <a:t>     то награжда понятието за </a:t>
            </a:r>
            <a:r>
              <a:rPr lang="bg-BG" altLang="es-ES" sz="2000" i="1" dirty="0" smtClean="0"/>
              <a:t>болест</a:t>
            </a:r>
            <a:r>
              <a:rPr lang="es-ES" altLang="es-ES" sz="2000" dirty="0" smtClean="0"/>
              <a:t>; </a:t>
            </a:r>
            <a:r>
              <a:rPr lang="bg-BG" altLang="es-ES" sz="2000" dirty="0" smtClean="0"/>
              <a:t>по-късно се разпознава като    	</a:t>
            </a:r>
            <a:r>
              <a:rPr lang="bg-BG" altLang="es-ES" sz="2000" i="1" dirty="0" smtClean="0"/>
              <a:t>последица от болестта</a:t>
            </a:r>
            <a:r>
              <a:rPr lang="bg-BG" altLang="es-ES" sz="2000" dirty="0" smtClean="0"/>
              <a:t>; 	може да бъде разбрано като серия от 	</a:t>
            </a:r>
            <a:r>
              <a:rPr lang="bg-BG" altLang="es-ES" sz="2000" i="1" dirty="0" smtClean="0"/>
              <a:t>последици за здравословното състояние  на човека</a:t>
            </a:r>
            <a:r>
              <a:rPr lang="es-ES" altLang="es-ES" sz="2000" dirty="0" smtClean="0"/>
              <a:t>. </a:t>
            </a:r>
          </a:p>
          <a:p>
            <a:pPr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bg-BG" altLang="es-ES" sz="2000" dirty="0" smtClean="0"/>
              <a:t>За това </a:t>
            </a:r>
            <a:r>
              <a:rPr lang="bg-BG" altLang="es-ES" sz="2000" b="1" dirty="0" smtClean="0"/>
              <a:t>медицинската професия </a:t>
            </a:r>
            <a:r>
              <a:rPr lang="bg-BG" altLang="es-ES" sz="2000" dirty="0" smtClean="0"/>
              <a:t>има </a:t>
            </a:r>
            <a:r>
              <a:rPr lang="bg-BG" altLang="es-ES" sz="2000" b="1" dirty="0" smtClean="0"/>
              <a:t>централна роля </a:t>
            </a:r>
            <a:r>
              <a:rPr lang="bg-BG" altLang="es-ES" sz="2000" dirty="0" smtClean="0"/>
              <a:t>в оценката на физическото състояние и в разграничаването на човека с увреждане от този без увреждане, обективирано чрез диагнозата. </a:t>
            </a:r>
            <a:endParaRPr lang="es-ES" altLang="es-ES" sz="2000" b="1" dirty="0" smtClean="0"/>
          </a:p>
          <a:p>
            <a:pPr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bg-BG" altLang="es-ES" sz="2000" dirty="0" smtClean="0"/>
              <a:t>Развива се мрежа от </a:t>
            </a:r>
            <a:r>
              <a:rPr lang="bg-BG" altLang="es-ES" sz="2000" b="1" dirty="0" smtClean="0"/>
              <a:t>специфични</a:t>
            </a:r>
            <a:r>
              <a:rPr lang="bg-BG" altLang="es-ES" sz="2000" dirty="0" smtClean="0"/>
              <a:t> </a:t>
            </a:r>
            <a:r>
              <a:rPr lang="bg-BG" altLang="es-ES" sz="2000" b="1" dirty="0" smtClean="0"/>
              <a:t>организми, </a:t>
            </a:r>
            <a:r>
              <a:rPr lang="bg-BG" altLang="es-ES" sz="2000" dirty="0" smtClean="0"/>
              <a:t>които  обслужват увреждането </a:t>
            </a:r>
            <a:r>
              <a:rPr lang="es-ES" altLang="es-ES" sz="2000" dirty="0" smtClean="0"/>
              <a:t>(</a:t>
            </a:r>
            <a:r>
              <a:rPr lang="bg-BG" altLang="es-ES" sz="2000" dirty="0" smtClean="0"/>
              <a:t>напр</a:t>
            </a:r>
            <a:r>
              <a:rPr lang="es-ES" altLang="es-ES" sz="2000" dirty="0" smtClean="0"/>
              <a:t>., </a:t>
            </a:r>
            <a:r>
              <a:rPr lang="bg-BG" altLang="es-ES" sz="2000" dirty="0" smtClean="0"/>
              <a:t>специални училища или резидентни услуги) и</a:t>
            </a:r>
            <a:r>
              <a:rPr lang="es-ES" altLang="es-ES" sz="2000" dirty="0" smtClean="0"/>
              <a:t> </a:t>
            </a:r>
            <a:r>
              <a:rPr lang="bg-BG" altLang="es-ES" sz="2000" dirty="0" smtClean="0"/>
              <a:t>изискват специална диагноза като условие за достъп. </a:t>
            </a:r>
            <a:r>
              <a:rPr lang="es-ES" altLang="es-ES" sz="2000" dirty="0" smtClean="0"/>
              <a:t> </a:t>
            </a:r>
          </a:p>
          <a:p>
            <a:pPr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bg-BG" altLang="es-ES" sz="2000" dirty="0" smtClean="0"/>
              <a:t>Увеличават се </a:t>
            </a:r>
            <a:r>
              <a:rPr lang="bg-BG" altLang="es-ES" sz="2000" b="1" dirty="0" smtClean="0"/>
              <a:t>професиите </a:t>
            </a:r>
            <a:r>
              <a:rPr lang="bg-BG" altLang="es-ES" sz="2000" dirty="0" smtClean="0"/>
              <a:t>за работа с уврежданията в специализирани институции</a:t>
            </a:r>
            <a:r>
              <a:rPr lang="es-ES" altLang="es-ES" sz="2000" dirty="0" smtClean="0"/>
              <a:t>. </a:t>
            </a:r>
            <a:r>
              <a:rPr lang="bg-BG" altLang="es-ES" sz="2000" dirty="0" smtClean="0"/>
              <a:t>Някои професии насочват към медицинско</a:t>
            </a:r>
            <a:r>
              <a:rPr lang="en-US" altLang="es-ES" sz="2000" dirty="0" smtClean="0"/>
              <a:t> </a:t>
            </a:r>
            <a:r>
              <a:rPr lang="bg-BG" altLang="es-ES" sz="2000" dirty="0" smtClean="0"/>
              <a:t>лечение (специални педагози, ерготерапевти), други допринасят за подкрепа в административни сфери (социална работа, правни консултации, др.)</a:t>
            </a:r>
            <a:r>
              <a:rPr lang="es-ES" altLang="es-ES" sz="2000" dirty="0" smtClean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bg-BG" altLang="es-ES" sz="2000" dirty="0" smtClean="0"/>
              <a:t>Изисква се диагноза с цел </a:t>
            </a:r>
            <a:r>
              <a:rPr lang="bg-BG" altLang="es-ES" sz="2000" b="1" dirty="0" smtClean="0"/>
              <a:t>достъп до продукти и услуги</a:t>
            </a:r>
            <a:r>
              <a:rPr lang="bg-BG" altLang="es-ES" sz="2000" dirty="0" smtClean="0"/>
              <a:t>, като механизъм, който едновременно </a:t>
            </a:r>
            <a:r>
              <a:rPr lang="bg-BG" altLang="es-ES" sz="2000" i="1" dirty="0" smtClean="0"/>
              <a:t>разделя</a:t>
            </a:r>
            <a:r>
              <a:rPr lang="bg-BG" altLang="es-ES" sz="2000" dirty="0" smtClean="0"/>
              <a:t> индивида от обществото,  и го </a:t>
            </a:r>
            <a:r>
              <a:rPr lang="bg-BG" altLang="es-ES" sz="2000" i="1" dirty="0" smtClean="0"/>
              <a:t>интегрира</a:t>
            </a:r>
            <a:r>
              <a:rPr lang="bg-BG" altLang="es-ES" sz="2000" dirty="0" smtClean="0"/>
              <a:t> в специфичния кръг от институции и услуги за </a:t>
            </a:r>
            <a:r>
              <a:rPr lang="bg-BG" altLang="es-ES" sz="2000" i="1" dirty="0" smtClean="0"/>
              <a:t>корекция </a:t>
            </a:r>
            <a:r>
              <a:rPr lang="bg-BG" altLang="es-ES" sz="2000" dirty="0" smtClean="0"/>
              <a:t>и </a:t>
            </a:r>
            <a:r>
              <a:rPr lang="bg-BG" altLang="es-ES" sz="2000" i="1" dirty="0" smtClean="0"/>
              <a:t>контрол</a:t>
            </a:r>
            <a:r>
              <a:rPr lang="bg-BG" altLang="es-ES" sz="2000" dirty="0" smtClean="0"/>
              <a:t>. </a:t>
            </a:r>
            <a:endParaRPr lang="es-ES" altLang="es-ES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3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3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36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37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38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39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40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41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42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3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5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5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5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5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5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5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5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6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6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3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7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72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73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74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75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76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77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78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 noChangeArrowheads="1"/>
          </p:cNvSpPr>
          <p:nvPr>
            <p:ph type="title"/>
          </p:nvPr>
        </p:nvSpPr>
        <p:spPr>
          <a:xfrm>
            <a:off x="395288" y="365125"/>
            <a:ext cx="8497887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altLang="en-U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Увреждането се разпознава като дисциплинарен обект</a:t>
            </a:r>
            <a:endParaRPr lang="en-GB" altLang="en-US" sz="3200" dirty="0" smtClean="0">
              <a:solidFill>
                <a:srgbClr val="336666"/>
              </a:solidFill>
              <a:latin typeface="Arial Black" panose="020B0A040201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7171" name="Marcador de contenido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2913" y="1825625"/>
            <a:ext cx="5718175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260350"/>
            <a:ext cx="8712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g-BG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Индивидуалният</a:t>
            </a:r>
            <a:r>
              <a:rPr lang="es-ES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/</a:t>
            </a:r>
            <a:r>
              <a:rPr lang="bg-BG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медицински модел на увреждане </a:t>
            </a:r>
            <a:r>
              <a:rPr lang="es-ES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(</a:t>
            </a:r>
            <a:r>
              <a:rPr lang="bg-BG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СЗО,</a:t>
            </a:r>
            <a:r>
              <a:rPr lang="es-ES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 2011)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569325" cy="4756150"/>
          </a:xfrm>
        </p:spPr>
        <p:txBody>
          <a:bodyPr/>
          <a:lstStyle/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bg-BG" altLang="es-ES" sz="2000" b="1" smtClean="0"/>
              <a:t>Недъг</a:t>
            </a:r>
            <a:r>
              <a:rPr lang="es-ES" altLang="es-ES" sz="2000" smtClean="0"/>
              <a:t>: </a:t>
            </a:r>
            <a:r>
              <a:rPr lang="bg-BG" altLang="es-ES" sz="2000" smtClean="0"/>
              <a:t>Нарушаване на анатомичната структура или физиолигичните функции</a:t>
            </a:r>
            <a:endParaRPr lang="es-ES" altLang="es-ES" sz="2000" smtClean="0"/>
          </a:p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bg-BG" altLang="es-ES" sz="2000" b="1" smtClean="0"/>
              <a:t>Увреждане</a:t>
            </a:r>
            <a:r>
              <a:rPr lang="es-ES" altLang="es-ES" sz="2000" smtClean="0"/>
              <a:t>: </a:t>
            </a:r>
            <a:r>
              <a:rPr lang="bg-BG" altLang="es-ES" sz="2000" smtClean="0"/>
              <a:t>Ограничение </a:t>
            </a:r>
            <a:r>
              <a:rPr lang="es-ES" altLang="es-ES" sz="2000" smtClean="0"/>
              <a:t>(</a:t>
            </a:r>
            <a:r>
              <a:rPr lang="bg-BG" altLang="es-ES" sz="2000" smtClean="0"/>
              <a:t>поради физическо увреждане</a:t>
            </a:r>
            <a:r>
              <a:rPr lang="es-ES" altLang="es-ES" sz="2000" smtClean="0"/>
              <a:t>) </a:t>
            </a:r>
            <a:r>
              <a:rPr lang="bg-BG" altLang="es-ES" sz="2000" smtClean="0"/>
              <a:t>да изпълнява дейности или участва в жизнено важни ситуации</a:t>
            </a:r>
            <a:r>
              <a:rPr lang="es-ES" altLang="es-ES" sz="2000" smtClean="0"/>
              <a:t> </a:t>
            </a:r>
            <a:r>
              <a:rPr lang="ru-RU" altLang="es-ES" sz="2000" smtClean="0"/>
              <a:t>в диапазон, считан за нормален за чове</a:t>
            </a:r>
            <a:r>
              <a:rPr lang="bg-BG" altLang="es-ES" sz="2000" smtClean="0"/>
              <a:t>ка</a:t>
            </a:r>
            <a:r>
              <a:rPr lang="es-ES" altLang="es-ES" sz="2000" smtClean="0"/>
              <a:t>. </a:t>
            </a:r>
          </a:p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bg-BG" altLang="es-ES" sz="2000" smtClean="0"/>
              <a:t>Ресурси за лечение се предлагат на </a:t>
            </a:r>
            <a:r>
              <a:rPr lang="bg-BG" altLang="es-ES" sz="2000" i="1" smtClean="0"/>
              <a:t>индивидите, </a:t>
            </a:r>
            <a:r>
              <a:rPr lang="bg-BG" altLang="es-ES" sz="2000" smtClean="0"/>
              <a:t>за да ги приспособят за участие в света около тях; околната среда се приема за даденост</a:t>
            </a:r>
            <a:r>
              <a:rPr lang="es-ES" altLang="es-ES" sz="2000" smtClean="0"/>
              <a:t>. </a:t>
            </a:r>
          </a:p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bg-BG" altLang="es-ES" sz="2000" smtClean="0"/>
              <a:t>Доминиращ модел, който отразява мирогледа на хората без увреждания. И все пак, </a:t>
            </a:r>
            <a:r>
              <a:rPr lang="ru-RU" altLang="es-ES" sz="2000" smtClean="0"/>
              <a:t>не се предлага като </a:t>
            </a:r>
            <a:r>
              <a:rPr lang="es-ES" altLang="es-ES" sz="2000" smtClean="0"/>
              <a:t>“</a:t>
            </a:r>
            <a:r>
              <a:rPr lang="ru-RU" altLang="es-ES" sz="2000" smtClean="0"/>
              <a:t>перспектива</a:t>
            </a:r>
            <a:r>
              <a:rPr lang="es-ES" altLang="es-ES" sz="2000" smtClean="0"/>
              <a:t>”</a:t>
            </a:r>
            <a:r>
              <a:rPr lang="ru-RU" altLang="es-ES" sz="2000" smtClean="0"/>
              <a:t>, а като фактология.</a:t>
            </a:r>
            <a:r>
              <a:rPr lang="es-ES" altLang="es-ES" sz="2000" smtClean="0"/>
              <a:t> </a:t>
            </a:r>
            <a:endParaRPr lang="bg-BG" altLang="es-ES" sz="2000" smtClean="0"/>
          </a:p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ru-RU" altLang="es-ES" sz="2000" smtClean="0"/>
              <a:t>В резултат, хората, идентифицирани като значително увредени, се отклоняват от основния курс на социалния живот</a:t>
            </a:r>
            <a:r>
              <a:rPr lang="es-ES" altLang="es-ES" sz="2000" smtClean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4963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g-BG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Типични въпроси за медицинския модел </a:t>
            </a:r>
            <a:r>
              <a:rPr lang="es-ES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(</a:t>
            </a:r>
            <a:r>
              <a:rPr lang="bg-BG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адаптирани от </a:t>
            </a:r>
            <a:r>
              <a:rPr lang="es-ES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Oliver, 1996)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496300" cy="4451350"/>
          </a:xfrm>
        </p:spPr>
        <p:txBody>
          <a:bodyPr/>
          <a:lstStyle/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bg-BG" altLang="es-ES" sz="2000" smtClean="0"/>
              <a:t>Как състоянието Ви пречи да разбирате материала</a:t>
            </a:r>
            <a:r>
              <a:rPr lang="es-ES" altLang="es-ES" sz="2000" smtClean="0"/>
              <a:t>? </a:t>
            </a:r>
          </a:p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bg-BG" altLang="es-ES" sz="2000" smtClean="0"/>
              <a:t>Вашето увреждане задържа ли Ви в къщи повече, отколкото бихте искали?</a:t>
            </a:r>
            <a:r>
              <a:rPr lang="es-ES" altLang="es-ES" sz="2000" smtClean="0"/>
              <a:t> </a:t>
            </a:r>
          </a:p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bg-BG" altLang="es-ES" sz="2000" smtClean="0"/>
              <a:t>Вашето увреждане влияе ли по някакъв начин обучението Ви</a:t>
            </a:r>
            <a:r>
              <a:rPr lang="es-ES" altLang="es-ES" sz="2000" smtClean="0"/>
              <a:t>? </a:t>
            </a:r>
          </a:p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bg-BG" altLang="es-ES" sz="2000" smtClean="0"/>
              <a:t>Вашето увреждане изисква ли да живеете с близките Ви или с някого, който да Ви помага и да се грижи за Вас</a:t>
            </a:r>
            <a:r>
              <a:rPr lang="es-ES" altLang="es-ES" sz="2000" smtClean="0"/>
              <a:t>? </a:t>
            </a:r>
          </a:p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bg-BG" altLang="es-ES" sz="2000" smtClean="0"/>
              <a:t>Как успявате да се ангажирате с другите, предвид Вашето състояние</a:t>
            </a:r>
            <a:r>
              <a:rPr lang="es-ES" altLang="es-ES" sz="2000" smtClean="0"/>
              <a:t>?</a:t>
            </a:r>
          </a:p>
        </p:txBody>
      </p:sp>
      <p:pic>
        <p:nvPicPr>
          <p:cNvPr id="10244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543425"/>
            <a:ext cx="42481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424862" cy="10525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g-BG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Социален модел на увреждането</a:t>
            </a:r>
            <a:endParaRPr lang="es-ES" altLang="es-ES" sz="3200" dirty="0" smtClean="0">
              <a:solidFill>
                <a:srgbClr val="336666"/>
              </a:solidFill>
              <a:latin typeface="Arial Black" panose="020B0A040201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13787" cy="5761038"/>
          </a:xfrm>
        </p:spPr>
        <p:txBody>
          <a:bodyPr/>
          <a:lstStyle/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bg-BG" altLang="es-ES" sz="2000" smtClean="0"/>
              <a:t>Появява се в резултат на самоорганизираната активност на хора с увреждания през 70-те г. във Великобритания и Северна Америка</a:t>
            </a:r>
            <a:r>
              <a:rPr lang="es-ES" altLang="es-ES" sz="2000" smtClean="0"/>
              <a:t>. </a:t>
            </a:r>
          </a:p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bg-BG" altLang="es-ES" sz="2000" b="1" smtClean="0"/>
              <a:t>Недъг</a:t>
            </a:r>
            <a:r>
              <a:rPr lang="es-ES" altLang="es-ES" sz="2000" b="1" smtClean="0"/>
              <a:t>: </a:t>
            </a:r>
            <a:r>
              <a:rPr lang="es-ES" altLang="es-ES" sz="2000" smtClean="0"/>
              <a:t>“</a:t>
            </a:r>
            <a:r>
              <a:rPr lang="bg-BG" altLang="es-ES" sz="2000" smtClean="0"/>
              <a:t>загуба или ограничение на физическото, менталното или сензорното функциониране за дълъг или непрекъснат период</a:t>
            </a:r>
            <a:r>
              <a:rPr lang="es-ES" altLang="es-ES" sz="2000" smtClean="0"/>
              <a:t>”; “</a:t>
            </a:r>
            <a:r>
              <a:rPr lang="bg-BG" altLang="es-ES" sz="2000" smtClean="0"/>
              <a:t>медицински класифицирано био-физиологично състояние</a:t>
            </a:r>
            <a:r>
              <a:rPr lang="es-ES" altLang="es-ES" sz="2000" smtClean="0"/>
              <a:t>”</a:t>
            </a:r>
          </a:p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bg-BG" altLang="es-ES" sz="2000" b="1" smtClean="0"/>
              <a:t>Увреждане</a:t>
            </a:r>
            <a:r>
              <a:rPr lang="es-ES" altLang="es-ES" sz="2000" b="1" smtClean="0"/>
              <a:t>: </a:t>
            </a:r>
            <a:r>
              <a:rPr lang="bg-BG" altLang="es-ES" sz="2000" smtClean="0"/>
              <a:t>„</a:t>
            </a:r>
            <a:r>
              <a:rPr lang="ru-RU" altLang="en-US" sz="2000" smtClean="0"/>
              <a:t>неравностойно положение или ограничение на дейността, предизвикано от съвременната организация на обществото, която изобщо не отчита или не отчита в достатъчна степен хората с физически недъзи и по този начин ги изключва от участие в общите социални дейности.</a:t>
            </a:r>
            <a:r>
              <a:rPr lang="es-ES" altLang="es-ES" sz="2000" smtClean="0"/>
              <a:t>” (UPIAS, 1976) </a:t>
            </a:r>
          </a:p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bg-BG" altLang="es-ES" sz="2000" smtClean="0"/>
              <a:t>У</a:t>
            </a:r>
            <a:r>
              <a:rPr lang="ru-RU" altLang="es-ES" sz="2000" smtClean="0"/>
              <a:t>вреждането е отношение на потисничество</a:t>
            </a:r>
            <a:r>
              <a:rPr lang="es-ES" altLang="es-ES" sz="2000" smtClean="0"/>
              <a:t>. </a:t>
            </a:r>
            <a:r>
              <a:rPr lang="bg-BG" altLang="es-ES" sz="2000" i="1" smtClean="0"/>
              <a:t>Състоянието на </a:t>
            </a:r>
            <a:r>
              <a:rPr lang="bg-BG" altLang="es-ES" sz="2000" smtClean="0"/>
              <a:t>у</a:t>
            </a:r>
            <a:r>
              <a:rPr lang="bg-BG" altLang="es-ES" sz="2000" i="1" smtClean="0"/>
              <a:t>вреждане </a:t>
            </a:r>
            <a:r>
              <a:rPr lang="ru-RU" altLang="es-ES" sz="2000" smtClean="0"/>
              <a:t>се налага чрез ненужна изолация и изключване от общото участие на хората, определени с увреждания</a:t>
            </a:r>
            <a:r>
              <a:rPr lang="es-ES" altLang="es-ES" sz="2000" smtClean="0"/>
              <a:t>. </a:t>
            </a:r>
            <a:endParaRPr lang="es-ES" altLang="es-ES" sz="2000" i="1" smtClean="0"/>
          </a:p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bg-BG" altLang="es-ES" sz="2000" smtClean="0"/>
              <a:t>Социалният модел работи със състоянието на недъга в структурно инвалидизиращо общество</a:t>
            </a:r>
            <a:r>
              <a:rPr lang="es-ES" altLang="es-ES" sz="2000" smtClean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94712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g-BG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Типични въпроси за социалния модел</a:t>
            </a:r>
            <a:r>
              <a:rPr lang="es-ES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 (</a:t>
            </a:r>
            <a:r>
              <a:rPr lang="bg-BG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адаптирани от </a:t>
            </a:r>
            <a:r>
              <a:rPr lang="es-ES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Oliver, 1996)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857375"/>
            <a:ext cx="8424863" cy="4451350"/>
          </a:xfrm>
        </p:spPr>
        <p:txBody>
          <a:bodyPr/>
          <a:lstStyle/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ru-RU" altLang="es-ES" sz="2400" smtClean="0"/>
              <a:t>Трудностите Ви да разберете другите хора свързани ли са с използването на специфични комуникационни системи</a:t>
            </a:r>
            <a:r>
              <a:rPr lang="es-ES" altLang="es-ES" sz="2400" smtClean="0"/>
              <a:t>? </a:t>
            </a:r>
          </a:p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ru-RU" altLang="es-ES" sz="2400" smtClean="0"/>
              <a:t>Какво Ви затруднява да се интегрирате с други ученици</a:t>
            </a:r>
            <a:r>
              <a:rPr lang="es-ES" altLang="es-ES" sz="2400" smtClean="0"/>
              <a:t>? </a:t>
            </a:r>
          </a:p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ru-RU" altLang="es-ES" sz="2400" smtClean="0"/>
              <a:t>Имате ли проблеми в университета поради нагласите на другите хора</a:t>
            </a:r>
            <a:r>
              <a:rPr lang="es-ES" altLang="es-ES" sz="2400" smtClean="0"/>
              <a:t>? </a:t>
            </a:r>
          </a:p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ru-RU" altLang="es-ES" sz="2400" smtClean="0"/>
              <a:t>Предлагат ли Ви роднини или други хора лична помощ, за да компенсирате липсата на социални услуги?</a:t>
            </a:r>
          </a:p>
          <a:p>
            <a:pPr marL="331788" indent="-331788" eaLnBrk="1" hangingPunct="1"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ru-RU" altLang="es-ES" sz="2400" smtClean="0"/>
              <a:t>Дали физическата среда у дома и в училище се адаптира адекватно към Вашите лични, социални и образователни нужди?</a:t>
            </a:r>
            <a:endParaRPr lang="es-ES" altLang="es-ES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928100" cy="1135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es-ES" sz="3200" dirty="0" smtClean="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n-cs"/>
              </a:rPr>
              <a:t>Практически последици от социалния модел</a:t>
            </a:r>
            <a:endParaRPr lang="es-ES" altLang="es-ES" sz="3200" dirty="0" smtClean="0">
              <a:solidFill>
                <a:srgbClr val="336666"/>
              </a:solidFill>
              <a:latin typeface="Arial Black" panose="020B0A040201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905000"/>
            <a:ext cx="8640763" cy="4692650"/>
          </a:xfrm>
        </p:spPr>
        <p:txBody>
          <a:bodyPr rtlCol="0">
            <a:normAutofit fontScale="77500" lnSpcReduction="20000"/>
          </a:bodyPr>
          <a:lstStyle/>
          <a:p>
            <a:pPr indent="-341313" eaLnBrk="1" fontAlgn="auto" hangingPunct="1"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2400" dirty="0">
                <a:solidFill>
                  <a:srgbClr val="FF6633"/>
                </a:solidFill>
                <a:latin typeface="CalistoMT" pitchFamily="16" charset="0"/>
              </a:rPr>
              <a:t>• </a:t>
            </a:r>
            <a:r>
              <a:rPr lang="ru-RU" altLang="es-ES" sz="2800" dirty="0">
                <a:solidFill>
                  <a:srgbClr val="FF6633"/>
                </a:solidFill>
                <a:latin typeface="CalistoMT" pitchFamily="16" charset="0"/>
              </a:rPr>
              <a:t>Увреждането </a:t>
            </a:r>
            <a:r>
              <a:rPr lang="ru-RU" altLang="es-ES" sz="2800" dirty="0">
                <a:latin typeface="CalistoMT" pitchFamily="16" charset="0"/>
              </a:rPr>
              <a:t>възниква при взаимодействието между човека и заобикалящата го </a:t>
            </a:r>
            <a:r>
              <a:rPr lang="ru-RU" altLang="es-ES" sz="2800" dirty="0" smtClean="0">
                <a:latin typeface="CalistoMT" pitchFamily="16" charset="0"/>
              </a:rPr>
              <a:t>среда.</a:t>
            </a:r>
          </a:p>
          <a:p>
            <a:pPr indent="-341313" eaLnBrk="1" fontAlgn="auto" hangingPunct="1"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es-ES" sz="2800" dirty="0" smtClean="0">
              <a:latin typeface="CalistoMT" pitchFamily="16" charset="0"/>
            </a:endParaRPr>
          </a:p>
          <a:p>
            <a:pPr indent="-341313" eaLnBrk="1" fontAlgn="auto" hangingPunct="1"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es-ES" sz="2800" dirty="0">
                <a:latin typeface="CalistoMT" pitchFamily="16" charset="0"/>
              </a:rPr>
              <a:t>За да включат правилно многообразието, общностите са изправени пред предизвикателството да трансформират, проектират и организират </a:t>
            </a:r>
            <a:r>
              <a:rPr lang="ru-RU" altLang="es-ES" sz="2800" dirty="0" smtClean="0">
                <a:latin typeface="CalistoMT" pitchFamily="16" charset="0"/>
              </a:rPr>
              <a:t>различна </a:t>
            </a:r>
            <a:r>
              <a:rPr lang="ru-RU" altLang="es-ES" sz="2800" b="1" dirty="0" smtClean="0">
                <a:latin typeface="CalistoMT" pitchFamily="16" charset="0"/>
              </a:rPr>
              <a:t>социална среда</a:t>
            </a:r>
            <a:r>
              <a:rPr lang="ru-RU" altLang="es-ES" sz="2800" dirty="0" smtClean="0">
                <a:latin typeface="CalistoMT" pitchFamily="16" charset="0"/>
              </a:rPr>
              <a:t> </a:t>
            </a:r>
            <a:r>
              <a:rPr lang="ru-RU" altLang="es-ES" sz="2800" dirty="0">
                <a:latin typeface="CalistoMT" pitchFamily="16" charset="0"/>
              </a:rPr>
              <a:t>в съответствие с нуждите на различните хора, така че те да могат да участват успешно като граждани във всички сфери на живота</a:t>
            </a:r>
            <a:r>
              <a:rPr lang="ru-RU" altLang="es-ES" sz="2800" dirty="0" smtClean="0">
                <a:latin typeface="CalistoMT" pitchFamily="16" charset="0"/>
              </a:rPr>
              <a:t>.</a:t>
            </a:r>
          </a:p>
          <a:p>
            <a:pPr indent="-341313" eaLnBrk="1" fontAlgn="auto" hangingPunct="1"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es-ES" sz="2800" dirty="0" smtClean="0">
              <a:latin typeface="CalistoMT" pitchFamily="16" charset="0"/>
            </a:endParaRPr>
          </a:p>
          <a:p>
            <a:pPr indent="-341313" eaLnBrk="1" fontAlgn="auto" hangingPunct="1"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es-ES" sz="2800" dirty="0">
                <a:latin typeface="CalistoMT" pitchFamily="16" charset="0"/>
              </a:rPr>
              <a:t>Това винаги ще включва </a:t>
            </a:r>
            <a:r>
              <a:rPr lang="ru-RU" altLang="es-ES" sz="2800" b="1" dirty="0">
                <a:latin typeface="CalistoMT" pitchFamily="16" charset="0"/>
              </a:rPr>
              <a:t>двупосочен процес</a:t>
            </a:r>
            <a:r>
              <a:rPr lang="ru-RU" altLang="es-ES" sz="2800" dirty="0">
                <a:latin typeface="CalistoMT" pitchFamily="16" charset="0"/>
              </a:rPr>
              <a:t>: общността се адаптира към човека и обратното</a:t>
            </a:r>
            <a:r>
              <a:rPr lang="ru-RU" altLang="es-ES" sz="2800" dirty="0" smtClean="0">
                <a:latin typeface="CalistoMT" pitchFamily="16" charset="0"/>
              </a:rPr>
              <a:t>.</a:t>
            </a:r>
          </a:p>
          <a:p>
            <a:pPr indent="-341313" eaLnBrk="1" fontAlgn="auto" hangingPunct="1"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es-ES" sz="2800" dirty="0">
              <a:latin typeface="CalistoMT" pitchFamily="16" charset="0"/>
            </a:endParaRPr>
          </a:p>
          <a:p>
            <a:pPr indent="-341313" eaLnBrk="1" fontAlgn="auto" hangingPunct="1">
              <a:spcAft>
                <a:spcPts val="0"/>
              </a:spcAft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es-ES" sz="2800" dirty="0">
                <a:latin typeface="CalistoMT" pitchFamily="16" charset="0"/>
              </a:rPr>
              <a:t>Ключов въпрос за определяне на перспективите за увреждането е дали виждаме </a:t>
            </a:r>
            <a:r>
              <a:rPr lang="ru-RU" altLang="es-ES" sz="2800" b="1" dirty="0">
                <a:latin typeface="CalistoMT" pitchFamily="16" charset="0"/>
              </a:rPr>
              <a:t>„ограниченията“ </a:t>
            </a:r>
            <a:r>
              <a:rPr lang="ru-RU" altLang="es-ES" sz="2800" dirty="0">
                <a:latin typeface="CalistoMT" pitchFamily="16" charset="0"/>
              </a:rPr>
              <a:t>като свойства на околната среда или като свойства на човека.</a:t>
            </a:r>
            <a:endParaRPr lang="es-ES" altLang="es-ES" sz="2800" dirty="0">
              <a:latin typeface="CalistoMT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39750" y="188913"/>
            <a:ext cx="798353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bg-BG" altLang="es-ES" sz="3200">
                <a:solidFill>
                  <a:srgbClr val="336666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Взаимна грижа и зависимост</a:t>
            </a:r>
            <a:endParaRPr lang="es-ES" altLang="es-ES" sz="3200">
              <a:solidFill>
                <a:srgbClr val="336666"/>
              </a:solidFill>
              <a:latin typeface="Arial Black" panose="020B0A040201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95288" y="981075"/>
            <a:ext cx="8640762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1788" indent="-331788">
              <a:spcBef>
                <a:spcPts val="7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ru-RU" altLang="es-ES" sz="2000" dirty="0" smtClean="0"/>
              <a:t>Съвременните общества (особено по-индивидуалистичните) са склонни да приемат за даденост </a:t>
            </a:r>
            <a:r>
              <a:rPr lang="ru-RU" altLang="es-ES" sz="2000" b="1" dirty="0" smtClean="0"/>
              <a:t>зависимостта</a:t>
            </a:r>
            <a:r>
              <a:rPr lang="ru-RU" altLang="es-ES" sz="2000" dirty="0" smtClean="0"/>
              <a:t> на всички един от друг и нашето упование на ежедневните мрежи на </a:t>
            </a:r>
            <a:r>
              <a:rPr lang="ru-RU" altLang="es-ES" sz="2000" b="1" dirty="0" smtClean="0"/>
              <a:t>взаимна подкрепа</a:t>
            </a:r>
            <a:r>
              <a:rPr lang="ru-RU" altLang="es-ES" sz="2000" dirty="0" smtClean="0"/>
              <a:t> за икономическо производство и разпространение, емоционално удовлетворение, др., често забравяйки тяхното значение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CC99"/>
              </a:buClr>
              <a:buSzPct val="70000"/>
              <a:defRPr/>
            </a:pPr>
            <a:endParaRPr lang="es-ES" altLang="es-ES" sz="2000" dirty="0" smtClean="0"/>
          </a:p>
          <a:p>
            <a:pPr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ru-RU" altLang="es-ES" sz="2000" dirty="0" smtClean="0"/>
              <a:t>Всички </a:t>
            </a:r>
            <a:r>
              <a:rPr lang="ru-RU" altLang="es-ES" sz="2000" b="1" dirty="0" smtClean="0"/>
              <a:t>човешки институции </a:t>
            </a:r>
            <a:r>
              <a:rPr lang="ru-RU" altLang="es-ES" sz="2000" dirty="0" smtClean="0"/>
              <a:t>и </a:t>
            </a:r>
            <a:r>
              <a:rPr lang="ru-RU" altLang="es-ES" sz="2000" b="1" dirty="0" smtClean="0"/>
              <a:t>организации</a:t>
            </a:r>
            <a:r>
              <a:rPr lang="ru-RU" altLang="es-ES" sz="2000" dirty="0" smtClean="0"/>
              <a:t> предполагат отношения на взаимна зависимост, без които животът би бил невъзможен. Никой индивид не е абсолютно независим (или не иска да бъде). Най-фундаменталните ежедневни форми на подкрепа и обмен не са монетаризирани.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CC99"/>
              </a:buClr>
              <a:buSzPct val="70000"/>
              <a:defRPr/>
            </a:pPr>
            <a:endParaRPr lang="ru-RU" altLang="es-ES" sz="2000" dirty="0" smtClean="0"/>
          </a:p>
          <a:p>
            <a:pPr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ru-RU" altLang="es-ES" sz="2000" b="1" dirty="0" smtClean="0"/>
              <a:t>Специалната загриженост </a:t>
            </a:r>
            <a:r>
              <a:rPr lang="ru-RU" altLang="es-ES" sz="2000" dirty="0" smtClean="0"/>
              <a:t>за „зависимостта“ на децата, хората с увреждания или болните застава срещу обичайните форми на взаимна зависимост, които </a:t>
            </a:r>
            <a:r>
              <a:rPr lang="bg-BG" altLang="es-ES" sz="2000" dirty="0" smtClean="0"/>
              <a:t>често</a:t>
            </a:r>
            <a:r>
              <a:rPr lang="ru-RU" altLang="es-ES" sz="2000" dirty="0" smtClean="0"/>
              <a:t> са невидими и забравени.</a:t>
            </a:r>
            <a:r>
              <a:rPr lang="es-ES" altLang="es-ES" sz="2000" dirty="0" smtClean="0"/>
              <a:t> </a:t>
            </a:r>
            <a:endParaRPr lang="bg-BG" altLang="es-ES" sz="2000" dirty="0" smtClean="0"/>
          </a:p>
          <a:p>
            <a:pPr marL="0" indent="0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CC99"/>
              </a:buClr>
              <a:buSzPct val="70000"/>
              <a:defRPr/>
            </a:pPr>
            <a:endParaRPr lang="bg-BG" altLang="es-ES" sz="2000" dirty="0" smtClean="0"/>
          </a:p>
          <a:p>
            <a:pPr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CC99"/>
              </a:buClr>
              <a:buSzPct val="70000"/>
              <a:buFont typeface="Wingdings" panose="05000000000000000000" pitchFamily="2" charset="2"/>
              <a:buChar char=""/>
              <a:defRPr/>
            </a:pPr>
            <a:r>
              <a:rPr lang="ru-RU" altLang="es-ES" sz="2000" dirty="0" smtClean="0"/>
              <a:t>Възможно и полезно е да се </a:t>
            </a:r>
            <a:r>
              <a:rPr lang="ru-RU" altLang="es-ES" sz="2000" b="1" dirty="0" smtClean="0"/>
              <a:t>документират, оценяват, описват и трансформират</a:t>
            </a:r>
            <a:r>
              <a:rPr lang="ru-RU" altLang="es-ES" sz="2000" dirty="0" smtClean="0"/>
              <a:t> отношенията на зависимост между хората във всички сфери на живота.</a:t>
            </a:r>
            <a:endParaRPr lang="es-ES" altLang="es-ES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2923</TotalTime>
  <Words>1437</Words>
  <Application>Microsoft Office PowerPoint</Application>
  <PresentationFormat>On-screen Show (4:3)</PresentationFormat>
  <Paragraphs>101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Arial</vt:lpstr>
      <vt:lpstr>Calibri Light</vt:lpstr>
      <vt:lpstr>Times New Roman</vt:lpstr>
      <vt:lpstr>Microsoft YaHei</vt:lpstr>
      <vt:lpstr>Arial Black</vt:lpstr>
      <vt:lpstr>Wingdings</vt:lpstr>
      <vt:lpstr>CalistoMT</vt:lpstr>
      <vt:lpstr>Office Theme</vt:lpstr>
      <vt:lpstr>PowerPoint Presentation</vt:lpstr>
      <vt:lpstr>PowerPoint Presentation</vt:lpstr>
      <vt:lpstr>Увреждането се разпознава като дисциплинарен обект</vt:lpstr>
      <vt:lpstr>Индивидуалният/медицински модел на увреждане (СЗО, 2011)</vt:lpstr>
      <vt:lpstr>Типични въпроси за медицинския модел (адаптирани от Oliver, 1996)</vt:lpstr>
      <vt:lpstr>Социален модел на увреждането</vt:lpstr>
      <vt:lpstr>Типични въпроси за социалния модел (адаптирани от Oliver, 1996)</vt:lpstr>
      <vt:lpstr>Практически последици от социалния модел</vt:lpstr>
      <vt:lpstr>PowerPoint Presentation</vt:lpstr>
      <vt:lpstr>Въпроси за оценка и интервенция  на хора с увреждания</vt:lpstr>
      <vt:lpstr>Адаптация</vt:lpstr>
      <vt:lpstr>Две парадигми за адаптация в образователна среда</vt:lpstr>
      <vt:lpstr>Гражданство и увреждане (Morris, 2005)</vt:lpstr>
      <vt:lpstr>Стандартни изисквания към студентите: физическа поза, движение и мобилност</vt:lpstr>
      <vt:lpstr>Стандартни изисквания към студентите: зрение, слух, език и комуникация</vt:lpstr>
      <vt:lpstr>Стандартни изисквания към студентите: интелектуална и умствена нормативност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 de enfermo, dependencia y participación social</dc:title>
  <dc:creator>Área de Tecnología y Comunicaciones</dc:creator>
  <cp:lastModifiedBy>user</cp:lastModifiedBy>
  <cp:revision>213</cp:revision>
  <cp:lastPrinted>1601-01-01T00:00:00Z</cp:lastPrinted>
  <dcterms:created xsi:type="dcterms:W3CDTF">2009-11-19T17:30:56Z</dcterms:created>
  <dcterms:modified xsi:type="dcterms:W3CDTF">2023-10-22T03:47:15Z</dcterms:modified>
</cp:coreProperties>
</file>