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8288000" cy="10287000"/>
  <p:notesSz cx="6858000" cy="9144000"/>
  <p:embeddedFontLst>
    <p:embeddedFont>
      <p:font typeface="HK Grotesk Medium" panose="020B0604020202020204" charset="-52"/>
      <p:regular r:id="rId24"/>
    </p:embeddedFont>
    <p:embeddedFont>
      <p:font typeface="HK Grotesk Bold" panose="020B0604020202020204" charset="-5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9FB"/>
    <a:srgbClr val="4A2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Приоритетът на програмата е да се създаде подходяща среда за обучение на всеки студент, неза-висимо от неговите ограничения, което е в съзвучие със съвременните изисквания за приобща-ващо образование и осигуряването на възможности, независимо от физическите, ментални и ког-нитивни ограничения. Целите й включват и анализ и оценка на ситуации, възникнали при работа със студенти с проблемно поведение, поради специфични нужди (работа със студенти и препода-ватели). Също така, под супервизията на ръководител и срещу кредити за практическа работа, под формата на взаимна подкрепа (проект „Ръка за ръка“ на Системата за тюторство), студенти от гор-ните курсове в БП „Логопедия“ и студенти от МП „Езикова и речева патология“ оказват помощ на свои колеги с комуникативни нарушения.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Приоритетът на програмата е да се създаде подходяща среда за обучение на всеки студент, неза-висимо от неговите ограничения, което е в съзвучие със съвременните изисквания за приобща-ващо образование и осигуряването на възможности, независимо от физическите, ментални и ког-нитивни ограничения. Целите й включват и анализ и оценка на ситуации, възникнали при работа със студенти с проблемно поведение, поради специфични нужди (работа със студенти и препода-ватели). Също така, под супервизията на ръководител и срещу кредити за практическа работа, под формата на взаимна подкрепа (проект „Ръка за ръка“ на Системата за тюторство), студенти от гор-ните курсове в БП „Логопедия“ и студенти от МП „Езикова и речева патология“ оказват помощ на свои колеги с комуникативни нарушения.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Системата за тюторство в НБУ е програма за академично партньорство между преподаватели и студенти, които се нуждаят от подкрепа. Обхваща всички новоприети студенти на университета, които могат да изберат свой тютор сред определени преподаватели, който да ги подкрепи в про-цеса на тяхното интегриране в системата на университета и в бъдещото им израстване като лич-ности. В рамките на тази система е разработена и форма за взаимно подпомагане на студентите в НБУ, обединени от различни инициативи, развиващи и споделящи сходни интереси в различни на-учни области или изкуства.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0.gif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" b="-2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3196" y="-1106247"/>
            <a:ext cx="8847677" cy="3209080"/>
          </a:xfrm>
          <a:custGeom>
            <a:avLst/>
            <a:gdLst/>
            <a:ahLst/>
            <a:cxnLst/>
            <a:rect l="l" t="t" r="r" b="b"/>
            <a:pathLst>
              <a:path w="8847677" h="3209080">
                <a:moveTo>
                  <a:pt x="0" y="0"/>
                </a:moveTo>
                <a:lnTo>
                  <a:pt x="8847676" y="0"/>
                </a:lnTo>
                <a:lnTo>
                  <a:pt x="8847676" y="3209080"/>
                </a:lnTo>
                <a:lnTo>
                  <a:pt x="0" y="3209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483"/>
            <a:ext cx="16036623" cy="166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>
                <a:solidFill>
                  <a:srgbClr val="050A30"/>
                </a:solidFill>
                <a:latin typeface="HK Grotesk Bold"/>
              </a:rPr>
              <a:t>Нов български университет - </a:t>
            </a:r>
          </a:p>
          <a:p>
            <a:pPr algn="ctr">
              <a:lnSpc>
                <a:spcPts val="6480"/>
              </a:lnSpc>
            </a:pPr>
            <a:r>
              <a:rPr lang="en-US" sz="6000">
                <a:solidFill>
                  <a:srgbClr val="050A30"/>
                </a:solidFill>
                <a:latin typeface="HK Grotesk Bold"/>
              </a:rPr>
              <a:t>“социалният университет”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63200" y="8935293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28725" lvl="2" indent="-409575">
              <a:lnSpc>
                <a:spcPts val="3240"/>
              </a:lnSpc>
              <a:buFont typeface="Arial"/>
              <a:buChar char="⚬"/>
            </a:pPr>
            <a:r>
              <a:rPr lang="bg-BG" sz="3000" b="1" smtClean="0">
                <a:solidFill>
                  <a:srgbClr val="CCE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K Grotesk Medium"/>
              </a:rPr>
              <a:t>Доц. д-р Полина Михова</a:t>
            </a:r>
            <a:endParaRPr lang="en-US" sz="3000" b="1">
              <a:solidFill>
                <a:srgbClr val="CCE9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K Grotesk Medium"/>
            </a:endParaRPr>
          </a:p>
          <a:p>
            <a:pPr marL="1228725" lvl="2" indent="-409575">
              <a:lnSpc>
                <a:spcPts val="3240"/>
              </a:lnSpc>
              <a:buFont typeface="Arial"/>
              <a:buChar char="⚬"/>
            </a:pPr>
            <a:r>
              <a:rPr lang="bg-BG" sz="3000" b="1" smtClean="0">
                <a:solidFill>
                  <a:srgbClr val="CCE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K Grotesk Medium"/>
              </a:rPr>
              <a:t>Доц. д-р Екатерина Торовода</a:t>
            </a:r>
            <a:endParaRPr lang="en-US" sz="3000" b="1">
              <a:solidFill>
                <a:srgbClr val="CCE9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K Grotesk Medium"/>
            </a:endParaRPr>
          </a:p>
          <a:p>
            <a:pPr marL="1228725" lvl="2" indent="-409575">
              <a:lnSpc>
                <a:spcPts val="3240"/>
              </a:lnSpc>
              <a:buFont typeface="Arial"/>
              <a:buChar char="⚬"/>
            </a:pPr>
            <a:r>
              <a:rPr lang="bg-BG" sz="3000" b="1" smtClean="0">
                <a:solidFill>
                  <a:srgbClr val="CCE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K Grotesk Medium"/>
              </a:rPr>
              <a:t>Доц. д-р Маргарита Станкова, д.м.</a:t>
            </a:r>
            <a:endParaRPr lang="en-US" sz="3000" b="1">
              <a:solidFill>
                <a:srgbClr val="CCE9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K Grotesk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283447" y="1519139"/>
            <a:ext cx="8094249" cy="708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6"/>
              </a:lnSpc>
            </a:pPr>
            <a:endParaRPr dirty="0"/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Консултант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: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Моника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Андрейчева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,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студент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в БП „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Журналистика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“</a:t>
            </a:r>
          </a:p>
          <a:p>
            <a:pPr marL="542925" lvl="1" indent="-271462" algn="l">
              <a:lnSpc>
                <a:spcPts val="2916"/>
              </a:lnSpc>
            </a:pP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Тюториъли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за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преподаватели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и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студенти</a:t>
            </a: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</a:pP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Специализирани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софтуери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в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академична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среда</a:t>
            </a: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</a:pP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Електронни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платформи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в НБУ:</a:t>
            </a:r>
          </a:p>
          <a:p>
            <a:pPr marL="1185863" lvl="2" indent="-457200">
              <a:lnSpc>
                <a:spcPts val="2916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4F6FC"/>
                </a:solidFill>
                <a:latin typeface="HK Grotesk Medium"/>
              </a:rPr>
              <a:t>Moodle НБУ</a:t>
            </a:r>
          </a:p>
          <a:p>
            <a:pPr marL="1185863" lvl="2" indent="-457200">
              <a:lnSpc>
                <a:spcPts val="2916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4F6FC"/>
                </a:solidFill>
                <a:ea typeface="HK Grotesk Medium"/>
              </a:rPr>
              <a:t>ⓔ-</a:t>
            </a:r>
            <a:r>
              <a:rPr lang="en-US" sz="3000" dirty="0" err="1">
                <a:solidFill>
                  <a:srgbClr val="F4F6FC"/>
                </a:solidFill>
                <a:ea typeface="HK Grotesk Medium"/>
              </a:rPr>
              <a:t>студент</a:t>
            </a:r>
            <a:r>
              <a:rPr lang="en-US" sz="3000" dirty="0">
                <a:solidFill>
                  <a:srgbClr val="F4F6FC"/>
                </a:solidFill>
                <a:ea typeface="HK Grotesk Medium"/>
              </a:rPr>
              <a:t> </a:t>
            </a:r>
          </a:p>
          <a:p>
            <a:pPr marL="1185863" lvl="2" indent="-457200">
              <a:lnSpc>
                <a:spcPts val="2916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4F6FC"/>
                </a:solidFill>
                <a:ea typeface="HK Grotesk Medium"/>
              </a:rPr>
              <a:t>ⓔ-mail</a:t>
            </a:r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Достъпна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среда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за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ориентиране</a:t>
            </a:r>
            <a:r>
              <a:rPr lang="en-US" sz="3000" dirty="0">
                <a:solidFill>
                  <a:srgbClr val="F4F6FC"/>
                </a:solidFill>
                <a:latin typeface="HK Grotesk Medium"/>
              </a:rPr>
              <a:t> и </a:t>
            </a:r>
            <a:r>
              <a:rPr lang="en-US" sz="3000" dirty="0" err="1">
                <a:solidFill>
                  <a:srgbClr val="F4F6FC"/>
                </a:solidFill>
                <a:latin typeface="HK Grotesk Medium"/>
              </a:rPr>
              <a:t>мобилност</a:t>
            </a: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</a:pP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r">
              <a:lnSpc>
                <a:spcPts val="2916"/>
              </a:lnSpc>
            </a:pPr>
            <a:endParaRPr lang="en-US" sz="3000" dirty="0">
              <a:solidFill>
                <a:srgbClr val="F4F6FC"/>
              </a:solidFill>
              <a:latin typeface="HK Grotesk Medium"/>
            </a:endParaRPr>
          </a:p>
          <a:p>
            <a:pPr marL="542925" lvl="1" indent="-271462" algn="l">
              <a:lnSpc>
                <a:spcPts val="2916"/>
              </a:lnSpc>
            </a:pPr>
            <a:endParaRPr lang="en-US" sz="3000" dirty="0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6728" y="2167414"/>
            <a:ext cx="7061644" cy="395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r>
              <a:rPr lang="en-US" sz="4800" spc="384">
                <a:solidFill>
                  <a:srgbClr val="F4F6FC"/>
                </a:solidFill>
                <a:latin typeface="HK Grotesk Bold"/>
              </a:rPr>
              <a:t>ЗА СТУДЕНТИ С НАМАЛЕНО ИЛИ ЛИПСВАЩО ЗРЕНИЕ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8" y="-931842"/>
            <a:ext cx="9183112" cy="3327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6" y="6362700"/>
            <a:ext cx="3030794" cy="3903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0" y="7558280"/>
            <a:ext cx="3299160" cy="2625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CAE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7548372" y="3061266"/>
            <a:ext cx="10254994" cy="535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053" lvl="1" indent="-325526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F4F6FC"/>
                </a:solidFill>
                <a:latin typeface="HK Grotesk Medium"/>
              </a:rPr>
              <a:t>Достъпна и подходяща среда за обучение:</a:t>
            </a:r>
          </a:p>
          <a:p>
            <a:pPr marL="1554480" lvl="2" indent="-518160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F4F6FC"/>
                </a:solidFill>
                <a:latin typeface="HK Grotesk Medium"/>
              </a:rPr>
              <a:t>материална среда</a:t>
            </a:r>
          </a:p>
          <a:p>
            <a:pPr marL="1554480" lvl="2" indent="-518160" algn="l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F4F6FC"/>
                </a:solidFill>
                <a:latin typeface="HK Grotesk Medium"/>
              </a:rPr>
              <a:t>академична среда</a:t>
            </a:r>
          </a:p>
          <a:p>
            <a:pPr algn="r">
              <a:lnSpc>
                <a:spcPts val="3888"/>
              </a:lnSpc>
            </a:pPr>
            <a:endParaRPr lang="en-US" sz="360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r">
              <a:lnSpc>
                <a:spcPts val="3888"/>
              </a:lnSpc>
            </a:pPr>
            <a:endParaRPr lang="en-US" sz="360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F4F6FC"/>
                </a:solidFill>
                <a:latin typeface="HK Grotesk Medium"/>
              </a:rPr>
              <a:t>Онлайн vs присъствено обучение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F4F6FC"/>
                </a:solidFill>
                <a:latin typeface="HK Grotesk Medium"/>
              </a:rPr>
              <a:t>Специализирано място в Библиотеката на НБУ за студенти с инвалидни колички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l">
              <a:lnSpc>
                <a:spcPts val="3888"/>
              </a:lnSpc>
            </a:pPr>
            <a:endParaRPr lang="en-US" sz="3600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6728" y="2167414"/>
            <a:ext cx="7061644" cy="395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endParaRPr/>
          </a:p>
          <a:p>
            <a:pPr algn="ctr">
              <a:lnSpc>
                <a:spcPts val="5184"/>
              </a:lnSpc>
            </a:pPr>
            <a:endParaRPr/>
          </a:p>
          <a:p>
            <a:pPr algn="ctr">
              <a:lnSpc>
                <a:spcPts val="5184"/>
              </a:lnSpc>
            </a:pPr>
            <a:endParaRPr/>
          </a:p>
          <a:p>
            <a:pPr algn="ctr">
              <a:lnSpc>
                <a:spcPts val="5184"/>
              </a:lnSpc>
            </a:pPr>
            <a:r>
              <a:rPr lang="en-US" sz="4800" spc="384">
                <a:solidFill>
                  <a:srgbClr val="F4F6FC"/>
                </a:solidFill>
                <a:latin typeface="HK Grotesk Bold"/>
              </a:rPr>
              <a:t>ЗА СТУДЕНТИ С ДВИГАТЕЛНИ ОГРАНИЧЕНИЯ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8" y="-931842"/>
            <a:ext cx="9183112" cy="3327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135152"/>
            <a:ext cx="6446112" cy="373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CAE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7997410" y="2415284"/>
            <a:ext cx="9757190" cy="610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45"/>
              </a:lnSpc>
            </a:pPr>
            <a:endParaRPr/>
          </a:p>
          <a:p>
            <a:pPr marL="577299" lvl="1" indent="-288649" algn="just">
              <a:lnSpc>
                <a:spcPts val="3445"/>
              </a:lnSpc>
              <a:buFont typeface="Arial"/>
              <a:buChar char="•"/>
            </a:pPr>
            <a:r>
              <a:rPr lang="en-US" sz="3189" spc="255">
                <a:solidFill>
                  <a:srgbClr val="F4F6FC"/>
                </a:solidFill>
                <a:latin typeface="HK Grotesk Bold"/>
              </a:rPr>
              <a:t>ВЪЗМОЖНОСТИ ЗА ДОПЪЛВАЩА И АЛТЕРНАТИВНА КОМУНИКАЦИЯ</a:t>
            </a:r>
          </a:p>
          <a:p>
            <a:pPr marL="577299" lvl="1" indent="-288649" algn="just">
              <a:lnSpc>
                <a:spcPts val="3445"/>
              </a:lnSpc>
            </a:pPr>
            <a:endParaRPr lang="en-US" sz="3189" spc="255">
              <a:solidFill>
                <a:srgbClr val="F4F6FC"/>
              </a:solidFill>
              <a:latin typeface="HK Grotesk Bold"/>
            </a:endParaRPr>
          </a:p>
          <a:p>
            <a:pPr marL="577299" lvl="1" indent="-288649" algn="just">
              <a:lnSpc>
                <a:spcPts val="3445"/>
              </a:lnSpc>
              <a:buFont typeface="Arial"/>
              <a:buChar char="•"/>
            </a:pPr>
            <a:r>
              <a:rPr lang="bg-BG" sz="3189" spc="255" smtClean="0">
                <a:solidFill>
                  <a:srgbClr val="F4F6FC"/>
                </a:solidFill>
                <a:latin typeface="HK Grotesk Bold"/>
              </a:rPr>
              <a:t>Гл. ас. д-р </a:t>
            </a:r>
            <a:r>
              <a:rPr lang="en-US" sz="3189" spc="255" smtClean="0">
                <a:solidFill>
                  <a:srgbClr val="F4F6FC"/>
                </a:solidFill>
                <a:latin typeface="HK Grotesk Bold"/>
              </a:rPr>
              <a:t>ЕВГЕНИЯ </a:t>
            </a:r>
            <a:r>
              <a:rPr lang="en-US" sz="3189" spc="255">
                <a:solidFill>
                  <a:srgbClr val="F4F6FC"/>
                </a:solidFill>
                <a:latin typeface="HK Grotesk Bold"/>
              </a:rPr>
              <a:t>ХРИСТОВА</a:t>
            </a:r>
          </a:p>
          <a:p>
            <a:pPr marL="577299" lvl="1" indent="-288649" algn="just">
              <a:lnSpc>
                <a:spcPts val="3445"/>
              </a:lnSpc>
              <a:buFont typeface="Arial"/>
              <a:buChar char="•"/>
            </a:pPr>
            <a:r>
              <a:rPr lang="bg-BG" sz="3189" spc="255" smtClean="0">
                <a:solidFill>
                  <a:srgbClr val="F4F6FC"/>
                </a:solidFill>
                <a:latin typeface="HK Grotesk Bold"/>
              </a:rPr>
              <a:t>проф</a:t>
            </a:r>
            <a:r>
              <a:rPr lang="en-US" sz="3189" spc="255" smtClean="0">
                <a:solidFill>
                  <a:srgbClr val="F4F6FC"/>
                </a:solidFill>
                <a:latin typeface="HK Grotesk Bold"/>
              </a:rPr>
              <a:t>. </a:t>
            </a:r>
            <a:r>
              <a:rPr lang="bg-BG" sz="3189" spc="255" smtClean="0">
                <a:solidFill>
                  <a:srgbClr val="F4F6FC"/>
                </a:solidFill>
                <a:latin typeface="HK Grotesk Bold"/>
              </a:rPr>
              <a:t>д-р</a:t>
            </a:r>
            <a:r>
              <a:rPr lang="en-US" sz="3189" spc="255" smtClean="0">
                <a:solidFill>
                  <a:srgbClr val="F4F6FC"/>
                </a:solidFill>
                <a:latin typeface="HK Grotesk Bold"/>
              </a:rPr>
              <a:t> </a:t>
            </a:r>
            <a:r>
              <a:rPr lang="en-US" sz="3189" spc="255">
                <a:solidFill>
                  <a:srgbClr val="F4F6FC"/>
                </a:solidFill>
                <a:latin typeface="HK Grotesk Bold"/>
              </a:rPr>
              <a:t>МОРИС ГРИНБЕРГ</a:t>
            </a:r>
          </a:p>
          <a:p>
            <a:pPr marL="577299" lvl="1" indent="-288649" algn="just">
              <a:lnSpc>
                <a:spcPts val="3445"/>
              </a:lnSpc>
            </a:pPr>
            <a:endParaRPr lang="en-US" sz="3189" spc="255">
              <a:solidFill>
                <a:srgbClr val="F4F6FC"/>
              </a:solidFill>
              <a:latin typeface="HK Grotesk Bold"/>
            </a:endParaRPr>
          </a:p>
          <a:p>
            <a:pPr marL="576894" lvl="1" indent="-288447" algn="just">
              <a:lnSpc>
                <a:spcPts val="3445"/>
              </a:lnSpc>
              <a:buFont typeface="Arial"/>
              <a:buChar char="•"/>
            </a:pPr>
            <a:r>
              <a:rPr lang="en-US" sz="3189" spc="255">
                <a:solidFill>
                  <a:srgbClr val="F4F6FC"/>
                </a:solidFill>
                <a:latin typeface="HK Grotesk Bold"/>
              </a:rPr>
              <a:t>УСТРОЙСТВО ЗА КОНТРОЛ С ПОГЛЕД:</a:t>
            </a:r>
          </a:p>
          <a:p>
            <a:pPr marL="1377415" lvl="2" indent="-459138" algn="just">
              <a:lnSpc>
                <a:spcPts val="3445"/>
              </a:lnSpc>
              <a:buFont typeface="Arial"/>
              <a:buChar char="⚬"/>
            </a:pPr>
            <a:r>
              <a:rPr lang="en-US" sz="3189" spc="255">
                <a:solidFill>
                  <a:srgbClr val="F4F6FC"/>
                </a:solidFill>
                <a:latin typeface="HK Grotesk Bold"/>
              </a:rPr>
              <a:t>УПРАВЛЕНИЕ С ПОГЛЕД НА ТАБЛЕТ, ЛАПТОП, НАСТОЛЕН КОМПЮТЪР;</a:t>
            </a:r>
          </a:p>
          <a:p>
            <a:pPr marL="1377415" lvl="2" indent="-459138" algn="just">
              <a:lnSpc>
                <a:spcPts val="3445"/>
              </a:lnSpc>
              <a:buFont typeface="Arial"/>
              <a:buChar char="⚬"/>
            </a:pPr>
            <a:r>
              <a:rPr lang="en-US" sz="3189" spc="255">
                <a:solidFill>
                  <a:srgbClr val="F4F6FC"/>
                </a:solidFill>
                <a:latin typeface="HK Grotesk Bold"/>
              </a:rPr>
              <a:t>УДОБНО УПРАВЛЕНИЕ НА ПРОГРАМИ В WINDOWS САМО С ПОГЛЕД. </a:t>
            </a:r>
          </a:p>
          <a:p>
            <a:pPr marL="577299" lvl="1" indent="-288649" algn="just">
              <a:lnSpc>
                <a:spcPts val="3445"/>
              </a:lnSpc>
            </a:pPr>
            <a:endParaRPr lang="en-US" sz="3189" spc="255">
              <a:solidFill>
                <a:srgbClr val="F4F6FC"/>
              </a:solidFill>
              <a:latin typeface="HK Grotesk Bold"/>
            </a:endParaRPr>
          </a:p>
          <a:p>
            <a:pPr marL="577299" lvl="1" indent="-288649" algn="just">
              <a:lnSpc>
                <a:spcPts val="3445"/>
              </a:lnSpc>
            </a:pPr>
            <a:endParaRPr lang="en-US" sz="3189" spc="255">
              <a:solidFill>
                <a:srgbClr val="F4F6FC"/>
              </a:solidFill>
              <a:latin typeface="HK Grotes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6728" y="6553027"/>
            <a:ext cx="7061644" cy="161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0"/>
              </a:lnSpc>
            </a:pPr>
            <a:endParaRPr/>
          </a:p>
          <a:p>
            <a:pPr algn="l">
              <a:lnSpc>
                <a:spcPts val="2540"/>
              </a:lnSpc>
            </a:pPr>
            <a:endParaRPr/>
          </a:p>
          <a:p>
            <a:pPr algn="l">
              <a:lnSpc>
                <a:spcPts val="2540"/>
              </a:lnSpc>
            </a:pPr>
            <a:r>
              <a:rPr lang="en-US" sz="2940">
                <a:solidFill>
                  <a:srgbClr val="F4F6FC"/>
                </a:solidFill>
                <a:latin typeface="HK Grotesk Medium"/>
              </a:rPr>
              <a:t>За студенти с двигателни ограничения</a:t>
            </a:r>
          </a:p>
          <a:p>
            <a:pPr algn="l">
              <a:lnSpc>
                <a:spcPts val="2540"/>
              </a:lnSpc>
            </a:pPr>
            <a:endParaRPr lang="en-US" sz="2940">
              <a:solidFill>
                <a:srgbClr val="F4F6FC"/>
              </a:solidFill>
              <a:latin typeface="HK Grotesk Medium"/>
            </a:endParaRPr>
          </a:p>
          <a:p>
            <a:pPr algn="l">
              <a:lnSpc>
                <a:spcPts val="2540"/>
              </a:lnSpc>
            </a:pPr>
            <a:endParaRPr lang="en-US" sz="2940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71600" y="2705100"/>
            <a:ext cx="4813066" cy="3990502"/>
          </a:xfrm>
          <a:custGeom>
            <a:avLst/>
            <a:gdLst/>
            <a:ahLst/>
            <a:cxnLst/>
            <a:rect l="l" t="t" r="r" b="b"/>
            <a:pathLst>
              <a:path w="4813066" h="3990502">
                <a:moveTo>
                  <a:pt x="0" y="0"/>
                </a:moveTo>
                <a:lnTo>
                  <a:pt x="4813066" y="0"/>
                </a:lnTo>
                <a:lnTo>
                  <a:pt x="4813066" y="3990502"/>
                </a:lnTo>
                <a:lnTo>
                  <a:pt x="0" y="3990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846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8" y="-931842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05800" y="2167414"/>
            <a:ext cx="96774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2647" lvl="1" indent="-301323" algn="just">
              <a:lnSpc>
                <a:spcPts val="3596"/>
              </a:lnSpc>
              <a:buFont typeface="Arial"/>
              <a:buChar char="•"/>
            </a:pPr>
            <a:r>
              <a:rPr lang="en-US" sz="3329" smtClean="0">
                <a:solidFill>
                  <a:srgbClr val="F4F6FC"/>
                </a:solidFill>
                <a:latin typeface="HK Grotesk Medium"/>
              </a:rPr>
              <a:t>Специфични </a:t>
            </a:r>
            <a:r>
              <a:rPr lang="en-US" sz="3329">
                <a:solidFill>
                  <a:srgbClr val="F4F6FC"/>
                </a:solidFill>
                <a:latin typeface="HK Grotesk Medium"/>
              </a:rPr>
              <a:t>условия за обучение и оценяване</a:t>
            </a:r>
          </a:p>
          <a:p>
            <a:pPr marL="602647" lvl="1" indent="-301323" algn="just">
              <a:lnSpc>
                <a:spcPts val="3596"/>
              </a:lnSpc>
            </a:pPr>
            <a:endParaRPr lang="en-US" sz="3329">
              <a:solidFill>
                <a:srgbClr val="F4F6FC"/>
              </a:solidFill>
              <a:latin typeface="HK Grotesk Medium"/>
            </a:endParaRPr>
          </a:p>
          <a:p>
            <a:pPr marL="602647" lvl="1" indent="-301323" algn="just">
              <a:lnSpc>
                <a:spcPts val="3596"/>
              </a:lnSpc>
              <a:buFont typeface="Arial"/>
              <a:buChar char="•"/>
            </a:pPr>
            <a:r>
              <a:rPr lang="en-US" sz="3329">
                <a:solidFill>
                  <a:srgbClr val="F4F6FC"/>
                </a:solidFill>
                <a:latin typeface="HK Grotesk Medium"/>
              </a:rPr>
              <a:t>Разработена процедура за скрининг, диагностика и консултиране:</a:t>
            </a:r>
          </a:p>
          <a:p>
            <a:pPr marL="1215724" lvl="2" indent="-457200" algn="just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>
                <a:solidFill>
                  <a:srgbClr val="F4F6FC"/>
                </a:solidFill>
                <a:latin typeface="HK Grotesk Medium"/>
              </a:rPr>
              <a:t>български и </a:t>
            </a:r>
          </a:p>
          <a:p>
            <a:pPr marL="1215724" lvl="2" indent="-457200" algn="just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>
                <a:solidFill>
                  <a:srgbClr val="F4F6FC"/>
                </a:solidFill>
                <a:latin typeface="HK Grotesk Medium"/>
              </a:rPr>
              <a:t>чуждестранни студенти</a:t>
            </a:r>
          </a:p>
          <a:p>
            <a:pPr marL="602647" lvl="1" indent="-301323" algn="just">
              <a:lnSpc>
                <a:spcPts val="3596"/>
              </a:lnSpc>
            </a:pPr>
            <a:endParaRPr lang="en-US" sz="3329">
              <a:solidFill>
                <a:srgbClr val="F4F6FC"/>
              </a:solidFill>
              <a:latin typeface="HK Grotesk Medium"/>
            </a:endParaRPr>
          </a:p>
          <a:p>
            <a:pPr marL="602647" lvl="1" indent="-301323" algn="just">
              <a:lnSpc>
                <a:spcPts val="3596"/>
              </a:lnSpc>
              <a:buFont typeface="Arial"/>
              <a:buChar char="•"/>
            </a:pPr>
            <a:r>
              <a:rPr lang="en-US" sz="3329">
                <a:solidFill>
                  <a:srgbClr val="F4F6FC"/>
                </a:solidFill>
                <a:latin typeface="HK Grotesk Medium"/>
              </a:rPr>
              <a:t>Специализиран шрифт Adys</a:t>
            </a:r>
          </a:p>
          <a:p>
            <a:pPr marL="602647" lvl="1" indent="-301323" algn="just">
              <a:lnSpc>
                <a:spcPts val="3596"/>
              </a:lnSpc>
            </a:pPr>
            <a:r>
              <a:rPr lang="en-US" sz="3329">
                <a:solidFill>
                  <a:srgbClr val="F4F6FC"/>
                </a:solidFill>
                <a:latin typeface="HK Grotesk Medium"/>
              </a:rPr>
              <a:t>Кристина Костова</a:t>
            </a:r>
          </a:p>
          <a:p>
            <a:pPr marL="602647" lvl="1" indent="-301323" algn="just">
              <a:lnSpc>
                <a:spcPts val="3596"/>
              </a:lnSpc>
            </a:pPr>
            <a:endParaRPr lang="en-US" sz="3329">
              <a:solidFill>
                <a:srgbClr val="F4F6FC"/>
              </a:solidFill>
              <a:latin typeface="HK Grotesk Medium"/>
            </a:endParaRPr>
          </a:p>
          <a:p>
            <a:pPr marL="602647" lvl="1" indent="-301323" algn="just">
              <a:lnSpc>
                <a:spcPts val="3596"/>
              </a:lnSpc>
              <a:buFont typeface="Arial"/>
              <a:buChar char="•"/>
            </a:pPr>
            <a:r>
              <a:rPr lang="en-US" sz="3329">
                <a:solidFill>
                  <a:srgbClr val="F4F6FC"/>
                </a:solidFill>
                <a:latin typeface="HK Grotesk Medium"/>
              </a:rPr>
              <a:t>Информационни материали (брошури) </a:t>
            </a:r>
          </a:p>
          <a:p>
            <a:pPr marL="602647" lvl="1" indent="-301323" algn="just">
              <a:lnSpc>
                <a:spcPts val="3596"/>
              </a:lnSpc>
            </a:pPr>
            <a:endParaRPr lang="en-US" sz="3329">
              <a:solidFill>
                <a:srgbClr val="F4F6FC"/>
              </a:solidFill>
              <a:latin typeface="HK Grotesk Medium"/>
            </a:endParaRPr>
          </a:p>
          <a:p>
            <a:pPr marL="602647" lvl="1" indent="-301323" algn="just">
              <a:lnSpc>
                <a:spcPts val="3596"/>
              </a:lnSpc>
            </a:pPr>
            <a:endParaRPr lang="en-US" sz="3329">
              <a:solidFill>
                <a:srgbClr val="F4F6FC"/>
              </a:solidFill>
              <a:latin typeface="HK Grotesk Medium"/>
            </a:endParaRPr>
          </a:p>
          <a:p>
            <a:pPr marL="602647" lvl="1" indent="-301323" algn="just">
              <a:lnSpc>
                <a:spcPts val="3596"/>
              </a:lnSpc>
            </a:pPr>
            <a:endParaRPr lang="en-US" sz="3329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6728" y="2167414"/>
            <a:ext cx="7061644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r>
              <a:rPr lang="en-US" sz="4800" spc="384">
                <a:solidFill>
                  <a:srgbClr val="F4F6FC"/>
                </a:solidFill>
                <a:latin typeface="HK Grotesk Bold"/>
              </a:rPr>
              <a:t>ПРОГРАМА ЗА СТУДЕНТИ С </a:t>
            </a:r>
            <a:r>
              <a:rPr lang="en-US" sz="4800" spc="384" smtClean="0">
                <a:solidFill>
                  <a:srgbClr val="F4F6FC"/>
                </a:solidFill>
                <a:latin typeface="HK Grotesk Bold"/>
              </a:rPr>
              <a:t>ДИСЛЕКСИЯ</a:t>
            </a:r>
            <a:r>
              <a:rPr lang="bg-BG" sz="4800" spc="384" smtClean="0">
                <a:solidFill>
                  <a:srgbClr val="F4F6FC"/>
                </a:solidFill>
                <a:latin typeface="HK Grotesk Bold"/>
              </a:rPr>
              <a:t> /2004/</a:t>
            </a:r>
            <a:endParaRPr lang="en-US" sz="4800" spc="384">
              <a:solidFill>
                <a:srgbClr val="F4F6FC"/>
              </a:solidFill>
              <a:latin typeface="HK Grotesk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8" y="-931842"/>
            <a:ext cx="9183112" cy="3327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5" y="6438900"/>
            <a:ext cx="5778722" cy="3636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CAE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8780510" y="1817323"/>
            <a:ext cx="8094249" cy="651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just">
              <a:lnSpc>
                <a:spcPts val="3888"/>
              </a:lnSpc>
              <a:buFont typeface="Arial"/>
              <a:buChar char="•"/>
            </a:pP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Изцяло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студентска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програма</a:t>
            </a:r>
            <a:endParaRPr lang="en-US" sz="3600" dirty="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just">
              <a:lnSpc>
                <a:spcPts val="3888"/>
              </a:lnSpc>
              <a:buFont typeface="Arial"/>
              <a:buChar char="•"/>
            </a:pP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Супервизия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на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ръководител</a:t>
            </a:r>
            <a:endParaRPr lang="en-US" sz="3600" dirty="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just">
              <a:lnSpc>
                <a:spcPts val="3888"/>
              </a:lnSpc>
              <a:buFont typeface="Arial"/>
              <a:buChar char="•"/>
            </a:pP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Под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формата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на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взаимна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подкрепа</a:t>
            </a:r>
            <a:endParaRPr lang="en-US" sz="3600" dirty="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just">
              <a:lnSpc>
                <a:spcPts val="3888"/>
              </a:lnSpc>
            </a:pPr>
            <a:endParaRPr lang="en-US" sz="3600" dirty="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just">
              <a:lnSpc>
                <a:spcPts val="3888"/>
              </a:lnSpc>
              <a:buFont typeface="Arial"/>
              <a:buChar char="•"/>
            </a:pP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Студенти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от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горните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курсове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в БП „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Логопедия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“  </a:t>
            </a:r>
          </a:p>
          <a:p>
            <a:pPr marL="651510" lvl="1" indent="-325755" algn="just">
              <a:lnSpc>
                <a:spcPts val="3888"/>
              </a:lnSpc>
              <a:buFont typeface="Arial"/>
              <a:buChar char="•"/>
            </a:pP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Студенти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от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МП „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Езикова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и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речева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патология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“ </a:t>
            </a:r>
          </a:p>
          <a:p>
            <a:pPr marL="651510" lvl="1" indent="-325755" algn="just">
              <a:lnSpc>
                <a:spcPts val="3888"/>
              </a:lnSpc>
            </a:pPr>
            <a:endParaRPr lang="en-US" sz="3600" dirty="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just">
              <a:lnSpc>
                <a:spcPts val="3888"/>
              </a:lnSpc>
              <a:buFont typeface="Arial"/>
              <a:buChar char="•"/>
            </a:pP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Помощ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на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студенти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с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говорни</a:t>
            </a:r>
            <a:r>
              <a:rPr lang="en-US" sz="3600" dirty="0">
                <a:solidFill>
                  <a:srgbClr val="F4F6FC"/>
                </a:solidFill>
                <a:latin typeface="HK Grotesk Medium"/>
              </a:rPr>
              <a:t> </a:t>
            </a:r>
            <a:r>
              <a:rPr lang="en-US" sz="3600" dirty="0" err="1">
                <a:solidFill>
                  <a:srgbClr val="F4F6FC"/>
                </a:solidFill>
                <a:latin typeface="HK Grotesk Medium"/>
              </a:rPr>
              <a:t>нарушения</a:t>
            </a:r>
            <a:endParaRPr lang="en-US" sz="3600" dirty="0">
              <a:solidFill>
                <a:srgbClr val="F4F6FC"/>
              </a:solidFill>
              <a:latin typeface="HK Grotesk Medium"/>
            </a:endParaRPr>
          </a:p>
          <a:p>
            <a:pPr marL="651510" lvl="1" indent="-325755" algn="just">
              <a:lnSpc>
                <a:spcPts val="3888"/>
              </a:lnSpc>
            </a:pPr>
            <a:endParaRPr lang="en-US" sz="3600" dirty="0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6728" y="2157889"/>
            <a:ext cx="8293783" cy="234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3"/>
              </a:lnSpc>
            </a:pPr>
            <a:endParaRPr/>
          </a:p>
          <a:p>
            <a:pPr algn="l">
              <a:lnSpc>
                <a:spcPts val="4593"/>
              </a:lnSpc>
            </a:pPr>
            <a:endParaRPr/>
          </a:p>
          <a:p>
            <a:pPr algn="l">
              <a:lnSpc>
                <a:spcPts val="4593"/>
              </a:lnSpc>
            </a:pPr>
            <a:endParaRPr/>
          </a:p>
          <a:p>
            <a:pPr algn="l">
              <a:lnSpc>
                <a:spcPts val="4593"/>
              </a:lnSpc>
            </a:pPr>
            <a:r>
              <a:rPr lang="en-US" sz="4253" spc="340">
                <a:solidFill>
                  <a:srgbClr val="F4F6FC"/>
                </a:solidFill>
                <a:latin typeface="HK Grotesk Bold"/>
              </a:rPr>
              <a:t>ПРОГРАМА „РЪКА ЗА РЪКА“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1169878"/>
            <a:ext cx="9183112" cy="3327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5600700"/>
            <a:ext cx="4201111" cy="2562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1049" y="1443556"/>
            <a:ext cx="13051717" cy="16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5"/>
              </a:lnSpc>
            </a:pPr>
            <a:r>
              <a:rPr lang="en-US" sz="5940">
                <a:solidFill>
                  <a:srgbClr val="F4F6FC"/>
                </a:solidFill>
                <a:latin typeface="HK Grotesk Bold"/>
              </a:rPr>
              <a:t>Система за тюторство в НБУ</a:t>
            </a:r>
          </a:p>
          <a:p>
            <a:pPr algn="l">
              <a:lnSpc>
                <a:spcPts val="6415"/>
              </a:lnSpc>
            </a:pPr>
            <a:endParaRPr lang="en-US" sz="5940">
              <a:solidFill>
                <a:srgbClr val="F4F6FC"/>
              </a:solidFill>
              <a:latin typeface="HK Grotesk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765700" y="3096181"/>
            <a:ext cx="8279541" cy="5383898"/>
          </a:xfrm>
          <a:custGeom>
            <a:avLst/>
            <a:gdLst/>
            <a:ahLst/>
            <a:cxnLst/>
            <a:rect l="l" t="t" r="r" b="b"/>
            <a:pathLst>
              <a:path w="8279541" h="5383898">
                <a:moveTo>
                  <a:pt x="0" y="0"/>
                </a:moveTo>
                <a:lnTo>
                  <a:pt x="8279541" y="0"/>
                </a:lnTo>
                <a:lnTo>
                  <a:pt x="8279541" y="5383898"/>
                </a:lnTo>
                <a:lnTo>
                  <a:pt x="0" y="538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1210" y="0"/>
            <a:ext cx="8327042" cy="8720444"/>
          </a:xfrm>
          <a:custGeom>
            <a:avLst/>
            <a:gdLst/>
            <a:ahLst/>
            <a:cxnLst/>
            <a:rect l="l" t="t" r="r" b="b"/>
            <a:pathLst>
              <a:path w="8327042" h="8720444">
                <a:moveTo>
                  <a:pt x="0" y="0"/>
                </a:moveTo>
                <a:lnTo>
                  <a:pt x="8327042" y="0"/>
                </a:lnTo>
                <a:lnTo>
                  <a:pt x="8327042" y="8720444"/>
                </a:lnTo>
                <a:lnTo>
                  <a:pt x="0" y="872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1169878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18288"/>
            <a:ext cx="7766685" cy="77666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 rot="-59999">
              <a:off x="-3855" y="-3855"/>
              <a:ext cx="820511" cy="820511"/>
            </a:xfrm>
            <a:custGeom>
              <a:avLst/>
              <a:gdLst/>
              <a:ahLst/>
              <a:cxnLst/>
              <a:rect l="l" t="t" r="r" b="b"/>
              <a:pathLst>
                <a:path w="820511" h="820511">
                  <a:moveTo>
                    <a:pt x="417348" y="3917"/>
                  </a:moveTo>
                  <a:cubicBezTo>
                    <a:pt x="192933" y="0"/>
                    <a:pt x="7834" y="178748"/>
                    <a:pt x="3917" y="403162"/>
                  </a:cubicBezTo>
                  <a:cubicBezTo>
                    <a:pt x="0" y="627577"/>
                    <a:pt x="178748" y="812676"/>
                    <a:pt x="403162" y="816593"/>
                  </a:cubicBezTo>
                  <a:cubicBezTo>
                    <a:pt x="627577" y="820510"/>
                    <a:pt x="812676" y="641762"/>
                    <a:pt x="816593" y="417348"/>
                  </a:cubicBezTo>
                  <a:cubicBezTo>
                    <a:pt x="820510" y="192933"/>
                    <a:pt x="641762" y="7834"/>
                    <a:pt x="417348" y="3917"/>
                  </a:cubicBezTo>
                  <a:close/>
                </a:path>
              </a:pathLst>
            </a:custGeom>
            <a:blipFill>
              <a:blip r:embed="rId2"/>
              <a:stretch>
                <a:fillRect l="-16463" t="-3995" r="-23350" b="-86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86728" y="2167415"/>
            <a:ext cx="7589520" cy="568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6853" lvl="1" indent="-243427" algn="just">
              <a:lnSpc>
                <a:spcPts val="2614"/>
              </a:lnSpc>
              <a:buFont typeface="Arial"/>
              <a:buChar char="•"/>
            </a:pPr>
            <a:r>
              <a:rPr lang="en-US" sz="2690" spc="215">
                <a:solidFill>
                  <a:srgbClr val="F4F6FC"/>
                </a:solidFill>
                <a:latin typeface="HK Grotesk Bold"/>
              </a:rPr>
              <a:t>АКАДЕМИЧНО ПАРТНЬОРСТВО МЕЖДУ ПРЕПОДАВАТЕЛИ И СТУДЕНТИ</a:t>
            </a:r>
          </a:p>
          <a:p>
            <a:pPr marL="486853" lvl="1" indent="-243427" algn="just">
              <a:lnSpc>
                <a:spcPts val="2614"/>
              </a:lnSpc>
            </a:pPr>
            <a:endParaRPr lang="en-US" sz="2690" spc="215">
              <a:solidFill>
                <a:srgbClr val="F4F6FC"/>
              </a:solidFill>
              <a:latin typeface="HK Grotesk Bold"/>
            </a:endParaRPr>
          </a:p>
          <a:p>
            <a:pPr marL="486853" lvl="1" indent="-243427" algn="just">
              <a:lnSpc>
                <a:spcPts val="2614"/>
              </a:lnSpc>
              <a:buFont typeface="Arial"/>
              <a:buChar char="•"/>
            </a:pPr>
            <a:r>
              <a:rPr lang="en-US" sz="2690" spc="215">
                <a:solidFill>
                  <a:srgbClr val="F4F6FC"/>
                </a:solidFill>
                <a:latin typeface="HK Grotesk Bold"/>
              </a:rPr>
              <a:t>ВЗАИМНО ПАРТНЬОРСТВО МЕЖДУ СТУДЕНТИТЕ </a:t>
            </a:r>
          </a:p>
          <a:p>
            <a:pPr marL="486853" lvl="1" indent="-243427" algn="just">
              <a:lnSpc>
                <a:spcPts val="2614"/>
              </a:lnSpc>
            </a:pPr>
            <a:endParaRPr lang="en-US" sz="2690" spc="215">
              <a:solidFill>
                <a:srgbClr val="F4F6FC"/>
              </a:solidFill>
              <a:latin typeface="HK Grotesk Bold"/>
            </a:endParaRPr>
          </a:p>
          <a:p>
            <a:pPr marL="486853" lvl="1" indent="-243427" algn="just">
              <a:lnSpc>
                <a:spcPts val="2614"/>
              </a:lnSpc>
              <a:buFont typeface="Arial"/>
              <a:buChar char="•"/>
            </a:pPr>
            <a:r>
              <a:rPr lang="en-US" sz="2690" spc="215">
                <a:solidFill>
                  <a:srgbClr val="F4F6FC"/>
                </a:solidFill>
                <a:latin typeface="HK Grotesk Bold"/>
              </a:rPr>
              <a:t>ВСИЧКИ НОВОПРИЕТИ СТУДЕНТИ ОТ УЧ. 2018/ 19 Г. ДО СЕГА</a:t>
            </a:r>
          </a:p>
          <a:p>
            <a:pPr marL="486853" lvl="1" indent="-243427" algn="just">
              <a:lnSpc>
                <a:spcPts val="2614"/>
              </a:lnSpc>
            </a:pPr>
            <a:endParaRPr lang="en-US" sz="2690" spc="215">
              <a:solidFill>
                <a:srgbClr val="F4F6FC"/>
              </a:solidFill>
              <a:latin typeface="HK Grotesk Bold"/>
            </a:endParaRPr>
          </a:p>
          <a:p>
            <a:pPr marL="486853" lvl="1" indent="-243427" algn="just">
              <a:lnSpc>
                <a:spcPts val="2614"/>
              </a:lnSpc>
              <a:buFont typeface="Arial"/>
              <a:buChar char="•"/>
            </a:pPr>
            <a:r>
              <a:rPr lang="en-US" sz="2690" spc="215">
                <a:solidFill>
                  <a:srgbClr val="F4F6FC"/>
                </a:solidFill>
                <a:latin typeface="HK Grotesk Bold"/>
              </a:rPr>
              <a:t>УЧАСТИЕТО Е ДОБРОВОЛНО</a:t>
            </a:r>
          </a:p>
          <a:p>
            <a:pPr marL="486853" lvl="1" indent="-243427" algn="just">
              <a:lnSpc>
                <a:spcPts val="2614"/>
              </a:lnSpc>
            </a:pPr>
            <a:endParaRPr lang="en-US" sz="2690" spc="215">
              <a:solidFill>
                <a:srgbClr val="F4F6FC"/>
              </a:solidFill>
              <a:latin typeface="HK Grotesk Bold"/>
            </a:endParaRPr>
          </a:p>
          <a:p>
            <a:pPr marL="486853" lvl="1" indent="-243427" algn="just">
              <a:lnSpc>
                <a:spcPts val="2614"/>
              </a:lnSpc>
              <a:buFont typeface="Arial"/>
              <a:buChar char="•"/>
            </a:pPr>
            <a:r>
              <a:rPr lang="en-US" sz="2690" spc="215">
                <a:solidFill>
                  <a:srgbClr val="F4F6FC"/>
                </a:solidFill>
                <a:latin typeface="HK Grotesk Bold"/>
              </a:rPr>
              <a:t>УЧАСТВАТ 40 ПРЕПОДАВАТЕЛИ И 632 СТУДЕНТИ (ЕСЕНЕН СЕМЕСТЪР, 2023/24Г.)</a:t>
            </a:r>
          </a:p>
          <a:p>
            <a:pPr marL="486853" lvl="1" indent="-243427" algn="just">
              <a:lnSpc>
                <a:spcPts val="2614"/>
              </a:lnSpc>
            </a:pPr>
            <a:endParaRPr lang="en-US" sz="2690" spc="215">
              <a:solidFill>
                <a:srgbClr val="F4F6FC"/>
              </a:solidFill>
              <a:latin typeface="HK Grotesk Bold"/>
            </a:endParaRPr>
          </a:p>
          <a:p>
            <a:pPr marL="486853" lvl="1" indent="-243427" algn="just">
              <a:lnSpc>
                <a:spcPts val="2614"/>
              </a:lnSpc>
            </a:pPr>
            <a:endParaRPr lang="en-US" sz="2690" spc="215">
              <a:solidFill>
                <a:srgbClr val="F4F6FC"/>
              </a:solidFill>
              <a:latin typeface="HK Grotesk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1169878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728" y="2157889"/>
            <a:ext cx="7589520" cy="302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5"/>
              </a:lnSpc>
            </a:pPr>
            <a:endParaRPr/>
          </a:p>
          <a:p>
            <a:pPr algn="l">
              <a:lnSpc>
                <a:spcPts val="4795"/>
              </a:lnSpc>
            </a:pPr>
            <a:endParaRPr/>
          </a:p>
          <a:p>
            <a:pPr algn="l">
              <a:lnSpc>
                <a:spcPts val="4795"/>
              </a:lnSpc>
            </a:pPr>
            <a:r>
              <a:rPr lang="en-US" sz="4440" spc="355">
                <a:solidFill>
                  <a:srgbClr val="050A30"/>
                </a:solidFill>
                <a:latin typeface="HK Grotesk Bold"/>
              </a:rPr>
              <a:t>ОБУЧЕНИЯ ЗА ПРЕПОДАВАТЕЛИ И СЛУЖИТЕЛИ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487728" y="2138839"/>
            <a:ext cx="7272948" cy="509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647" lvl="1" indent="-301323" algn="l">
              <a:lnSpc>
                <a:spcPts val="3596"/>
              </a:lnSpc>
              <a:buFont typeface="Arial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Всеки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месец</a:t>
            </a:r>
            <a:endParaRPr lang="en-US" sz="3329" dirty="0">
              <a:solidFill>
                <a:srgbClr val="050A30"/>
              </a:solidFill>
              <a:latin typeface="HK Grotesk Medium"/>
            </a:endParaRPr>
          </a:p>
          <a:p>
            <a:pPr marL="602647" lvl="1" indent="-301323" algn="l">
              <a:lnSpc>
                <a:spcPts val="3596"/>
              </a:lnSpc>
              <a:buFont typeface="Arial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Различни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теми</a:t>
            </a:r>
            <a:endParaRPr lang="en-US" sz="3329" dirty="0">
              <a:solidFill>
                <a:srgbClr val="050A30"/>
              </a:solidFill>
              <a:latin typeface="HK Grotesk Medium"/>
            </a:endParaRPr>
          </a:p>
          <a:p>
            <a:pPr marL="602647" lvl="1" indent="-301323" algn="l">
              <a:lnSpc>
                <a:spcPts val="3596"/>
              </a:lnSpc>
              <a:buFont typeface="Arial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Щатни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преподаватели</a:t>
            </a:r>
            <a:endParaRPr lang="en-US" sz="3329" dirty="0">
              <a:solidFill>
                <a:srgbClr val="050A30"/>
              </a:solidFill>
              <a:latin typeface="HK Grotesk Medium"/>
            </a:endParaRPr>
          </a:p>
          <a:p>
            <a:pPr marL="602647" lvl="1" indent="-301323" algn="just">
              <a:lnSpc>
                <a:spcPts val="3596"/>
              </a:lnSpc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Водещи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специалисти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в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областта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на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: </a:t>
            </a:r>
          </a:p>
          <a:p>
            <a:pPr marL="1215724" lvl="2" indent="-457200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неврологичните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нарушения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,</a:t>
            </a:r>
          </a:p>
          <a:p>
            <a:pPr marL="1215724" lvl="2" indent="-457200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 dirty="0">
                <a:solidFill>
                  <a:srgbClr val="050A30"/>
                </a:solidFill>
                <a:latin typeface="HK Grotesk Medium"/>
              </a:rPr>
              <a:t>ДАК,</a:t>
            </a:r>
          </a:p>
          <a:p>
            <a:pPr marL="1215724" lvl="2" indent="-457200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психичното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здраве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, </a:t>
            </a:r>
          </a:p>
          <a:p>
            <a:pPr marL="1215724" lvl="2" indent="-457200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обучителни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трудности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, </a:t>
            </a:r>
          </a:p>
          <a:p>
            <a:pPr marL="1215724" lvl="2" indent="-457200">
              <a:lnSpc>
                <a:spcPts val="3596"/>
              </a:lnSpc>
              <a:buFont typeface="Arial" panose="020B0604020202020204" pitchFamily="34" charset="0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сензорни</a:t>
            </a:r>
            <a:r>
              <a:rPr lang="en-US" sz="3329" dirty="0">
                <a:solidFill>
                  <a:srgbClr val="050A30"/>
                </a:solidFill>
                <a:latin typeface="HK Grotesk Medium"/>
              </a:rPr>
              <a:t> </a:t>
            </a: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нарушения</a:t>
            </a:r>
            <a:endParaRPr lang="en-US" sz="3329" dirty="0">
              <a:solidFill>
                <a:srgbClr val="050A30"/>
              </a:solidFill>
              <a:latin typeface="HK Grotesk Medium"/>
            </a:endParaRPr>
          </a:p>
          <a:p>
            <a:pPr marL="602647" lvl="1" indent="-301323" algn="l">
              <a:lnSpc>
                <a:spcPts val="3596"/>
              </a:lnSpc>
              <a:buFont typeface="Arial"/>
              <a:buChar char="•"/>
            </a:pPr>
            <a:r>
              <a:rPr lang="en-US" sz="3329" dirty="0" err="1">
                <a:solidFill>
                  <a:srgbClr val="050A30"/>
                </a:solidFill>
                <a:latin typeface="HK Grotesk Medium"/>
              </a:rPr>
              <a:t>Гост-лектори</a:t>
            </a:r>
            <a:endParaRPr lang="en-US" sz="3329" dirty="0">
              <a:solidFill>
                <a:srgbClr val="050A30"/>
              </a:solidFill>
              <a:latin typeface="HK Grotesk Medium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057794" y="-1184402"/>
            <a:ext cx="8847677" cy="3209080"/>
          </a:xfrm>
          <a:custGeom>
            <a:avLst/>
            <a:gdLst/>
            <a:ahLst/>
            <a:cxnLst/>
            <a:rect l="l" t="t" r="r" b="b"/>
            <a:pathLst>
              <a:path w="8847677" h="3209080">
                <a:moveTo>
                  <a:pt x="0" y="0"/>
                </a:moveTo>
                <a:lnTo>
                  <a:pt x="8847677" y="0"/>
                </a:lnTo>
                <a:lnTo>
                  <a:pt x="8847677" y="3209080"/>
                </a:lnTo>
                <a:lnTo>
                  <a:pt x="0" y="320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4500"/>
            <a:ext cx="8487728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486728" y="2253139"/>
            <a:ext cx="5836920" cy="278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5"/>
              </a:lnSpc>
            </a:pPr>
            <a:endParaRPr/>
          </a:p>
          <a:p>
            <a:pPr algn="l">
              <a:lnSpc>
                <a:spcPts val="4315"/>
              </a:lnSpc>
            </a:pPr>
            <a:endParaRPr/>
          </a:p>
          <a:p>
            <a:pPr algn="l">
              <a:lnSpc>
                <a:spcPts val="4315"/>
              </a:lnSpc>
            </a:pPr>
            <a:endParaRPr/>
          </a:p>
          <a:p>
            <a:pPr algn="l">
              <a:lnSpc>
                <a:spcPts val="4315"/>
              </a:lnSpc>
            </a:pPr>
            <a:r>
              <a:rPr lang="en-US" sz="4995">
                <a:solidFill>
                  <a:srgbClr val="CAE8FF"/>
                </a:solidFill>
                <a:latin typeface="HK Grotesk Bold"/>
              </a:rPr>
              <a:t>Консултации със студенти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06528" y="2205514"/>
            <a:ext cx="11781472" cy="557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2647" lvl="1" indent="-301323">
              <a:lnSpc>
                <a:spcPts val="2877"/>
              </a:lnSpc>
              <a:buFont typeface="Arial"/>
              <a:buChar char="•"/>
            </a:pPr>
            <a:r>
              <a:rPr lang="en-US" sz="3329" spc="266" dirty="0">
                <a:solidFill>
                  <a:srgbClr val="CAE8FF"/>
                </a:solidFill>
                <a:latin typeface="HK Grotesk Bold"/>
              </a:rPr>
              <a:t>ИНДИВИДУАЛНИ КОНСУЛТАЦИИ СЪС </a:t>
            </a:r>
            <a:r>
              <a:rPr lang="en-US" sz="3329" spc="266" dirty="0" smtClean="0">
                <a:solidFill>
                  <a:srgbClr val="CAE8FF"/>
                </a:solidFill>
                <a:latin typeface="HK Grotesk Bold"/>
              </a:rPr>
              <a:t>СТУДЕНТИ:</a:t>
            </a:r>
            <a:endParaRPr lang="bg-BG" sz="3329" spc="266" dirty="0" smtClean="0">
              <a:solidFill>
                <a:srgbClr val="CAE8FF"/>
              </a:solidFill>
              <a:latin typeface="HK Grotesk Bold"/>
            </a:endParaRPr>
          </a:p>
          <a:p>
            <a:pPr marL="1059847" lvl="2" indent="-301323" algn="just">
              <a:lnSpc>
                <a:spcPts val="2877"/>
              </a:lnSpc>
              <a:buFont typeface="Arial"/>
              <a:buChar char="•"/>
            </a:pPr>
            <a:r>
              <a:rPr lang="en-US" sz="2636" dirty="0" err="1" smtClean="0">
                <a:solidFill>
                  <a:srgbClr val="CAE8FF"/>
                </a:solidFill>
                <a:latin typeface="HK Grotesk Medium"/>
              </a:rPr>
              <a:t>адаптиране</a:t>
            </a:r>
            <a:r>
              <a:rPr lang="en-US" sz="2636" dirty="0" smtClean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на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академичната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среда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към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съответните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нужди</a:t>
            </a:r>
            <a:r>
              <a:rPr lang="en-US" sz="2636" dirty="0" smtClean="0">
                <a:solidFill>
                  <a:srgbClr val="CAE8FF"/>
                </a:solidFill>
                <a:latin typeface="HK Grotesk Medium"/>
              </a:rPr>
              <a:t>;</a:t>
            </a:r>
            <a:r>
              <a:rPr lang="bg-BG" sz="2636" dirty="0" smtClean="0">
                <a:solidFill>
                  <a:srgbClr val="CAE8FF"/>
                </a:solidFill>
                <a:latin typeface="HK Grotesk Medium"/>
              </a:rPr>
              <a:t>	</a:t>
            </a:r>
          </a:p>
          <a:p>
            <a:pPr marL="1059847" lvl="2" indent="-301323" algn="just">
              <a:lnSpc>
                <a:spcPts val="2877"/>
              </a:lnSpc>
              <a:buFont typeface="Arial"/>
              <a:buChar char="•"/>
            </a:pPr>
            <a:r>
              <a:rPr lang="en-US" sz="2636" dirty="0" err="1" smtClean="0">
                <a:solidFill>
                  <a:srgbClr val="CAE8FF"/>
                </a:solidFill>
                <a:latin typeface="HK Grotesk Medium"/>
              </a:rPr>
              <a:t>индивидуални</a:t>
            </a:r>
            <a:r>
              <a:rPr lang="en-US" sz="2636" dirty="0" smtClean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условия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за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обучение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 и </a:t>
            </a:r>
            <a:r>
              <a:rPr lang="en-US" sz="2636" dirty="0" err="1">
                <a:solidFill>
                  <a:srgbClr val="CAE8FF"/>
                </a:solidFill>
                <a:latin typeface="HK Grotesk Medium"/>
              </a:rPr>
              <a:t>оценяване</a:t>
            </a:r>
            <a:r>
              <a:rPr lang="en-US" sz="2636" dirty="0">
                <a:solidFill>
                  <a:srgbClr val="CAE8FF"/>
                </a:solidFill>
                <a:latin typeface="HK Grotesk Medium"/>
              </a:rPr>
              <a:t>.</a:t>
            </a:r>
          </a:p>
          <a:p>
            <a:pPr marL="602647" lvl="1" indent="-301323">
              <a:lnSpc>
                <a:spcPts val="2877"/>
              </a:lnSpc>
            </a:pPr>
            <a:endParaRPr lang="en-US" sz="2636" dirty="0">
              <a:solidFill>
                <a:srgbClr val="CAE8FF"/>
              </a:solidFill>
              <a:latin typeface="HK Grotesk Medium"/>
            </a:endParaRPr>
          </a:p>
          <a:p>
            <a:pPr marL="602647" lvl="1" indent="-301323">
              <a:lnSpc>
                <a:spcPts val="2877"/>
              </a:lnSpc>
              <a:buFont typeface="Arial"/>
              <a:buChar char="•"/>
            </a:pPr>
            <a:r>
              <a:rPr lang="en-US" sz="3329" spc="266" dirty="0">
                <a:solidFill>
                  <a:srgbClr val="CAE8FF"/>
                </a:solidFill>
                <a:latin typeface="HK Grotesk Bold"/>
              </a:rPr>
              <a:t>ЦЕНТЪРЪТ НЕ ПРЕДЛАГА ТЕРАПЕВТИЧНИ УСЛУГИ И СПЕЦИАЛИЗИРАНИ ИНТЕРВЕНЦИИ.</a:t>
            </a:r>
          </a:p>
          <a:p>
            <a:pPr marL="602647" lvl="1" indent="-301323">
              <a:lnSpc>
                <a:spcPts val="2877"/>
              </a:lnSpc>
            </a:pPr>
            <a:endParaRPr lang="en-US" sz="3329" spc="266" dirty="0">
              <a:solidFill>
                <a:srgbClr val="CAE8FF"/>
              </a:solidFill>
              <a:latin typeface="HK Grotesk Bold"/>
            </a:endParaRPr>
          </a:p>
          <a:p>
            <a:pPr marL="602647" lvl="1" indent="-301323">
              <a:lnSpc>
                <a:spcPts val="2877"/>
              </a:lnSpc>
              <a:buFont typeface="Arial"/>
              <a:buChar char="•"/>
            </a:pPr>
            <a:r>
              <a:rPr lang="en-US" sz="3329" spc="266" dirty="0">
                <a:solidFill>
                  <a:srgbClr val="CAE8FF"/>
                </a:solidFill>
                <a:latin typeface="HK Grotesk Bold"/>
              </a:rPr>
              <a:t>ДИАГНОСТИКА И КОНСУЛТАЦИЯ ЗА ДИСЛЕКСИЯ НА РАЗВИТИЕТО.</a:t>
            </a:r>
          </a:p>
          <a:p>
            <a:pPr marL="602647" lvl="1" indent="-301323">
              <a:lnSpc>
                <a:spcPts val="2877"/>
              </a:lnSpc>
            </a:pPr>
            <a:endParaRPr lang="en-US" sz="3329" spc="266" dirty="0">
              <a:solidFill>
                <a:srgbClr val="CAE8FF"/>
              </a:solidFill>
              <a:latin typeface="HK Grotesk Bold"/>
            </a:endParaRPr>
          </a:p>
          <a:p>
            <a:pPr marL="602647" lvl="1" indent="-301323">
              <a:lnSpc>
                <a:spcPts val="2877"/>
              </a:lnSpc>
              <a:buFont typeface="Arial"/>
              <a:buChar char="•"/>
            </a:pPr>
            <a:r>
              <a:rPr lang="en-US" sz="3329" spc="266" dirty="0">
                <a:solidFill>
                  <a:srgbClr val="CAE8FF"/>
                </a:solidFill>
                <a:latin typeface="HK Grotesk Bold"/>
              </a:rPr>
              <a:t>ПОДКРЕПА НА ПРЕПОДАВАТЕЛИ И СЛУЖИТЕЛИ ЗА РАБОТА СЪС СТУДЕНТИ.</a:t>
            </a:r>
          </a:p>
          <a:p>
            <a:pPr marL="602647" lvl="1" indent="-301323" algn="just">
              <a:lnSpc>
                <a:spcPts val="2877"/>
              </a:lnSpc>
            </a:pPr>
            <a:endParaRPr lang="en-US" sz="3329" spc="266" dirty="0">
              <a:solidFill>
                <a:srgbClr val="CAE8FF"/>
              </a:solidFill>
              <a:latin typeface="HK Grotesk Bold"/>
            </a:endParaRPr>
          </a:p>
          <a:p>
            <a:pPr marL="602647" lvl="1" indent="-301323" algn="just">
              <a:lnSpc>
                <a:spcPts val="2877"/>
              </a:lnSpc>
            </a:pPr>
            <a:endParaRPr lang="en-US" sz="3329" spc="266" dirty="0">
              <a:solidFill>
                <a:srgbClr val="CAE8FF"/>
              </a:solidFill>
              <a:latin typeface="HK Grotesk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870369" y="9688868"/>
            <a:ext cx="371068" cy="23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>
                <a:solidFill>
                  <a:srgbClr val="F4F6FC"/>
                </a:solidFill>
                <a:latin typeface="HK Grotesk Medium"/>
              </a:rPr>
              <a:t>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1169878"/>
            <a:ext cx="9183112" cy="3327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" y="5448300"/>
            <a:ext cx="6400800" cy="3921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CAE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CAE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86728" y="1761713"/>
            <a:ext cx="7061644" cy="310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4320">
                <a:solidFill>
                  <a:srgbClr val="F4F6FC"/>
                </a:solidFill>
                <a:latin typeface="HK Grotesk Bold"/>
              </a:rPr>
              <a:t>ВИЗУАЛНИ ИЗКУСТВА ЗА ХОРА СЪС СПЕЦИАЛНИ ПОТРЕБНОСТИ</a:t>
            </a:r>
          </a:p>
          <a:p>
            <a:pPr algn="l">
              <a:lnSpc>
                <a:spcPts val="3499"/>
              </a:lnSpc>
            </a:pPr>
            <a:endParaRPr lang="en-US" sz="4320">
              <a:solidFill>
                <a:srgbClr val="F4F6FC"/>
              </a:solidFill>
              <a:latin typeface="HK Grotesk Bold"/>
            </a:endParaRPr>
          </a:p>
          <a:p>
            <a:pPr algn="l">
              <a:lnSpc>
                <a:spcPts val="3499"/>
              </a:lnSpc>
            </a:pPr>
            <a:r>
              <a:rPr lang="en-US" sz="3240">
                <a:solidFill>
                  <a:srgbClr val="F4F6FC"/>
                </a:solidFill>
                <a:latin typeface="HK Grotesk Medium"/>
              </a:rPr>
              <a:t>(Професионално-квалификационна програма, УППО, НБУ)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33006" y="769620"/>
            <a:ext cx="8094249" cy="77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endParaRPr/>
          </a:p>
          <a:p>
            <a:pPr algn="l">
              <a:lnSpc>
                <a:spcPts val="3888"/>
              </a:lnSpc>
            </a:pPr>
            <a:endParaRPr/>
          </a:p>
          <a:p>
            <a:pPr algn="l">
              <a:lnSpc>
                <a:spcPts val="3888"/>
              </a:lnSpc>
            </a:pPr>
            <a:endParaRPr/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F4F6FC"/>
                </a:solidFill>
                <a:latin typeface="HK Grotesk Bold"/>
              </a:rPr>
              <a:t>ПРОФЕСИОНАЛНА КВАЛИФИКАЦИЯ: СПЕЦИАЛИСТ ПО ВИЗУАЛНИ ИЗКУСТВА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spc="288">
              <a:solidFill>
                <a:srgbClr val="F4F6FC"/>
              </a:solidFill>
              <a:latin typeface="HK Grotesk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F4F6FC"/>
                </a:solidFill>
                <a:latin typeface="HK Grotesk Bold"/>
              </a:rPr>
              <a:t>СЕРТИФИКАТ ЗА ЗАВЪРШЕН КУРС НА ОБУЧЕНИЕ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spc="288">
              <a:solidFill>
                <a:srgbClr val="F4F6FC"/>
              </a:solidFill>
              <a:latin typeface="HK Grotesk Bold"/>
            </a:endParaRPr>
          </a:p>
          <a:p>
            <a:pPr marL="651510" lvl="1" indent="-325755" algn="l">
              <a:lnSpc>
                <a:spcPts val="3888"/>
              </a:lnSpc>
            </a:pPr>
            <a:endParaRPr lang="en-US" sz="3600" spc="288">
              <a:solidFill>
                <a:srgbClr val="F4F6FC"/>
              </a:solidFill>
              <a:latin typeface="HK Grotesk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F4F6FC"/>
                </a:solidFill>
                <a:latin typeface="HK Grotesk Bold"/>
              </a:rPr>
              <a:t>ТОНИ МАРИНОВА, СДРУЖЕНИЕ "СИНДРОМ НА ДАУН БЪЛГАРИЯ"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spc="288">
              <a:solidFill>
                <a:srgbClr val="F4F6FC"/>
              </a:solidFill>
              <a:latin typeface="HK Grotesk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95288" y="5399118"/>
            <a:ext cx="6537526" cy="2980113"/>
          </a:xfrm>
          <a:custGeom>
            <a:avLst/>
            <a:gdLst/>
            <a:ahLst/>
            <a:cxnLst/>
            <a:rect l="l" t="t" r="r" b="b"/>
            <a:pathLst>
              <a:path w="6537526" h="2980113">
                <a:moveTo>
                  <a:pt x="0" y="0"/>
                </a:moveTo>
                <a:lnTo>
                  <a:pt x="6537526" y="0"/>
                </a:lnTo>
                <a:lnTo>
                  <a:pt x="6537526" y="2980113"/>
                </a:lnTo>
                <a:lnTo>
                  <a:pt x="0" y="2980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9959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104900"/>
            <a:ext cx="9183112" cy="3327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204773"/>
            <a:ext cx="4573260" cy="446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785861" y="9201745"/>
            <a:ext cx="14288" cy="223838"/>
          </a:xfrm>
          <a:prstGeom prst="line">
            <a:avLst/>
          </a:prstGeom>
          <a:ln w="9525" cap="rnd">
            <a:solidFill>
              <a:srgbClr val="5CB6F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9062591" y="1538762"/>
            <a:ext cx="3821282" cy="2685174"/>
          </a:xfrm>
          <a:custGeom>
            <a:avLst/>
            <a:gdLst/>
            <a:ahLst/>
            <a:cxnLst/>
            <a:rect l="l" t="t" r="r" b="b"/>
            <a:pathLst>
              <a:path w="3821282" h="2685174">
                <a:moveTo>
                  <a:pt x="0" y="0"/>
                </a:moveTo>
                <a:lnTo>
                  <a:pt x="3821282" y="0"/>
                </a:lnTo>
                <a:lnTo>
                  <a:pt x="3821282" y="2685174"/>
                </a:lnTo>
                <a:lnTo>
                  <a:pt x="0" y="2685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49654" y="2962566"/>
            <a:ext cx="3710942" cy="2708808"/>
          </a:xfrm>
          <a:custGeom>
            <a:avLst/>
            <a:gdLst/>
            <a:ahLst/>
            <a:cxnLst/>
            <a:rect l="l" t="t" r="r" b="b"/>
            <a:pathLst>
              <a:path w="3710942" h="2708808">
                <a:moveTo>
                  <a:pt x="0" y="0"/>
                </a:moveTo>
                <a:lnTo>
                  <a:pt x="3710941" y="0"/>
                </a:lnTo>
                <a:lnTo>
                  <a:pt x="3710941" y="2708808"/>
                </a:lnTo>
                <a:lnTo>
                  <a:pt x="0" y="2708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6213" y="4411436"/>
            <a:ext cx="3703062" cy="2705964"/>
          </a:xfrm>
          <a:custGeom>
            <a:avLst/>
            <a:gdLst/>
            <a:ahLst/>
            <a:cxnLst/>
            <a:rect l="l" t="t" r="r" b="b"/>
            <a:pathLst>
              <a:path w="3703062" h="2705964">
                <a:moveTo>
                  <a:pt x="0" y="0"/>
                </a:moveTo>
                <a:lnTo>
                  <a:pt x="3703062" y="0"/>
                </a:lnTo>
                <a:lnTo>
                  <a:pt x="3703062" y="2705964"/>
                </a:lnTo>
                <a:lnTo>
                  <a:pt x="0" y="2705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24590" y="5855025"/>
            <a:ext cx="3577213" cy="2746714"/>
          </a:xfrm>
          <a:custGeom>
            <a:avLst/>
            <a:gdLst/>
            <a:ahLst/>
            <a:cxnLst/>
            <a:rect l="l" t="t" r="r" b="b"/>
            <a:pathLst>
              <a:path w="3577213" h="2746714">
                <a:moveTo>
                  <a:pt x="0" y="0"/>
                </a:moveTo>
                <a:lnTo>
                  <a:pt x="3577213" y="0"/>
                </a:lnTo>
                <a:lnTo>
                  <a:pt x="3577213" y="2746714"/>
                </a:lnTo>
                <a:lnTo>
                  <a:pt x="0" y="2746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07584" y="7813880"/>
            <a:ext cx="3309381" cy="2775123"/>
          </a:xfrm>
          <a:custGeom>
            <a:avLst/>
            <a:gdLst/>
            <a:ahLst/>
            <a:cxnLst/>
            <a:rect l="l" t="t" r="r" b="b"/>
            <a:pathLst>
              <a:path w="3309381" h="2775123">
                <a:moveTo>
                  <a:pt x="0" y="0"/>
                </a:moveTo>
                <a:lnTo>
                  <a:pt x="3309381" y="0"/>
                </a:lnTo>
                <a:lnTo>
                  <a:pt x="3309381" y="2775123"/>
                </a:lnTo>
                <a:lnTo>
                  <a:pt x="0" y="2775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96688" y="6749607"/>
            <a:ext cx="3508800" cy="2773469"/>
          </a:xfrm>
          <a:custGeom>
            <a:avLst/>
            <a:gdLst/>
            <a:ahLst/>
            <a:cxnLst/>
            <a:rect l="l" t="t" r="r" b="b"/>
            <a:pathLst>
              <a:path w="3508800" h="2773469">
                <a:moveTo>
                  <a:pt x="0" y="0"/>
                </a:moveTo>
                <a:lnTo>
                  <a:pt x="3508800" y="0"/>
                </a:lnTo>
                <a:lnTo>
                  <a:pt x="3508800" y="2773469"/>
                </a:lnTo>
                <a:lnTo>
                  <a:pt x="0" y="2773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09125" y="2510148"/>
            <a:ext cx="3156570" cy="3164184"/>
          </a:xfrm>
          <a:custGeom>
            <a:avLst/>
            <a:gdLst/>
            <a:ahLst/>
            <a:cxnLst/>
            <a:rect l="l" t="t" r="r" b="b"/>
            <a:pathLst>
              <a:path w="3156570" h="3164184">
                <a:moveTo>
                  <a:pt x="0" y="0"/>
                </a:moveTo>
                <a:lnTo>
                  <a:pt x="3156569" y="0"/>
                </a:lnTo>
                <a:lnTo>
                  <a:pt x="3156569" y="3164184"/>
                </a:lnTo>
                <a:lnTo>
                  <a:pt x="0" y="31641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59634" y="5000085"/>
            <a:ext cx="3573893" cy="2745229"/>
          </a:xfrm>
          <a:custGeom>
            <a:avLst/>
            <a:gdLst/>
            <a:ahLst/>
            <a:cxnLst/>
            <a:rect l="l" t="t" r="r" b="b"/>
            <a:pathLst>
              <a:path w="3573893" h="2745229">
                <a:moveTo>
                  <a:pt x="0" y="0"/>
                </a:moveTo>
                <a:lnTo>
                  <a:pt x="3573892" y="0"/>
                </a:lnTo>
                <a:lnTo>
                  <a:pt x="3573892" y="2745229"/>
                </a:lnTo>
                <a:lnTo>
                  <a:pt x="0" y="2745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02007" y="6504859"/>
            <a:ext cx="663928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192">
                <a:solidFill>
                  <a:srgbClr val="00B0F0"/>
                </a:solidFill>
                <a:latin typeface="HK Grotesk Bold"/>
              </a:rPr>
              <a:t>МП "КЛИНИЧНА СОЦИАЛНА РАБОТА"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16965" y="8829872"/>
            <a:ext cx="3683901" cy="32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1"/>
              </a:lnSpc>
            </a:pPr>
            <a:r>
              <a:rPr lang="en-US" sz="2093" spc="167">
                <a:solidFill>
                  <a:schemeClr val="tx2">
                    <a:lumMod val="20000"/>
                    <a:lumOff val="80000"/>
                  </a:schemeClr>
                </a:solidFill>
                <a:latin typeface="HK Grotesk Bold"/>
              </a:rPr>
              <a:t>БП "СОЦИАЛНА РАБОТА"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7477" y="5997900"/>
            <a:ext cx="5139211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926" spc="154">
                <a:solidFill>
                  <a:srgbClr val="5CB6F9"/>
                </a:solidFill>
                <a:latin typeface="HK Grotesk Bold"/>
              </a:rPr>
              <a:t>МП "ЕЗИКОВА И РЕЧЕВА ПАТОЛОГИЯ"</a:t>
            </a:r>
          </a:p>
          <a:p>
            <a:pPr algn="ctr">
              <a:lnSpc>
                <a:spcPts val="2311"/>
              </a:lnSpc>
            </a:pPr>
            <a:r>
              <a:rPr lang="en-US" sz="1926" spc="154">
                <a:solidFill>
                  <a:srgbClr val="5CB6F9"/>
                </a:solidFill>
                <a:latin typeface="HK Grotesk Bold"/>
              </a:rPr>
              <a:t>(НА БГ И ENG)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87040" y="8150792"/>
            <a:ext cx="297259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 spc="192">
                <a:solidFill>
                  <a:schemeClr val="tx2">
                    <a:lumMod val="20000"/>
                    <a:lumOff val="80000"/>
                  </a:schemeClr>
                </a:solidFill>
                <a:latin typeface="HK Grotesk Bold"/>
              </a:rPr>
              <a:t>БП "ЛОГОПЕДИЯ"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387040" y="3144579"/>
            <a:ext cx="3700522" cy="947662"/>
            <a:chOff x="0" y="0"/>
            <a:chExt cx="4934029" cy="12635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69434" cy="1228390"/>
            </a:xfrm>
            <a:custGeom>
              <a:avLst/>
              <a:gdLst/>
              <a:ahLst/>
              <a:cxnLst/>
              <a:rect l="l" t="t" r="r" b="b"/>
              <a:pathLst>
                <a:path w="4869434" h="1228390">
                  <a:moveTo>
                    <a:pt x="0" y="0"/>
                  </a:moveTo>
                  <a:lnTo>
                    <a:pt x="4869434" y="0"/>
                  </a:lnTo>
                  <a:lnTo>
                    <a:pt x="4869434" y="1228390"/>
                  </a:lnTo>
                  <a:lnTo>
                    <a:pt x="0" y="1228390"/>
                  </a:lnTo>
                  <a:close/>
                </a:path>
              </a:pathLst>
            </a:custGeom>
            <a:solidFill>
              <a:srgbClr val="12229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64621" y="586440"/>
              <a:ext cx="4869408" cy="677108"/>
            </a:xfrm>
            <a:prstGeom prst="rect">
              <a:avLst/>
            </a:prstGeom>
          </p:spPr>
          <p:txBody>
            <a:bodyPr lIns="50800" tIns="50800" rIns="50800" bIns="50800" rtlCol="0" anchor="b"/>
            <a:lstStyle/>
            <a:p>
              <a:pPr algn="ctr">
                <a:lnSpc>
                  <a:spcPts val="2879"/>
                </a:lnSpc>
              </a:pPr>
              <a:r>
                <a:rPr lang="en-US" sz="2400" spc="192">
                  <a:solidFill>
                    <a:srgbClr val="F4F6FC"/>
                  </a:solidFill>
                  <a:latin typeface="HK Grotesk Bold"/>
                </a:rPr>
                <a:t>ДП "ЛОГОПЕДИЯ"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spc="192">
                  <a:solidFill>
                    <a:srgbClr val="F4F6FC"/>
                  </a:solidFill>
                  <a:latin typeface="HK Grotesk Bold"/>
                </a:rPr>
                <a:t>(НА БГ И ENG)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501803" y="5267433"/>
            <a:ext cx="533730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1"/>
              </a:lnSpc>
            </a:pPr>
            <a:r>
              <a:rPr lang="en-US" sz="1993" spc="159">
                <a:solidFill>
                  <a:srgbClr val="00B0F0"/>
                </a:solidFill>
                <a:latin typeface="HK Grotesk Bold"/>
              </a:rPr>
              <a:t>МП "АРТИСТИЧНИ ПСИХО-СОЦИАЛНИ ПРАКТИКИ И ПСИХОДРАМА"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62023" y="3728610"/>
            <a:ext cx="597103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7"/>
              </a:lnSpc>
            </a:pPr>
            <a:r>
              <a:rPr lang="en-US" sz="2190" spc="175">
                <a:solidFill>
                  <a:srgbClr val="5CB6F9"/>
                </a:solidFill>
                <a:latin typeface="HK Grotesk Bold"/>
              </a:rPr>
              <a:t>МП  "ПСИХО-СОЦИАЛНИ ИНТЕРВЕНЦИИ С ДЕЦА И СЕМЕЙСТВА" </a:t>
            </a:r>
          </a:p>
          <a:p>
            <a:pPr algn="ctr">
              <a:lnSpc>
                <a:spcPts val="2627"/>
              </a:lnSpc>
            </a:pPr>
            <a:r>
              <a:rPr lang="en-US" sz="2190" spc="175">
                <a:solidFill>
                  <a:srgbClr val="5CB6F9"/>
                </a:solidFill>
                <a:latin typeface="HK Grotesk Bold"/>
              </a:rPr>
              <a:t>(НА БГ И ENG)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94095" y="2257484"/>
            <a:ext cx="6506892" cy="609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"/>
              </a:lnSpc>
            </a:pPr>
            <a:r>
              <a:rPr lang="en-US" sz="2059" spc="164">
                <a:solidFill>
                  <a:srgbClr val="5CB6F9"/>
                </a:solidFill>
                <a:latin typeface="HK Grotesk Bold"/>
              </a:rPr>
              <a:t>МП  "УПРАВЛЕНИЕ НА ЗДРАВЕОПАЗВАНЕТО"</a:t>
            </a:r>
          </a:p>
          <a:p>
            <a:pPr algn="ctr">
              <a:lnSpc>
                <a:spcPts val="2471"/>
              </a:lnSpc>
            </a:pPr>
            <a:r>
              <a:rPr lang="en-US" sz="2059" spc="164">
                <a:solidFill>
                  <a:srgbClr val="5CB6F9"/>
                </a:solidFill>
                <a:latin typeface="HK Grotesk Bold"/>
              </a:rPr>
              <a:t>- РФО И ДФО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854782" y="1397920"/>
            <a:ext cx="714001" cy="8514661"/>
            <a:chOff x="0" y="0"/>
            <a:chExt cx="1054336" cy="125732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54354" cy="12573191"/>
            </a:xfrm>
            <a:custGeom>
              <a:avLst/>
              <a:gdLst/>
              <a:ahLst/>
              <a:cxnLst/>
              <a:rect l="l" t="t" r="r" b="b"/>
              <a:pathLst>
                <a:path w="1054354" h="12573191">
                  <a:moveTo>
                    <a:pt x="0" y="12573191"/>
                  </a:moveTo>
                  <a:lnTo>
                    <a:pt x="263525" y="0"/>
                  </a:lnTo>
                  <a:lnTo>
                    <a:pt x="790702" y="0"/>
                  </a:lnTo>
                  <a:lnTo>
                    <a:pt x="1054354" y="12573191"/>
                  </a:lnTo>
                  <a:close/>
                </a:path>
              </a:pathLst>
            </a:custGeom>
            <a:solidFill>
              <a:srgbClr val="CAE8FF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32" y="-988327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3206" y="6917399"/>
            <a:ext cx="3204207" cy="671952"/>
          </a:xfrm>
          <a:custGeom>
            <a:avLst/>
            <a:gdLst/>
            <a:ahLst/>
            <a:cxnLst/>
            <a:rect l="l" t="t" r="r" b="b"/>
            <a:pathLst>
              <a:path w="3204207" h="671952">
                <a:moveTo>
                  <a:pt x="0" y="0"/>
                </a:moveTo>
                <a:lnTo>
                  <a:pt x="3204207" y="0"/>
                </a:lnTo>
                <a:lnTo>
                  <a:pt x="3204207" y="671952"/>
                </a:lnTo>
                <a:lnTo>
                  <a:pt x="0" y="67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22309" y="1957207"/>
            <a:ext cx="2074695" cy="1395232"/>
          </a:xfrm>
          <a:custGeom>
            <a:avLst/>
            <a:gdLst/>
            <a:ahLst/>
            <a:cxnLst/>
            <a:rect l="l" t="t" r="r" b="b"/>
            <a:pathLst>
              <a:path w="2074695" h="1395232">
                <a:moveTo>
                  <a:pt x="0" y="0"/>
                </a:moveTo>
                <a:lnTo>
                  <a:pt x="2074695" y="0"/>
                </a:lnTo>
                <a:lnTo>
                  <a:pt x="2074695" y="1395233"/>
                </a:lnTo>
                <a:lnTo>
                  <a:pt x="0" y="1395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46701" y="1910786"/>
            <a:ext cx="1454093" cy="1044607"/>
          </a:xfrm>
          <a:custGeom>
            <a:avLst/>
            <a:gdLst/>
            <a:ahLst/>
            <a:cxnLst/>
            <a:rect l="l" t="t" r="r" b="b"/>
            <a:pathLst>
              <a:path w="1454093" h="1044607">
                <a:moveTo>
                  <a:pt x="0" y="0"/>
                </a:moveTo>
                <a:lnTo>
                  <a:pt x="1454093" y="0"/>
                </a:lnTo>
                <a:lnTo>
                  <a:pt x="1454093" y="1044607"/>
                </a:lnTo>
                <a:lnTo>
                  <a:pt x="0" y="1044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2700">
            <a:off x="12599203" y="3258680"/>
            <a:ext cx="5302292" cy="3832416"/>
          </a:xfrm>
          <a:custGeom>
            <a:avLst/>
            <a:gdLst/>
            <a:ahLst/>
            <a:cxnLst/>
            <a:rect l="l" t="t" r="r" b="b"/>
            <a:pathLst>
              <a:path w="5302292" h="3832416">
                <a:moveTo>
                  <a:pt x="0" y="0"/>
                </a:moveTo>
                <a:lnTo>
                  <a:pt x="5302292" y="0"/>
                </a:lnTo>
                <a:lnTo>
                  <a:pt x="5302292" y="3832416"/>
                </a:lnTo>
                <a:lnTo>
                  <a:pt x="0" y="383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51062" y="1395232"/>
            <a:ext cx="13568495" cy="5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 spc="295">
                <a:solidFill>
                  <a:srgbClr val="CAE8FF"/>
                </a:solidFill>
                <a:latin typeface="HK Grotesk Bold"/>
              </a:rPr>
              <a:t>НАШИТЕ ПАРТНЬОРИ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64242" y="1395232"/>
            <a:ext cx="2075723" cy="207571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296" r="-3296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123902" y="1676220"/>
            <a:ext cx="1845403" cy="184539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941" b="-16837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4579831" y="7479286"/>
            <a:ext cx="9910956" cy="2555389"/>
          </a:xfrm>
          <a:custGeom>
            <a:avLst/>
            <a:gdLst/>
            <a:ahLst/>
            <a:cxnLst/>
            <a:rect l="l" t="t" r="r" b="b"/>
            <a:pathLst>
              <a:path w="9910956" h="2555389">
                <a:moveTo>
                  <a:pt x="0" y="0"/>
                </a:moveTo>
                <a:lnTo>
                  <a:pt x="9910956" y="0"/>
                </a:lnTo>
                <a:lnTo>
                  <a:pt x="9910956" y="2555389"/>
                </a:lnTo>
                <a:lnTo>
                  <a:pt x="0" y="2555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298565" y="4733037"/>
            <a:ext cx="2146182" cy="214617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16307" b="-16307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995762">
            <a:off x="-16" y="3281594"/>
            <a:ext cx="7123567" cy="2635182"/>
          </a:xfrm>
          <a:custGeom>
            <a:avLst/>
            <a:gdLst/>
            <a:ahLst/>
            <a:cxnLst/>
            <a:rect l="l" t="t" r="r" b="b"/>
            <a:pathLst>
              <a:path w="7123567" h="2635182">
                <a:moveTo>
                  <a:pt x="0" y="0"/>
                </a:moveTo>
                <a:lnTo>
                  <a:pt x="7123567" y="0"/>
                </a:lnTo>
                <a:lnTo>
                  <a:pt x="7123567" y="2635181"/>
                </a:lnTo>
                <a:lnTo>
                  <a:pt x="0" y="2635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4672" b="-14672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7" y="-1169878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58085" y="9639540"/>
            <a:ext cx="4529124" cy="23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F4F6FC"/>
                </a:solidFill>
                <a:latin typeface="HK Grotesk Medium"/>
              </a:rPr>
              <a:t>София 1618, ж.к. Овча купел, бул. Монтевидео 21</a:t>
            </a:r>
          </a:p>
        </p:txBody>
      </p:sp>
      <p:sp>
        <p:nvSpPr>
          <p:cNvPr id="3" name="AutoShape 3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531" y="5138"/>
            <a:ext cx="18308680" cy="10298632"/>
          </a:xfrm>
          <a:custGeom>
            <a:avLst/>
            <a:gdLst/>
            <a:ahLst/>
            <a:cxnLst/>
            <a:rect l="l" t="t" r="r" b="b"/>
            <a:pathLst>
              <a:path w="18308680" h="10298632">
                <a:moveTo>
                  <a:pt x="0" y="0"/>
                </a:moveTo>
                <a:lnTo>
                  <a:pt x="18308681" y="0"/>
                </a:lnTo>
                <a:lnTo>
                  <a:pt x="18308681" y="10298632"/>
                </a:lnTo>
                <a:lnTo>
                  <a:pt x="0" y="10298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60" r="-14" b="-130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56551"/>
            <a:ext cx="18315242" cy="10809193"/>
            <a:chOff x="0" y="-1"/>
            <a:chExt cx="24420322" cy="14216465"/>
          </a:xfrm>
        </p:grpSpPr>
        <p:sp>
          <p:nvSpPr>
            <p:cNvPr id="6" name="Freeform 6"/>
            <p:cNvSpPr/>
            <p:nvPr/>
          </p:nvSpPr>
          <p:spPr>
            <a:xfrm>
              <a:off x="0" y="-1"/>
              <a:ext cx="24420322" cy="14216465"/>
            </a:xfrm>
            <a:custGeom>
              <a:avLst/>
              <a:gdLst/>
              <a:ahLst/>
              <a:cxnLst/>
              <a:rect l="l" t="t" r="r" b="b"/>
              <a:pathLst>
                <a:path w="24420322" h="13906246">
                  <a:moveTo>
                    <a:pt x="0" y="0"/>
                  </a:moveTo>
                  <a:lnTo>
                    <a:pt x="24420322" y="0"/>
                  </a:lnTo>
                  <a:lnTo>
                    <a:pt x="24420322" y="13906246"/>
                  </a:lnTo>
                  <a:lnTo>
                    <a:pt x="0" y="13906246"/>
                  </a:lnTo>
                  <a:close/>
                </a:path>
              </a:pathLst>
            </a:custGeom>
            <a:solidFill>
              <a:srgbClr val="12229D">
                <a:alpha val="16863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2401" y="8724901"/>
            <a:ext cx="17526000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Д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оц</a:t>
            </a: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. 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д</a:t>
            </a: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-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р</a:t>
            </a: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 П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олина Михова</a:t>
            </a:r>
          </a:p>
          <a:p>
            <a:pPr algn="r">
              <a:lnSpc>
                <a:spcPts val="3456"/>
              </a:lnSpc>
            </a:pP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Д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оц</a:t>
            </a: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.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 д-р</a:t>
            </a: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 Е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катерина</a:t>
            </a:r>
            <a:r>
              <a:rPr lang="en-US" sz="3200" spc="256" dirty="0">
                <a:solidFill>
                  <a:srgbClr val="F4F6FC"/>
                </a:solidFill>
                <a:latin typeface="HK Grotesk Bold"/>
              </a:rPr>
              <a:t> Т</a:t>
            </a: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одорова</a:t>
            </a:r>
          </a:p>
          <a:p>
            <a:pPr algn="r">
              <a:lnSpc>
                <a:spcPts val="3456"/>
              </a:lnSpc>
            </a:pPr>
            <a:r>
              <a:rPr lang="bg-BG" sz="3200" spc="256" dirty="0">
                <a:solidFill>
                  <a:srgbClr val="F4F6FC"/>
                </a:solidFill>
                <a:latin typeface="HK Grotesk Bold"/>
              </a:rPr>
              <a:t>Доц. д-р Маргарита Станкова, д.м.</a:t>
            </a:r>
            <a:endParaRPr lang="en-US" sz="3200" spc="256" dirty="0">
              <a:solidFill>
                <a:srgbClr val="F4F6FC"/>
              </a:solidFill>
              <a:latin typeface="HK Grotesk Bold"/>
            </a:endParaRPr>
          </a:p>
          <a:p>
            <a:pPr algn="r">
              <a:lnSpc>
                <a:spcPts val="3456"/>
              </a:lnSpc>
            </a:pPr>
            <a:endParaRPr lang="en-US" sz="3200" spc="256" dirty="0">
              <a:solidFill>
                <a:srgbClr val="F4F6FC"/>
              </a:solidFill>
              <a:latin typeface="HK Grotesk Bold"/>
            </a:endParaRPr>
          </a:p>
          <a:p>
            <a:pPr algn="r">
              <a:lnSpc>
                <a:spcPts val="3456"/>
              </a:lnSpc>
            </a:pPr>
            <a:endParaRPr lang="en-US" sz="3200" spc="256" dirty="0">
              <a:solidFill>
                <a:srgbClr val="F4F6FC"/>
              </a:solidFill>
              <a:latin typeface="HK Grotesk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64588" y="1090287"/>
            <a:ext cx="17222023" cy="7634613"/>
          </a:xfrm>
          <a:custGeom>
            <a:avLst/>
            <a:gdLst/>
            <a:ahLst/>
            <a:cxnLst/>
            <a:rect l="l" t="t" r="r" b="b"/>
            <a:pathLst>
              <a:path w="17222023" h="7879076">
                <a:moveTo>
                  <a:pt x="0" y="0"/>
                </a:moveTo>
                <a:lnTo>
                  <a:pt x="17222023" y="0"/>
                </a:lnTo>
                <a:lnTo>
                  <a:pt x="17222023" y="7879076"/>
                </a:lnTo>
                <a:lnTo>
                  <a:pt x="0" y="787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7288" y="7290434"/>
            <a:ext cx="16036623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dirty="0" err="1">
                <a:solidFill>
                  <a:srgbClr val="F4F6FC"/>
                </a:solidFill>
                <a:latin typeface="HK Grotesk Bold"/>
              </a:rPr>
              <a:t>Благодарим</a:t>
            </a:r>
            <a:r>
              <a:rPr lang="en-US" sz="6600" dirty="0">
                <a:solidFill>
                  <a:srgbClr val="F4F6FC"/>
                </a:solidFill>
                <a:latin typeface="HK Grotesk Bold"/>
              </a:rPr>
              <a:t> </a:t>
            </a:r>
            <a:r>
              <a:rPr lang="en-US" sz="6600" dirty="0" err="1">
                <a:solidFill>
                  <a:srgbClr val="F4F6FC"/>
                </a:solidFill>
                <a:latin typeface="HK Grotesk Bold"/>
              </a:rPr>
              <a:t>за</a:t>
            </a:r>
            <a:r>
              <a:rPr lang="en-US" sz="6600" dirty="0">
                <a:solidFill>
                  <a:srgbClr val="F4F6FC"/>
                </a:solidFill>
                <a:latin typeface="HK Grotesk Bold"/>
              </a:rPr>
              <a:t> </a:t>
            </a:r>
            <a:r>
              <a:rPr lang="en-US" sz="6600" dirty="0" err="1">
                <a:solidFill>
                  <a:srgbClr val="F4F6FC"/>
                </a:solidFill>
                <a:latin typeface="HK Grotesk Bold"/>
              </a:rPr>
              <a:t>вниманието</a:t>
            </a:r>
            <a:r>
              <a:rPr lang="en-US" sz="6600" dirty="0">
                <a:solidFill>
                  <a:srgbClr val="F4F6FC"/>
                </a:solidFill>
                <a:latin typeface="HK Grotesk Bold"/>
              </a:rPr>
              <a:t>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62110" y="2449698"/>
            <a:ext cx="2267328" cy="2337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18" y="-465827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619" y="8083073"/>
            <a:ext cx="6417623" cy="2350454"/>
          </a:xfrm>
          <a:custGeom>
            <a:avLst/>
            <a:gdLst/>
            <a:ahLst/>
            <a:cxnLst/>
            <a:rect l="l" t="t" r="r" b="b"/>
            <a:pathLst>
              <a:path w="6417623" h="2350454">
                <a:moveTo>
                  <a:pt x="0" y="0"/>
                </a:moveTo>
                <a:lnTo>
                  <a:pt x="6417623" y="0"/>
                </a:lnTo>
                <a:lnTo>
                  <a:pt x="6417623" y="2350454"/>
                </a:lnTo>
                <a:lnTo>
                  <a:pt x="0" y="2350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875750"/>
            <a:ext cx="8453457" cy="264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4F6FC"/>
                </a:solidFill>
                <a:latin typeface="HK Grotesk Bold"/>
              </a:rPr>
              <a:t>Център за терапия на комуникативни и емоционално-поведенчески нарушения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204434"/>
            <a:ext cx="8458115" cy="264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4F6FC"/>
                </a:solidFill>
                <a:latin typeface="HK Grotesk Bold"/>
              </a:rPr>
              <a:t>Център за подкрепа на студенти със специални образователни потребности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0543" y="4868242"/>
            <a:ext cx="6610043" cy="447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Създаден през 2009 г. с решение на АС на НБУ</a:t>
            </a:r>
          </a:p>
          <a:p>
            <a:pPr marL="539762" lvl="1" indent="-26988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Реализира следните основни дейности: </a:t>
            </a:r>
          </a:p>
          <a:p>
            <a:pPr marL="539762" lvl="1" indent="-26988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Терапия на комуникативни и емоционално-поведенчески нарушения в детска възраст; </a:t>
            </a:r>
          </a:p>
          <a:p>
            <a:pPr marL="539762" lvl="1" indent="-26988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Консултиране на родители на деца с комуникативни нарушения;</a:t>
            </a:r>
          </a:p>
          <a:p>
            <a:pPr marL="539762" lvl="1" indent="-26988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Обучение на учители и специалисти, работещи с тази категория деца; </a:t>
            </a:r>
          </a:p>
          <a:p>
            <a:pPr marL="539762" lvl="1" indent="-26988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Работа по случаи със студенти;</a:t>
            </a:r>
          </a:p>
          <a:p>
            <a:pPr marL="539762" lvl="1" indent="-269881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F4F6FC"/>
                </a:solidFill>
                <a:latin typeface="HK Grotesk Medium"/>
              </a:rPr>
              <a:t>Работа по случаи с външен супервизор.</a:t>
            </a:r>
          </a:p>
          <a:p>
            <a:pPr>
              <a:lnSpc>
                <a:spcPts val="2700"/>
              </a:lnSpc>
            </a:pPr>
            <a:endParaRPr lang="en-US" sz="2500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50485" y="5162550"/>
            <a:ext cx="6708815" cy="213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6"/>
              </a:lnSpc>
            </a:pPr>
            <a:r>
              <a:rPr lang="en-US" sz="2617">
                <a:solidFill>
                  <a:srgbClr val="F4F6FC"/>
                </a:solidFill>
                <a:latin typeface="HK Grotesk Medium"/>
              </a:rPr>
              <a:t>Учебна 2020/ 2021 г.</a:t>
            </a:r>
          </a:p>
          <a:p>
            <a:pPr marL="565032" lvl="1" indent="-282516">
              <a:lnSpc>
                <a:spcPts val="2826"/>
              </a:lnSpc>
              <a:buFont typeface="Arial"/>
              <a:buChar char="•"/>
            </a:pPr>
            <a:r>
              <a:rPr lang="en-US" sz="2617">
                <a:solidFill>
                  <a:srgbClr val="F4F6FC"/>
                </a:solidFill>
                <a:latin typeface="HK Grotesk Medium"/>
              </a:rPr>
              <a:t>Обща структура, обединяваща добрите практики и действащите до момента програми</a:t>
            </a:r>
          </a:p>
          <a:p>
            <a:pPr marL="565032" lvl="1" indent="-282516">
              <a:lnSpc>
                <a:spcPts val="2826"/>
              </a:lnSpc>
              <a:buFont typeface="Arial"/>
              <a:buChar char="•"/>
            </a:pPr>
            <a:r>
              <a:rPr lang="en-US" sz="2617">
                <a:solidFill>
                  <a:srgbClr val="F4F6FC"/>
                </a:solidFill>
                <a:latin typeface="HK Grotesk Medium"/>
              </a:rPr>
              <a:t>https://cssn.nbu.bg/</a:t>
            </a:r>
          </a:p>
          <a:p>
            <a:pPr>
              <a:lnSpc>
                <a:spcPts val="2826"/>
              </a:lnSpc>
            </a:pPr>
            <a:endParaRPr lang="en-US" sz="2617">
              <a:solidFill>
                <a:srgbClr val="F4F6FC"/>
              </a:solidFill>
              <a:latin typeface="HK Grotesk Mediu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44" y="-952500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6735" y="2589003"/>
            <a:ext cx="15590520" cy="372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9000">
                <a:solidFill>
                  <a:srgbClr val="050A30"/>
                </a:solidFill>
                <a:latin typeface="HK Grotesk Bold"/>
              </a:rPr>
              <a:t>Център за подкрепа на студенти със специални потребности – НБУ</a:t>
            </a:r>
          </a:p>
        </p:txBody>
      </p:sp>
      <p:sp>
        <p:nvSpPr>
          <p:cNvPr id="3" name="Freeform 3"/>
          <p:cNvSpPr/>
          <p:nvPr/>
        </p:nvSpPr>
        <p:spPr>
          <a:xfrm>
            <a:off x="4724400" y="-1104900"/>
            <a:ext cx="8847677" cy="3209080"/>
          </a:xfrm>
          <a:custGeom>
            <a:avLst/>
            <a:gdLst/>
            <a:ahLst/>
            <a:cxnLst/>
            <a:rect l="l" t="t" r="r" b="b"/>
            <a:pathLst>
              <a:path w="8847677" h="3209080">
                <a:moveTo>
                  <a:pt x="0" y="0"/>
                </a:moveTo>
                <a:lnTo>
                  <a:pt x="8847677" y="0"/>
                </a:lnTo>
                <a:lnTo>
                  <a:pt x="8847677" y="3209080"/>
                </a:lnTo>
                <a:lnTo>
                  <a:pt x="0" y="320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728" y="3509814"/>
            <a:ext cx="7061644" cy="84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50A30"/>
                </a:solidFill>
                <a:latin typeface="HK Grotesk Bold"/>
              </a:rPr>
              <a:t>Добрите практики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33006" y="2011776"/>
            <a:ext cx="8094249" cy="564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endParaRPr/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050A30"/>
                </a:solidFill>
                <a:latin typeface="HK Grotesk Bold"/>
              </a:rPr>
              <a:t>СТАНДАРТНИ ПОДХОДИ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600" spc="288">
              <a:solidFill>
                <a:srgbClr val="050A30"/>
              </a:solidFill>
              <a:latin typeface="HK Grotesk Bold"/>
            </a:endParaRP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Достъпна материална среда</a:t>
            </a: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Административно обслужване</a:t>
            </a: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Специални условия за обучение и оценяване</a:t>
            </a:r>
          </a:p>
          <a:p>
            <a:pPr marL="1474470" lvl="2" indent="-491490" algn="l">
              <a:lnSpc>
                <a:spcPts val="3888"/>
              </a:lnSpc>
            </a:pPr>
            <a:endParaRPr lang="en-US" sz="3000">
              <a:solidFill>
                <a:srgbClr val="050A30"/>
              </a:solidFill>
              <a:latin typeface="HK Grotesk Medium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050A30"/>
                </a:solidFill>
                <a:latin typeface="HK Grotesk Bold"/>
              </a:rPr>
              <a:t>ИНДИВИДУАЛНИ ПОДХОДИ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600" spc="288">
              <a:solidFill>
                <a:srgbClr val="050A30"/>
              </a:solidFill>
              <a:latin typeface="HK Grotesk Bold"/>
            </a:endParaRP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Специализирани програми за обучение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000">
              <a:solidFill>
                <a:srgbClr val="050A30"/>
              </a:solidFill>
              <a:latin typeface="HK Grotesk Medium"/>
            </a:endParaRPr>
          </a:p>
          <a:p>
            <a:pPr marL="542925" lvl="1" indent="-271462" algn="l">
              <a:lnSpc>
                <a:spcPts val="3240"/>
              </a:lnSpc>
            </a:pPr>
            <a:endParaRPr lang="en-US" sz="3000">
              <a:solidFill>
                <a:srgbClr val="050A30"/>
              </a:solidFill>
              <a:latin typeface="HK Grotesk Medium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724400" y="-1104900"/>
            <a:ext cx="8847677" cy="3209080"/>
          </a:xfrm>
          <a:custGeom>
            <a:avLst/>
            <a:gdLst/>
            <a:ahLst/>
            <a:cxnLst/>
            <a:rect l="l" t="t" r="r" b="b"/>
            <a:pathLst>
              <a:path w="8847677" h="3209080">
                <a:moveTo>
                  <a:pt x="0" y="0"/>
                </a:moveTo>
                <a:lnTo>
                  <a:pt x="8847677" y="0"/>
                </a:lnTo>
                <a:lnTo>
                  <a:pt x="8847677" y="3209080"/>
                </a:lnTo>
                <a:lnTo>
                  <a:pt x="0" y="320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1" y="1106356"/>
            <a:ext cx="1291115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F4F6FC"/>
                </a:solidFill>
                <a:latin typeface="HK Grotesk Bold"/>
              </a:rPr>
              <a:t>Консултативен съвет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18543" y="2310833"/>
            <a:ext cx="6192457" cy="7011572"/>
            <a:chOff x="0" y="0"/>
            <a:chExt cx="19461480" cy="22035770"/>
          </a:xfrm>
        </p:grpSpPr>
        <p:sp>
          <p:nvSpPr>
            <p:cNvPr id="5" name="Freeform 5"/>
            <p:cNvSpPr/>
            <p:nvPr/>
          </p:nvSpPr>
          <p:spPr>
            <a:xfrm>
              <a:off x="100330" y="307340"/>
              <a:ext cx="10064750" cy="6428740"/>
            </a:xfrm>
            <a:custGeom>
              <a:avLst/>
              <a:gdLst/>
              <a:ahLst/>
              <a:cxnLst/>
              <a:rect l="l" t="t" r="r" b="b"/>
              <a:pathLst>
                <a:path w="10064750" h="6428740">
                  <a:moveTo>
                    <a:pt x="8876030" y="6428740"/>
                  </a:moveTo>
                  <a:lnTo>
                    <a:pt x="10064750" y="0"/>
                  </a:lnTo>
                  <a:lnTo>
                    <a:pt x="6865620" y="72390"/>
                  </a:lnTo>
                  <a:lnTo>
                    <a:pt x="6396990" y="83820"/>
                  </a:lnTo>
                  <a:lnTo>
                    <a:pt x="0" y="229870"/>
                  </a:lnTo>
                  <a:lnTo>
                    <a:pt x="0" y="6226810"/>
                  </a:lnTo>
                  <a:lnTo>
                    <a:pt x="429260" y="6235700"/>
                  </a:lnTo>
                  <a:close/>
                </a:path>
              </a:pathLst>
            </a:custGeom>
            <a:blipFill>
              <a:blip r:embed="rId2"/>
              <a:stretch>
                <a:fillRect t="-29470" b="-2947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638030" y="97790"/>
              <a:ext cx="9698989" cy="6875780"/>
            </a:xfrm>
            <a:custGeom>
              <a:avLst/>
              <a:gdLst/>
              <a:ahLst/>
              <a:cxnLst/>
              <a:rect l="l" t="t" r="r" b="b"/>
              <a:pathLst>
                <a:path w="9698989" h="6875780">
                  <a:moveTo>
                    <a:pt x="3255010" y="6728460"/>
                  </a:moveTo>
                  <a:lnTo>
                    <a:pt x="3759200" y="6739890"/>
                  </a:lnTo>
                  <a:lnTo>
                    <a:pt x="9698990" y="6875780"/>
                  </a:lnTo>
                  <a:lnTo>
                    <a:pt x="9698990" y="0"/>
                  </a:lnTo>
                  <a:lnTo>
                    <a:pt x="1193800" y="194310"/>
                  </a:lnTo>
                  <a:lnTo>
                    <a:pt x="0" y="6653530"/>
                  </a:lnTo>
                  <a:close/>
                </a:path>
              </a:pathLst>
            </a:custGeom>
            <a:blipFill>
              <a:blip r:embed="rId3"/>
              <a:stretch>
                <a:fillRect t="-27737" b="-2773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6680" y="7166610"/>
              <a:ext cx="6295390" cy="6892290"/>
            </a:xfrm>
            <a:custGeom>
              <a:avLst/>
              <a:gdLst/>
              <a:ahLst/>
              <a:cxnLst/>
              <a:rect l="l" t="t" r="r" b="b"/>
              <a:pathLst>
                <a:path w="6295390" h="6892290">
                  <a:moveTo>
                    <a:pt x="0" y="0"/>
                  </a:moveTo>
                  <a:lnTo>
                    <a:pt x="0" y="6892290"/>
                  </a:lnTo>
                  <a:lnTo>
                    <a:pt x="6295390" y="6748779"/>
                  </a:lnTo>
                  <a:lnTo>
                    <a:pt x="5054600" y="115570"/>
                  </a:lnTo>
                  <a:close/>
                </a:path>
              </a:pathLst>
            </a:custGeom>
            <a:blipFill>
              <a:blip r:embed="rId4"/>
              <a:stretch>
                <a:fillRect l="-18392" r="-1839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829300" y="7297420"/>
              <a:ext cx="7401561" cy="6602730"/>
            </a:xfrm>
            <a:custGeom>
              <a:avLst/>
              <a:gdLst/>
              <a:ahLst/>
              <a:cxnLst/>
              <a:rect l="l" t="t" r="r" b="b"/>
              <a:pathLst>
                <a:path w="7401561" h="6602730">
                  <a:moveTo>
                    <a:pt x="5798820" y="6498591"/>
                  </a:moveTo>
                  <a:lnTo>
                    <a:pt x="5923280" y="6007100"/>
                  </a:lnTo>
                  <a:lnTo>
                    <a:pt x="7401561" y="168910"/>
                  </a:lnTo>
                  <a:lnTo>
                    <a:pt x="0" y="0"/>
                  </a:lnTo>
                  <a:lnTo>
                    <a:pt x="1234440" y="6602730"/>
                  </a:lnTo>
                  <a:close/>
                </a:path>
              </a:pathLst>
            </a:custGeom>
            <a:blipFill>
              <a:blip r:embed="rId5"/>
              <a:stretch>
                <a:fillRect t="-6049" b="-604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2306300" y="7481570"/>
              <a:ext cx="7035800" cy="6297930"/>
            </a:xfrm>
            <a:custGeom>
              <a:avLst/>
              <a:gdLst/>
              <a:ahLst/>
              <a:cxnLst/>
              <a:rect l="l" t="t" r="r" b="b"/>
              <a:pathLst>
                <a:path w="7035800" h="6297930">
                  <a:moveTo>
                    <a:pt x="7035800" y="124460"/>
                  </a:moveTo>
                  <a:lnTo>
                    <a:pt x="1595120" y="0"/>
                  </a:lnTo>
                  <a:lnTo>
                    <a:pt x="113030" y="5854700"/>
                  </a:lnTo>
                  <a:lnTo>
                    <a:pt x="0" y="6297930"/>
                  </a:lnTo>
                  <a:lnTo>
                    <a:pt x="7035800" y="6137910"/>
                  </a:lnTo>
                  <a:close/>
                </a:path>
              </a:pathLst>
            </a:custGeom>
            <a:blipFill>
              <a:blip r:embed="rId6"/>
              <a:stretch>
                <a:fillRect t="-2684" r="-50" b="-268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5250" y="14561820"/>
              <a:ext cx="5318760" cy="7377430"/>
            </a:xfrm>
            <a:custGeom>
              <a:avLst/>
              <a:gdLst/>
              <a:ahLst/>
              <a:cxnLst/>
              <a:rect l="l" t="t" r="r" b="b"/>
              <a:pathLst>
                <a:path w="5318760" h="7377430">
                  <a:moveTo>
                    <a:pt x="0" y="101600"/>
                  </a:moveTo>
                  <a:lnTo>
                    <a:pt x="0" y="7377430"/>
                  </a:lnTo>
                  <a:lnTo>
                    <a:pt x="5318760" y="7254241"/>
                  </a:lnTo>
                  <a:lnTo>
                    <a:pt x="4418330" y="0"/>
                  </a:lnTo>
                  <a:close/>
                </a:path>
              </a:pathLst>
            </a:custGeom>
            <a:blipFill>
              <a:blip r:embed="rId7"/>
              <a:stretch>
                <a:fillRect l="-25032" r="-3059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172710" y="14347189"/>
              <a:ext cx="8624570" cy="7453630"/>
            </a:xfrm>
            <a:custGeom>
              <a:avLst/>
              <a:gdLst/>
              <a:ahLst/>
              <a:cxnLst/>
              <a:rect l="l" t="t" r="r" b="b"/>
              <a:pathLst>
                <a:path w="8624570" h="7453630">
                  <a:moveTo>
                    <a:pt x="0" y="199391"/>
                  </a:moveTo>
                  <a:lnTo>
                    <a:pt x="900430" y="7453631"/>
                  </a:lnTo>
                  <a:lnTo>
                    <a:pt x="7593330" y="7299961"/>
                  </a:lnTo>
                  <a:lnTo>
                    <a:pt x="8624570" y="0"/>
                  </a:lnTo>
                  <a:close/>
                </a:path>
              </a:pathLst>
            </a:custGeom>
            <a:blipFill>
              <a:blip r:embed="rId8"/>
              <a:stretch>
                <a:fillRect t="-2842" b="-284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3430250" y="14218920"/>
              <a:ext cx="5935980" cy="7412991"/>
            </a:xfrm>
            <a:custGeom>
              <a:avLst/>
              <a:gdLst/>
              <a:ahLst/>
              <a:cxnLst/>
              <a:rect l="l" t="t" r="r" b="b"/>
              <a:pathLst>
                <a:path w="5935980" h="7412991">
                  <a:moveTo>
                    <a:pt x="1032511" y="113030"/>
                  </a:moveTo>
                  <a:lnTo>
                    <a:pt x="0" y="7412991"/>
                  </a:lnTo>
                  <a:lnTo>
                    <a:pt x="5935980" y="7275830"/>
                  </a:lnTo>
                  <a:lnTo>
                    <a:pt x="5935980" y="0"/>
                  </a:lnTo>
                  <a:close/>
                </a:path>
              </a:pathLst>
            </a:custGeom>
            <a:blipFill>
              <a:blip r:embed="rId9"/>
              <a:stretch>
                <a:fillRect l="-33254" r="-3325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80" y="208280"/>
              <a:ext cx="10274300" cy="6624320"/>
            </a:xfrm>
            <a:custGeom>
              <a:avLst/>
              <a:gdLst/>
              <a:ahLst/>
              <a:cxnLst/>
              <a:rect l="l" t="t" r="r" b="b"/>
              <a:pathLst>
                <a:path w="10274300" h="6624320">
                  <a:moveTo>
                    <a:pt x="7289800" y="6584950"/>
                  </a:moveTo>
                  <a:lnTo>
                    <a:pt x="7639050" y="6592570"/>
                  </a:lnTo>
                  <a:lnTo>
                    <a:pt x="7806690" y="6596380"/>
                  </a:lnTo>
                  <a:lnTo>
                    <a:pt x="8318500" y="6607810"/>
                  </a:lnTo>
                  <a:lnTo>
                    <a:pt x="9050020" y="6624320"/>
                  </a:lnTo>
                  <a:lnTo>
                    <a:pt x="9157970" y="6040120"/>
                  </a:lnTo>
                  <a:lnTo>
                    <a:pt x="10274300" y="0"/>
                  </a:lnTo>
                  <a:lnTo>
                    <a:pt x="6958331" y="76200"/>
                  </a:lnTo>
                  <a:lnTo>
                    <a:pt x="6489701" y="86360"/>
                  </a:lnTo>
                  <a:lnTo>
                    <a:pt x="0" y="236220"/>
                  </a:lnTo>
                  <a:lnTo>
                    <a:pt x="0" y="6418580"/>
                  </a:lnTo>
                  <a:lnTo>
                    <a:pt x="521970" y="6430010"/>
                  </a:lnTo>
                  <a:lnTo>
                    <a:pt x="7289800" y="6584950"/>
                  </a:lnTo>
                  <a:close/>
                  <a:moveTo>
                    <a:pt x="190500" y="421640"/>
                  </a:moveTo>
                  <a:lnTo>
                    <a:pt x="6494780" y="278130"/>
                  </a:lnTo>
                  <a:lnTo>
                    <a:pt x="6963410" y="267970"/>
                  </a:lnTo>
                  <a:lnTo>
                    <a:pt x="10044431" y="198120"/>
                  </a:lnTo>
                  <a:lnTo>
                    <a:pt x="8970011" y="6008370"/>
                  </a:lnTo>
                  <a:lnTo>
                    <a:pt x="8891271" y="6432550"/>
                  </a:lnTo>
                  <a:lnTo>
                    <a:pt x="8322311" y="6419850"/>
                  </a:lnTo>
                  <a:lnTo>
                    <a:pt x="7810501" y="6408420"/>
                  </a:lnTo>
                  <a:lnTo>
                    <a:pt x="7642861" y="6404610"/>
                  </a:lnTo>
                  <a:lnTo>
                    <a:pt x="7293611" y="6396990"/>
                  </a:lnTo>
                  <a:lnTo>
                    <a:pt x="527050" y="6239510"/>
                  </a:lnTo>
                  <a:lnTo>
                    <a:pt x="190500" y="6231890"/>
                  </a:lnTo>
                  <a:lnTo>
                    <a:pt x="190500" y="421640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9523730" y="0"/>
              <a:ext cx="9908541" cy="7071361"/>
            </a:xfrm>
            <a:custGeom>
              <a:avLst/>
              <a:gdLst/>
              <a:ahLst/>
              <a:cxnLst/>
              <a:rect l="l" t="t" r="r" b="b"/>
              <a:pathLst>
                <a:path w="9908541" h="7071361">
                  <a:moveTo>
                    <a:pt x="0" y="6844030"/>
                  </a:moveTo>
                  <a:lnTo>
                    <a:pt x="3366770" y="6921500"/>
                  </a:lnTo>
                  <a:lnTo>
                    <a:pt x="3872231" y="6932930"/>
                  </a:lnTo>
                  <a:lnTo>
                    <a:pt x="9908541" y="7071361"/>
                  </a:lnTo>
                  <a:lnTo>
                    <a:pt x="9908541" y="0"/>
                  </a:lnTo>
                  <a:lnTo>
                    <a:pt x="9893302" y="0"/>
                  </a:lnTo>
                  <a:lnTo>
                    <a:pt x="2639060" y="166370"/>
                  </a:lnTo>
                  <a:lnTo>
                    <a:pt x="2159000" y="177800"/>
                  </a:lnTo>
                  <a:lnTo>
                    <a:pt x="1229360" y="199390"/>
                  </a:lnTo>
                  <a:lnTo>
                    <a:pt x="107950" y="6266180"/>
                  </a:lnTo>
                  <a:lnTo>
                    <a:pt x="0" y="6844030"/>
                  </a:lnTo>
                  <a:close/>
                  <a:moveTo>
                    <a:pt x="294640" y="6299200"/>
                  </a:moveTo>
                  <a:lnTo>
                    <a:pt x="1388109" y="384810"/>
                  </a:lnTo>
                  <a:lnTo>
                    <a:pt x="2162809" y="367030"/>
                  </a:lnTo>
                  <a:lnTo>
                    <a:pt x="2642869" y="355600"/>
                  </a:lnTo>
                  <a:lnTo>
                    <a:pt x="9716770" y="194310"/>
                  </a:lnTo>
                  <a:lnTo>
                    <a:pt x="9716770" y="6875780"/>
                  </a:lnTo>
                  <a:lnTo>
                    <a:pt x="3874770" y="6742430"/>
                  </a:lnTo>
                  <a:lnTo>
                    <a:pt x="3370580" y="6730999"/>
                  </a:lnTo>
                  <a:lnTo>
                    <a:pt x="227330" y="6658609"/>
                  </a:lnTo>
                  <a:lnTo>
                    <a:pt x="294640" y="6299200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430" y="7070089"/>
              <a:ext cx="6504940" cy="7086600"/>
            </a:xfrm>
            <a:custGeom>
              <a:avLst/>
              <a:gdLst/>
              <a:ahLst/>
              <a:cxnLst/>
              <a:rect l="l" t="t" r="r" b="b"/>
              <a:pathLst>
                <a:path w="6504940" h="7086600">
                  <a:moveTo>
                    <a:pt x="1064260" y="24131"/>
                  </a:moveTo>
                  <a:lnTo>
                    <a:pt x="25400" y="0"/>
                  </a:lnTo>
                  <a:lnTo>
                    <a:pt x="0" y="0"/>
                  </a:lnTo>
                  <a:lnTo>
                    <a:pt x="0" y="7086600"/>
                  </a:lnTo>
                  <a:lnTo>
                    <a:pt x="6504940" y="6938011"/>
                  </a:lnTo>
                  <a:lnTo>
                    <a:pt x="6410960" y="6433822"/>
                  </a:lnTo>
                  <a:lnTo>
                    <a:pt x="5229860" y="119381"/>
                  </a:lnTo>
                  <a:lnTo>
                    <a:pt x="1064260" y="24131"/>
                  </a:lnTo>
                  <a:close/>
                  <a:moveTo>
                    <a:pt x="6276340" y="6752591"/>
                  </a:moveTo>
                  <a:lnTo>
                    <a:pt x="190500" y="6892291"/>
                  </a:lnTo>
                  <a:lnTo>
                    <a:pt x="190500" y="194311"/>
                  </a:lnTo>
                  <a:lnTo>
                    <a:pt x="1060450" y="214631"/>
                  </a:lnTo>
                  <a:lnTo>
                    <a:pt x="5071110" y="306071"/>
                  </a:lnTo>
                  <a:lnTo>
                    <a:pt x="6223000" y="6469381"/>
                  </a:lnTo>
                  <a:lnTo>
                    <a:pt x="6276340" y="6752591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713730" y="7199631"/>
              <a:ext cx="7639050" cy="6797039"/>
            </a:xfrm>
            <a:custGeom>
              <a:avLst/>
              <a:gdLst/>
              <a:ahLst/>
              <a:cxnLst/>
              <a:rect l="l" t="t" r="r" b="b"/>
              <a:pathLst>
                <a:path w="7639050" h="6797039">
                  <a:moveTo>
                    <a:pt x="1271270" y="6797039"/>
                  </a:moveTo>
                  <a:lnTo>
                    <a:pt x="5989320" y="6689089"/>
                  </a:lnTo>
                  <a:lnTo>
                    <a:pt x="6131560" y="6127749"/>
                  </a:lnTo>
                  <a:lnTo>
                    <a:pt x="7639050" y="173989"/>
                  </a:lnTo>
                  <a:lnTo>
                    <a:pt x="3158490" y="71120"/>
                  </a:lnTo>
                  <a:lnTo>
                    <a:pt x="2646681" y="59689"/>
                  </a:lnTo>
                  <a:lnTo>
                    <a:pt x="2479040" y="55880"/>
                  </a:lnTo>
                  <a:lnTo>
                    <a:pt x="2129790" y="48260"/>
                  </a:lnTo>
                  <a:lnTo>
                    <a:pt x="0" y="0"/>
                  </a:lnTo>
                  <a:lnTo>
                    <a:pt x="1176020" y="6289040"/>
                  </a:lnTo>
                  <a:lnTo>
                    <a:pt x="1271270" y="6797039"/>
                  </a:lnTo>
                  <a:close/>
                  <a:moveTo>
                    <a:pt x="2124710" y="238759"/>
                  </a:moveTo>
                  <a:lnTo>
                    <a:pt x="2473960" y="246379"/>
                  </a:lnTo>
                  <a:lnTo>
                    <a:pt x="2641600" y="250189"/>
                  </a:lnTo>
                  <a:lnTo>
                    <a:pt x="3153410" y="261619"/>
                  </a:lnTo>
                  <a:lnTo>
                    <a:pt x="7395209" y="358139"/>
                  </a:lnTo>
                  <a:lnTo>
                    <a:pt x="5946140" y="6079489"/>
                  </a:lnTo>
                  <a:lnTo>
                    <a:pt x="5839459" y="6499858"/>
                  </a:lnTo>
                  <a:lnTo>
                    <a:pt x="1427479" y="6600189"/>
                  </a:lnTo>
                  <a:lnTo>
                    <a:pt x="1362709" y="6250939"/>
                  </a:lnTo>
                  <a:lnTo>
                    <a:pt x="229869" y="193039"/>
                  </a:lnTo>
                  <a:lnTo>
                    <a:pt x="2124710" y="238759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2184381" y="7385049"/>
              <a:ext cx="7254240" cy="6493510"/>
            </a:xfrm>
            <a:custGeom>
              <a:avLst/>
              <a:gdLst/>
              <a:ahLst/>
              <a:cxnLst/>
              <a:rect l="l" t="t" r="r" b="b"/>
              <a:pathLst>
                <a:path w="7254240" h="6493510">
                  <a:moveTo>
                    <a:pt x="7252969" y="128271"/>
                  </a:moveTo>
                  <a:lnTo>
                    <a:pt x="1758949" y="2540"/>
                  </a:lnTo>
                  <a:lnTo>
                    <a:pt x="1643380" y="0"/>
                  </a:lnTo>
                  <a:lnTo>
                    <a:pt x="143510" y="5927090"/>
                  </a:lnTo>
                  <a:lnTo>
                    <a:pt x="0" y="6493510"/>
                  </a:lnTo>
                  <a:lnTo>
                    <a:pt x="7254240" y="6327140"/>
                  </a:lnTo>
                  <a:lnTo>
                    <a:pt x="7254240" y="128271"/>
                  </a:lnTo>
                  <a:close/>
                  <a:moveTo>
                    <a:pt x="7062469" y="6141721"/>
                  </a:moveTo>
                  <a:lnTo>
                    <a:pt x="245109" y="6297931"/>
                  </a:lnTo>
                  <a:lnTo>
                    <a:pt x="326389" y="5975351"/>
                  </a:lnTo>
                  <a:lnTo>
                    <a:pt x="1789430" y="195581"/>
                  </a:lnTo>
                  <a:lnTo>
                    <a:pt x="7062469" y="316231"/>
                  </a:lnTo>
                  <a:lnTo>
                    <a:pt x="7062469" y="6141721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14464030"/>
              <a:ext cx="5521960" cy="7573011"/>
            </a:xfrm>
            <a:custGeom>
              <a:avLst/>
              <a:gdLst/>
              <a:ahLst/>
              <a:cxnLst/>
              <a:rect l="l" t="t" r="r" b="b"/>
              <a:pathLst>
                <a:path w="5521960" h="7573011">
                  <a:moveTo>
                    <a:pt x="0" y="106681"/>
                  </a:moveTo>
                  <a:lnTo>
                    <a:pt x="0" y="7573011"/>
                  </a:lnTo>
                  <a:lnTo>
                    <a:pt x="5521960" y="7446011"/>
                  </a:lnTo>
                  <a:lnTo>
                    <a:pt x="4597400" y="0"/>
                  </a:lnTo>
                  <a:lnTo>
                    <a:pt x="0" y="106681"/>
                  </a:lnTo>
                  <a:close/>
                  <a:moveTo>
                    <a:pt x="190500" y="7377431"/>
                  </a:moveTo>
                  <a:lnTo>
                    <a:pt x="190500" y="292100"/>
                  </a:lnTo>
                  <a:lnTo>
                    <a:pt x="4429760" y="194311"/>
                  </a:lnTo>
                  <a:lnTo>
                    <a:pt x="5306060" y="7259320"/>
                  </a:lnTo>
                  <a:lnTo>
                    <a:pt x="190500" y="7377431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064760" y="14250671"/>
              <a:ext cx="8843010" cy="7647939"/>
            </a:xfrm>
            <a:custGeom>
              <a:avLst/>
              <a:gdLst/>
              <a:ahLst/>
              <a:cxnLst/>
              <a:rect l="l" t="t" r="r" b="b"/>
              <a:pathLst>
                <a:path w="8843010" h="7647939">
                  <a:moveTo>
                    <a:pt x="0" y="203199"/>
                  </a:moveTo>
                  <a:lnTo>
                    <a:pt x="924560" y="7647940"/>
                  </a:lnTo>
                  <a:lnTo>
                    <a:pt x="7783829" y="7490459"/>
                  </a:lnTo>
                  <a:lnTo>
                    <a:pt x="8843010" y="0"/>
                  </a:lnTo>
                  <a:lnTo>
                    <a:pt x="0" y="203199"/>
                  </a:lnTo>
                  <a:close/>
                  <a:moveTo>
                    <a:pt x="7617460" y="7302499"/>
                  </a:moveTo>
                  <a:lnTo>
                    <a:pt x="1092200" y="7453629"/>
                  </a:lnTo>
                  <a:lnTo>
                    <a:pt x="215900" y="388618"/>
                  </a:lnTo>
                  <a:lnTo>
                    <a:pt x="8623301" y="195579"/>
                  </a:lnTo>
                  <a:lnTo>
                    <a:pt x="7617460" y="7302499"/>
                  </a:lnTo>
                  <a:close/>
                </a:path>
              </a:pathLst>
            </a:custGeom>
            <a:solidFill>
              <a:srgbClr val="CAE8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3319759" y="14122400"/>
              <a:ext cx="6141720" cy="7607300"/>
            </a:xfrm>
            <a:custGeom>
              <a:avLst/>
              <a:gdLst/>
              <a:ahLst/>
              <a:cxnLst/>
              <a:rect l="l" t="t" r="r" b="b"/>
              <a:pathLst>
                <a:path w="6141720" h="7607300">
                  <a:moveTo>
                    <a:pt x="1059180" y="116839"/>
                  </a:moveTo>
                  <a:lnTo>
                    <a:pt x="0" y="7607300"/>
                  </a:lnTo>
                  <a:lnTo>
                    <a:pt x="6141720" y="7466330"/>
                  </a:lnTo>
                  <a:lnTo>
                    <a:pt x="6141720" y="0"/>
                  </a:lnTo>
                  <a:lnTo>
                    <a:pt x="1059180" y="116839"/>
                  </a:lnTo>
                  <a:close/>
                  <a:moveTo>
                    <a:pt x="5951221" y="7279639"/>
                  </a:moveTo>
                  <a:lnTo>
                    <a:pt x="219712" y="7411720"/>
                  </a:lnTo>
                  <a:lnTo>
                    <a:pt x="1224282" y="303529"/>
                  </a:lnTo>
                  <a:lnTo>
                    <a:pt x="5949952" y="194309"/>
                  </a:lnTo>
                  <a:lnTo>
                    <a:pt x="5949952" y="7279639"/>
                  </a:lnTo>
                  <a:close/>
                </a:path>
              </a:pathLst>
            </a:custGeom>
            <a:solidFill>
              <a:srgbClr val="CAE8F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502503" y="9697522"/>
            <a:ext cx="7603563" cy="39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800" spc="224">
                <a:solidFill>
                  <a:srgbClr val="F4F6FC"/>
                </a:solidFill>
                <a:latin typeface="HK Grotesk Bold"/>
              </a:rPr>
              <a:t>МОНИКА АНДРЕЙЧЕВА, СТУДЕНТ, НБУ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57129" y="9609974"/>
            <a:ext cx="7641909" cy="57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6"/>
              </a:lnSpc>
            </a:pPr>
            <a:r>
              <a:rPr lang="en-US" sz="2260">
                <a:solidFill>
                  <a:srgbClr val="F4F6FC"/>
                </a:solidFill>
                <a:latin typeface="HK Grotesk Medium"/>
              </a:rPr>
              <a:t>Росица Караджова, алумни на НБУ, СГБ</a:t>
            </a:r>
          </a:p>
          <a:p>
            <a:pPr algn="l">
              <a:lnSpc>
                <a:spcPts val="2196"/>
              </a:lnSpc>
            </a:pPr>
            <a:r>
              <a:rPr lang="en-US" sz="2260">
                <a:solidFill>
                  <a:srgbClr val="F4F6FC"/>
                </a:solidFill>
                <a:latin typeface="HK Grotesk Medium"/>
              </a:rPr>
              <a:t>Силвана Павлова, жестов преводач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18" y="-1116746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684264"/>
            <a:ext cx="7061644" cy="166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50A30"/>
                </a:solidFill>
                <a:latin typeface="HK Grotesk Bold"/>
              </a:rPr>
              <a:t>Програми за подкрепа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71162" y="2225461"/>
            <a:ext cx="8094249" cy="709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endParaRPr/>
          </a:p>
          <a:p>
            <a:pPr algn="l">
              <a:lnSpc>
                <a:spcPts val="3888"/>
              </a:lnSpc>
            </a:pPr>
            <a:endParaRPr/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050A30"/>
                </a:solidFill>
                <a:latin typeface="HK Grotesk Bold"/>
              </a:rPr>
              <a:t>СТУДЕНТИ СЪС СОП</a:t>
            </a: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Глухи и слабочуващи</a:t>
            </a: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Намалено или липсващо зрение</a:t>
            </a: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Двигателни ограничения</a:t>
            </a:r>
          </a:p>
          <a:p>
            <a:pPr marL="1228725" lvl="2" indent="-409575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Разстройства от аутистичния спектър</a:t>
            </a:r>
          </a:p>
          <a:p>
            <a:pPr marL="1474470" lvl="2" indent="-491490" algn="l">
              <a:lnSpc>
                <a:spcPts val="3888"/>
              </a:lnSpc>
            </a:pPr>
            <a:endParaRPr lang="en-US" sz="3000">
              <a:solidFill>
                <a:srgbClr val="050A30"/>
              </a:solidFill>
              <a:latin typeface="HK Grotesk Medium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050A30"/>
                </a:solidFill>
                <a:latin typeface="HK Grotesk Bold"/>
              </a:rPr>
              <a:t>СТУДЕНТИ С ДИСЛЕКСИЯ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spc="288">
              <a:solidFill>
                <a:srgbClr val="050A30"/>
              </a:solidFill>
              <a:latin typeface="HK Grotesk Bold"/>
            </a:endParaRPr>
          </a:p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288">
                <a:solidFill>
                  <a:srgbClr val="050A30"/>
                </a:solidFill>
                <a:latin typeface="HK Grotesk Bold"/>
              </a:rPr>
              <a:t>„РЪКА ЗА РЪКА“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600" spc="288">
              <a:solidFill>
                <a:srgbClr val="050A30"/>
              </a:solidFill>
              <a:latin typeface="HK Grotesk Bold"/>
            </a:endParaRP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50A30"/>
                </a:solidFill>
                <a:latin typeface="HK Grotesk Medium"/>
              </a:rPr>
              <a:t>Система за тюторство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000">
              <a:solidFill>
                <a:srgbClr val="050A30"/>
              </a:solidFill>
              <a:latin typeface="HK Grotesk Medium"/>
            </a:endParaRPr>
          </a:p>
          <a:p>
            <a:pPr marL="542925" lvl="1" indent="-271462" algn="l">
              <a:lnSpc>
                <a:spcPts val="3240"/>
              </a:lnSpc>
            </a:pPr>
            <a:endParaRPr lang="en-US" sz="3000">
              <a:solidFill>
                <a:srgbClr val="050A30"/>
              </a:solidFill>
              <a:latin typeface="HK Grotesk Medium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057794" y="-1184402"/>
            <a:ext cx="8847677" cy="3209080"/>
          </a:xfrm>
          <a:custGeom>
            <a:avLst/>
            <a:gdLst/>
            <a:ahLst/>
            <a:cxnLst/>
            <a:rect l="l" t="t" r="r" b="b"/>
            <a:pathLst>
              <a:path w="8847677" h="3209080">
                <a:moveTo>
                  <a:pt x="0" y="0"/>
                </a:moveTo>
                <a:lnTo>
                  <a:pt x="8847677" y="0"/>
                </a:lnTo>
                <a:lnTo>
                  <a:pt x="8847677" y="3209080"/>
                </a:lnTo>
                <a:lnTo>
                  <a:pt x="0" y="3209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486728" y="6821293"/>
            <a:ext cx="8719471" cy="3269802"/>
          </a:xfrm>
          <a:custGeom>
            <a:avLst/>
            <a:gdLst/>
            <a:ahLst/>
            <a:cxnLst/>
            <a:rect l="l" t="t" r="r" b="b"/>
            <a:pathLst>
              <a:path w="8719471" h="3269802">
                <a:moveTo>
                  <a:pt x="0" y="0"/>
                </a:moveTo>
                <a:lnTo>
                  <a:pt x="8719471" y="0"/>
                </a:lnTo>
                <a:lnTo>
                  <a:pt x="8719471" y="3269801"/>
                </a:lnTo>
                <a:lnTo>
                  <a:pt x="0" y="3269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51701" y="2168820"/>
            <a:ext cx="8094249" cy="672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endParaRPr/>
          </a:p>
          <a:p>
            <a:pPr marL="526094" lvl="1" indent="-263047" algn="l">
              <a:lnSpc>
                <a:spcPts val="2825"/>
              </a:lnSpc>
              <a:buFont typeface="Arial"/>
              <a:buChar char="•"/>
            </a:pPr>
            <a:r>
              <a:rPr lang="en-US" sz="2907">
                <a:solidFill>
                  <a:srgbClr val="F4F6FC"/>
                </a:solidFill>
                <a:latin typeface="HK Grotesk Medium"/>
              </a:rPr>
              <a:t>Комуникация – сензорен дефицит - COVID19</a:t>
            </a: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  <a:p>
            <a:pPr marL="526094" lvl="1" indent="-263047" algn="l">
              <a:lnSpc>
                <a:spcPts val="2825"/>
              </a:lnSpc>
              <a:buFont typeface="Arial"/>
              <a:buChar char="•"/>
            </a:pPr>
            <a:r>
              <a:rPr lang="en-US" sz="2907">
                <a:solidFill>
                  <a:srgbClr val="F4F6FC"/>
                </a:solidFill>
                <a:latin typeface="HK Grotesk Medium"/>
              </a:rPr>
              <a:t>Специализирана подкрепа</a:t>
            </a:r>
          </a:p>
          <a:p>
            <a:pPr marL="526094" lvl="1" indent="-263047" algn="l">
              <a:lnSpc>
                <a:spcPts val="2825"/>
              </a:lnSpc>
              <a:buFont typeface="Arial"/>
              <a:buChar char="•"/>
            </a:pPr>
            <a:r>
              <a:rPr lang="en-US" sz="2907">
                <a:solidFill>
                  <a:srgbClr val="F4F6FC"/>
                </a:solidFill>
                <a:latin typeface="HK Grotesk Medium"/>
              </a:rPr>
              <a:t>Консултации и подсигуряване на специфично онлайн  обучение</a:t>
            </a: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  <a:p>
            <a:pPr marL="526094" lvl="1" indent="-263047" algn="l">
              <a:lnSpc>
                <a:spcPts val="2825"/>
              </a:lnSpc>
              <a:buFont typeface="Arial"/>
              <a:buChar char="•"/>
            </a:pPr>
            <a:r>
              <a:rPr lang="en-US" sz="2907">
                <a:solidFill>
                  <a:srgbClr val="F4F6FC"/>
                </a:solidFill>
                <a:latin typeface="HK Grotesk Medium"/>
              </a:rPr>
              <a:t>Изготвяне на специални условия за оценяване в ООК по български език, чужд език и компютърни умения</a:t>
            </a: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  <a:p>
            <a:pPr marL="526094" lvl="1" indent="-263047" algn="l">
              <a:lnSpc>
                <a:spcPts val="2825"/>
              </a:lnSpc>
              <a:buFont typeface="Arial"/>
              <a:buChar char="•"/>
            </a:pPr>
            <a:r>
              <a:rPr lang="en-US" sz="2907">
                <a:solidFill>
                  <a:srgbClr val="F4F6FC"/>
                </a:solidFill>
                <a:latin typeface="HK Grotesk Medium"/>
              </a:rPr>
              <a:t>Видеообръщение, Маринчела Пеева, студент - https://www.youtube.com/watch?v=k7vLX_ezHOc </a:t>
            </a: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  <a:p>
            <a:pPr marL="526094" lvl="1" indent="-263047" algn="l">
              <a:lnSpc>
                <a:spcPts val="2825"/>
              </a:lnSpc>
            </a:pPr>
            <a:endParaRPr lang="en-US" sz="2907">
              <a:solidFill>
                <a:srgbClr val="F4F6FC"/>
              </a:solidFill>
              <a:latin typeface="HK Grotesk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6728" y="2167414"/>
            <a:ext cx="7061644" cy="3301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endParaRPr/>
          </a:p>
          <a:p>
            <a:pPr algn="l">
              <a:lnSpc>
                <a:spcPts val="5184"/>
              </a:lnSpc>
            </a:pPr>
            <a:r>
              <a:rPr lang="en-US" sz="4800" spc="384">
                <a:solidFill>
                  <a:srgbClr val="F4F6FC"/>
                </a:solidFill>
                <a:latin typeface="HK Grotesk Bold"/>
              </a:rPr>
              <a:t>ЗА ГЛУХИ И СЛАБОЧУВАЩИ СТУДЕНТИ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8" y="-931842"/>
            <a:ext cx="9183112" cy="3327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80866">
            <a:off x="14076469" y="9777412"/>
            <a:ext cx="224293" cy="0"/>
          </a:xfrm>
          <a:prstGeom prst="line">
            <a:avLst/>
          </a:prstGeom>
          <a:ln w="9525" cap="rnd">
            <a:solidFill>
              <a:srgbClr val="CAE8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913873" y="1582548"/>
            <a:ext cx="8781857" cy="67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>
                <a:solidFill>
                  <a:srgbClr val="F4F6FC"/>
                </a:solidFill>
                <a:latin typeface="HK Grotesk Bold"/>
              </a:rPr>
              <a:t>Български жестов език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873" y="2465954"/>
            <a:ext cx="7061644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endParaRPr/>
          </a:p>
          <a:p>
            <a:pPr algn="l">
              <a:lnSpc>
                <a:spcPts val="3240"/>
              </a:lnSpc>
            </a:pPr>
            <a:endParaRPr/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F4F6FC"/>
                </a:solidFill>
                <a:latin typeface="HK Grotesk Medium"/>
              </a:rPr>
              <a:t>Обучение в НБУ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F4F6FC"/>
                </a:solidFill>
                <a:latin typeface="HK Grotesk Medium"/>
              </a:rPr>
              <a:t>Администрация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F4F6FC"/>
                </a:solidFill>
                <a:latin typeface="HK Grotesk Medium"/>
              </a:rPr>
              <a:t>Преподаватели</a:t>
            </a:r>
          </a:p>
          <a:p>
            <a:pPr marL="760095" lvl="1" indent="-380048" algn="l">
              <a:lnSpc>
                <a:spcPts val="4536"/>
              </a:lnSpc>
            </a:pPr>
            <a:endParaRPr lang="en-US" sz="3000">
              <a:solidFill>
                <a:srgbClr val="F4F6FC"/>
              </a:solidFill>
              <a:latin typeface="HK Grotesk Medium"/>
            </a:endParaRPr>
          </a:p>
          <a:p>
            <a:pPr marL="760095" lvl="1" indent="-380048" algn="l">
              <a:lnSpc>
                <a:spcPts val="4536"/>
              </a:lnSpc>
            </a:pPr>
            <a:endParaRPr lang="en-US" sz="3000">
              <a:solidFill>
                <a:srgbClr val="F4F6FC"/>
              </a:solidFill>
              <a:latin typeface="HK Grotesk Medium"/>
            </a:endParaRPr>
          </a:p>
          <a:p>
            <a:pPr marL="760095" lvl="1" indent="-380048" algn="l">
              <a:lnSpc>
                <a:spcPts val="4536"/>
              </a:lnSpc>
            </a:pPr>
            <a:endParaRPr lang="en-US" sz="4200" spc="336">
              <a:solidFill>
                <a:srgbClr val="F4F6FC"/>
              </a:solidFill>
              <a:latin typeface="HK Grotesk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259300" y="8263291"/>
            <a:ext cx="9326880" cy="5246370"/>
            <a:chOff x="0" y="0"/>
            <a:chExt cx="5852160" cy="3291840"/>
          </a:xfrm>
        </p:grpSpPr>
        <p:sp>
          <p:nvSpPr>
            <p:cNvPr id="7" name="Freeform 7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8" name="Freeform 8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780585" y="2437379"/>
            <a:ext cx="12026108" cy="3714549"/>
            <a:chOff x="0" y="0"/>
            <a:chExt cx="5358384" cy="1655064"/>
          </a:xfrm>
        </p:grpSpPr>
        <p:sp>
          <p:nvSpPr>
            <p:cNvPr id="12" name="Freeform 12"/>
            <p:cNvSpPr/>
            <p:nvPr/>
          </p:nvSpPr>
          <p:spPr>
            <a:xfrm>
              <a:off x="345059" y="76327"/>
              <a:ext cx="2298954" cy="1505077"/>
            </a:xfrm>
            <a:custGeom>
              <a:avLst/>
              <a:gdLst/>
              <a:ahLst/>
              <a:cxnLst/>
              <a:rect l="l" t="t" r="r" b="b"/>
              <a:pathLst>
                <a:path w="2298954" h="1505077">
                  <a:moveTo>
                    <a:pt x="2298954" y="1505077"/>
                  </a:moveTo>
                  <a:lnTo>
                    <a:pt x="0" y="1505077"/>
                  </a:lnTo>
                  <a:lnTo>
                    <a:pt x="0" y="0"/>
                  </a:lnTo>
                  <a:lnTo>
                    <a:pt x="2298954" y="0"/>
                  </a:lnTo>
                  <a:lnTo>
                    <a:pt x="2298954" y="1505077"/>
                  </a:lnTo>
                  <a:close/>
                </a:path>
              </a:pathLst>
            </a:custGeom>
            <a:blipFill>
              <a:blip r:embed="rId3"/>
              <a:stretch>
                <a:fillRect l="-8107" r="-810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42000">
              <a:off x="2708184" y="62325"/>
              <a:ext cx="2319583" cy="1533080"/>
            </a:xfrm>
            <a:custGeom>
              <a:avLst/>
              <a:gdLst/>
              <a:ahLst/>
              <a:cxnLst/>
              <a:rect l="l" t="t" r="r" b="b"/>
              <a:pathLst>
                <a:path w="2319583" h="1533080">
                  <a:moveTo>
                    <a:pt x="2301196" y="1533081"/>
                  </a:moveTo>
                  <a:lnTo>
                    <a:pt x="0" y="1504965"/>
                  </a:lnTo>
                  <a:lnTo>
                    <a:pt x="18388" y="0"/>
                  </a:lnTo>
                  <a:lnTo>
                    <a:pt x="2319583" y="28116"/>
                  </a:lnTo>
                  <a:lnTo>
                    <a:pt x="2301196" y="1533081"/>
                  </a:lnTo>
                  <a:close/>
                </a:path>
              </a:pathLst>
            </a:custGeom>
            <a:blipFill>
              <a:blip r:embed="rId4"/>
              <a:stretch>
                <a:fillRect l="-24447" t="-4815" b="-125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358384" cy="1655064"/>
            </a:xfrm>
            <a:custGeom>
              <a:avLst/>
              <a:gdLst/>
              <a:ahLst/>
              <a:cxnLst/>
              <a:rect l="l" t="t" r="r" b="b"/>
              <a:pathLst>
                <a:path w="5358384" h="1655064">
                  <a:moveTo>
                    <a:pt x="5358384" y="1655064"/>
                  </a:moveTo>
                  <a:lnTo>
                    <a:pt x="0" y="1655064"/>
                  </a:lnTo>
                  <a:lnTo>
                    <a:pt x="0" y="0"/>
                  </a:lnTo>
                  <a:lnTo>
                    <a:pt x="5358384" y="0"/>
                  </a:lnTo>
                  <a:lnTo>
                    <a:pt x="5358384" y="1655064"/>
                  </a:lnTo>
                  <a:close/>
                </a:path>
              </a:pathLst>
            </a:custGeom>
            <a:blipFill>
              <a:blip r:embed="rId5"/>
              <a:stretch>
                <a:fillRect l="-20" r="-20"/>
              </a:stretch>
            </a:blipFill>
          </p:spPr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48" y="-931842"/>
            <a:ext cx="9183112" cy="3327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05600" y="6357247"/>
            <a:ext cx="9144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60095" lvl="1" indent="-380048">
              <a:lnSpc>
                <a:spcPts val="4536"/>
              </a:lnSpc>
            </a:pPr>
            <a:r>
              <a:rPr lang="en-US" spc="336">
                <a:solidFill>
                  <a:srgbClr val="F4F6FC"/>
                </a:solidFill>
                <a:latin typeface="HK Grotesk Bold"/>
              </a:rPr>
              <a:t>СИЛВАНА ПАВЛОВА – ЖЕСТОВ ПРЕВОДАЧ</a:t>
            </a:r>
          </a:p>
          <a:p>
            <a:pPr marL="760095" lvl="1" indent="-380048">
              <a:lnSpc>
                <a:spcPts val="4536"/>
              </a:lnSpc>
            </a:pPr>
            <a:r>
              <a:rPr lang="en-US" spc="336" smtClean="0">
                <a:solidFill>
                  <a:srgbClr val="F4F6FC"/>
                </a:solidFill>
                <a:latin typeface="HK Grotesk Bold"/>
              </a:rPr>
              <a:t>РОСИЦА КАРАДЖОВА</a:t>
            </a:r>
            <a:endParaRPr lang="en-US" spc="336">
              <a:solidFill>
                <a:srgbClr val="F4F6FC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1080</Words>
  <Application>Microsoft Office PowerPoint</Application>
  <PresentationFormat>Custom</PresentationFormat>
  <Paragraphs>216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HK Grotesk Medium</vt:lpstr>
      <vt:lpstr>HK Grotesk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NBU_17_10_23</dc:title>
  <dc:creator>User</dc:creator>
  <cp:lastModifiedBy>User</cp:lastModifiedBy>
  <cp:revision>17</cp:revision>
  <dcterms:created xsi:type="dcterms:W3CDTF">2006-08-16T00:00:00Z</dcterms:created>
  <dcterms:modified xsi:type="dcterms:W3CDTF">2023-10-16T17:37:27Z</dcterms:modified>
  <dc:identifier>DAFxE0alL4o</dc:identifier>
</cp:coreProperties>
</file>