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E8D19-19F1-474E-86E9-83BFF9C0043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8F75AA-8E6F-4338-9C75-93C612C520F9}">
      <dgm:prSet/>
      <dgm:spPr/>
      <dgm:t>
        <a:bodyPr/>
        <a:lstStyle/>
        <a:p>
          <a:r>
            <a:rPr lang="bg-BG" dirty="0"/>
            <a:t>По време на КОВИД пандемията: ролята на дигиталните технологии като спомагателно средство</a:t>
          </a:r>
          <a:endParaRPr lang="en-US" dirty="0"/>
        </a:p>
      </dgm:t>
    </dgm:pt>
    <dgm:pt modelId="{4C3E2C42-C9E4-4FF8-89CB-1AFE4F6C6C09}" type="parTrans" cxnId="{3340540B-75A2-45FC-A0D0-1A5AF95E6174}">
      <dgm:prSet/>
      <dgm:spPr/>
      <dgm:t>
        <a:bodyPr/>
        <a:lstStyle/>
        <a:p>
          <a:endParaRPr lang="en-US"/>
        </a:p>
      </dgm:t>
    </dgm:pt>
    <dgm:pt modelId="{6A289C57-769C-4D9B-A958-CF0E632E3FF3}" type="sibTrans" cxnId="{3340540B-75A2-45FC-A0D0-1A5AF95E6174}">
      <dgm:prSet/>
      <dgm:spPr/>
      <dgm:t>
        <a:bodyPr/>
        <a:lstStyle/>
        <a:p>
          <a:endParaRPr lang="en-US"/>
        </a:p>
      </dgm:t>
    </dgm:pt>
    <dgm:pt modelId="{DA3C6BFB-E4FA-473E-B574-AEC40C83A6A8}">
      <dgm:prSet/>
      <dgm:spPr/>
      <dgm:t>
        <a:bodyPr/>
        <a:lstStyle/>
        <a:p>
          <a:r>
            <a:rPr lang="bg-BG" dirty="0"/>
            <a:t>След КОВИД пандемията: предизвикателствата след завръщането към </a:t>
          </a:r>
          <a:r>
            <a:rPr lang="bg-BG" dirty="0" smtClean="0"/>
            <a:t>присъствено </a:t>
          </a:r>
          <a:r>
            <a:rPr lang="bg-BG" dirty="0"/>
            <a:t>обучение</a:t>
          </a:r>
          <a:endParaRPr lang="en-US" dirty="0"/>
        </a:p>
      </dgm:t>
    </dgm:pt>
    <dgm:pt modelId="{AB5BF749-62BC-4884-BFEB-9DB83948A8BF}" type="parTrans" cxnId="{F6620904-A069-4A28-B2BF-775A6243AF19}">
      <dgm:prSet/>
      <dgm:spPr/>
      <dgm:t>
        <a:bodyPr/>
        <a:lstStyle/>
        <a:p>
          <a:endParaRPr lang="en-US"/>
        </a:p>
      </dgm:t>
    </dgm:pt>
    <dgm:pt modelId="{5C97C6D4-1474-4706-8AA8-358DAEBB5DC0}" type="sibTrans" cxnId="{F6620904-A069-4A28-B2BF-775A6243AF19}">
      <dgm:prSet/>
      <dgm:spPr/>
      <dgm:t>
        <a:bodyPr/>
        <a:lstStyle/>
        <a:p>
          <a:endParaRPr lang="en-US"/>
        </a:p>
      </dgm:t>
    </dgm:pt>
    <dgm:pt modelId="{E5753A9E-3787-4EBC-8830-DB9ADE0A628D}" type="pres">
      <dgm:prSet presAssocID="{002E8D19-19F1-474E-86E9-83BFF9C00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BB38E-3436-4F48-9A11-09861CDEDA5A}" type="pres">
      <dgm:prSet presAssocID="{EC8F75AA-8E6F-4338-9C75-93C612C520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97F2C-F758-42A6-859D-1EC2EE81CC2D}" type="pres">
      <dgm:prSet presAssocID="{6A289C57-769C-4D9B-A958-CF0E632E3FF3}" presName="spacer" presStyleCnt="0"/>
      <dgm:spPr/>
    </dgm:pt>
    <dgm:pt modelId="{8381F17B-9AE9-4A10-BCBE-C681B283D027}" type="pres">
      <dgm:prSet presAssocID="{DA3C6BFB-E4FA-473E-B574-AEC40C83A6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40540B-75A2-45FC-A0D0-1A5AF95E6174}" srcId="{002E8D19-19F1-474E-86E9-83BFF9C0043A}" destId="{EC8F75AA-8E6F-4338-9C75-93C612C520F9}" srcOrd="0" destOrd="0" parTransId="{4C3E2C42-C9E4-4FF8-89CB-1AFE4F6C6C09}" sibTransId="{6A289C57-769C-4D9B-A958-CF0E632E3FF3}"/>
    <dgm:cxn modelId="{9D03E18E-B5A4-46FB-B639-D2619C45CB45}" type="presOf" srcId="{DA3C6BFB-E4FA-473E-B574-AEC40C83A6A8}" destId="{8381F17B-9AE9-4A10-BCBE-C681B283D027}" srcOrd="0" destOrd="0" presId="urn:microsoft.com/office/officeart/2005/8/layout/vList2"/>
    <dgm:cxn modelId="{DD87FF73-FCD6-49D6-BA43-6FB3D03BE563}" type="presOf" srcId="{002E8D19-19F1-474E-86E9-83BFF9C0043A}" destId="{E5753A9E-3787-4EBC-8830-DB9ADE0A628D}" srcOrd="0" destOrd="0" presId="urn:microsoft.com/office/officeart/2005/8/layout/vList2"/>
    <dgm:cxn modelId="{9FAEEE63-15C7-4BF3-B413-B4FDAB01AD28}" type="presOf" srcId="{EC8F75AA-8E6F-4338-9C75-93C612C520F9}" destId="{9FDBB38E-3436-4F48-9A11-09861CDEDA5A}" srcOrd="0" destOrd="0" presId="urn:microsoft.com/office/officeart/2005/8/layout/vList2"/>
    <dgm:cxn modelId="{F6620904-A069-4A28-B2BF-775A6243AF19}" srcId="{002E8D19-19F1-474E-86E9-83BFF9C0043A}" destId="{DA3C6BFB-E4FA-473E-B574-AEC40C83A6A8}" srcOrd="1" destOrd="0" parTransId="{AB5BF749-62BC-4884-BFEB-9DB83948A8BF}" sibTransId="{5C97C6D4-1474-4706-8AA8-358DAEBB5DC0}"/>
    <dgm:cxn modelId="{F5A0EEA9-0146-4389-84B3-946028F1CD04}" type="presParOf" srcId="{E5753A9E-3787-4EBC-8830-DB9ADE0A628D}" destId="{9FDBB38E-3436-4F48-9A11-09861CDEDA5A}" srcOrd="0" destOrd="0" presId="urn:microsoft.com/office/officeart/2005/8/layout/vList2"/>
    <dgm:cxn modelId="{31FFD01C-7878-48B4-AD8F-E0F1159D5D09}" type="presParOf" srcId="{E5753A9E-3787-4EBC-8830-DB9ADE0A628D}" destId="{67D97F2C-F758-42A6-859D-1EC2EE81CC2D}" srcOrd="1" destOrd="0" presId="urn:microsoft.com/office/officeart/2005/8/layout/vList2"/>
    <dgm:cxn modelId="{08931EAB-4CE6-42FF-BD65-C8EE83A6E814}" type="presParOf" srcId="{E5753A9E-3787-4EBC-8830-DB9ADE0A628D}" destId="{8381F17B-9AE9-4A10-BCBE-C681B283D0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F0305-4AA9-4C99-858A-AC4F26B8B44E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6A38C6-64A7-494A-A975-B13C95BD4462}">
      <dgm:prSet/>
      <dgm:spPr/>
      <dgm:t>
        <a:bodyPr/>
        <a:lstStyle/>
        <a:p>
          <a:r>
            <a:rPr lang="bg-BG"/>
            <a:t>Преди прием: изпращане на стандартизиран въпросник, който обхваща как увреждането влияе на учебния процес на студента, създаване на предварителен план за подпомагане</a:t>
          </a:r>
          <a:endParaRPr lang="en-US"/>
        </a:p>
      </dgm:t>
    </dgm:pt>
    <dgm:pt modelId="{6E342619-1422-4874-9795-55EC259214EF}" type="parTrans" cxnId="{6226B28D-7865-49BE-ACFD-503879CB4707}">
      <dgm:prSet/>
      <dgm:spPr/>
      <dgm:t>
        <a:bodyPr/>
        <a:lstStyle/>
        <a:p>
          <a:endParaRPr lang="en-US"/>
        </a:p>
      </dgm:t>
    </dgm:pt>
    <dgm:pt modelId="{4501B4C4-9D45-46EB-B3B3-F5089691F07A}" type="sibTrans" cxnId="{6226B28D-7865-49BE-ACFD-503879CB4707}">
      <dgm:prSet/>
      <dgm:spPr/>
      <dgm:t>
        <a:bodyPr/>
        <a:lstStyle/>
        <a:p>
          <a:endParaRPr lang="en-US"/>
        </a:p>
      </dgm:t>
    </dgm:pt>
    <dgm:pt modelId="{1D2A5024-D13C-4E18-9AC8-120C92348502}">
      <dgm:prSet/>
      <dgm:spPr/>
      <dgm:t>
        <a:bodyPr/>
        <a:lstStyle/>
        <a:p>
          <a:r>
            <a:rPr lang="bg-BG"/>
            <a:t>След прием: редовни срещи с административен координатор за мониторинг, оценка и промяна на съставения план</a:t>
          </a:r>
          <a:endParaRPr lang="en-US"/>
        </a:p>
      </dgm:t>
    </dgm:pt>
    <dgm:pt modelId="{282F49B6-91DF-412D-9227-38F51D8CEB5F}" type="parTrans" cxnId="{40DDC07C-09A7-4CF4-81AC-D5FB60DB3500}">
      <dgm:prSet/>
      <dgm:spPr/>
      <dgm:t>
        <a:bodyPr/>
        <a:lstStyle/>
        <a:p>
          <a:endParaRPr lang="en-US"/>
        </a:p>
      </dgm:t>
    </dgm:pt>
    <dgm:pt modelId="{32B79B6D-5110-437B-8849-82FCD12CC3CE}" type="sibTrans" cxnId="{40DDC07C-09A7-4CF4-81AC-D5FB60DB3500}">
      <dgm:prSet/>
      <dgm:spPr/>
      <dgm:t>
        <a:bodyPr/>
        <a:lstStyle/>
        <a:p>
          <a:endParaRPr lang="en-US"/>
        </a:p>
      </dgm:t>
    </dgm:pt>
    <dgm:pt modelId="{59F2CF0F-E9BF-4436-9F30-186C6BFF4779}" type="pres">
      <dgm:prSet presAssocID="{E16F0305-4AA9-4C99-858A-AC4F26B8B4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56EAA2-BC09-4625-9F99-8E190AFBA45E}" type="pres">
      <dgm:prSet presAssocID="{AE6A38C6-64A7-494A-A975-B13C95BD446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5FDA2-5E19-4CF1-91D2-C98141599782}" type="pres">
      <dgm:prSet presAssocID="{4501B4C4-9D45-46EB-B3B3-F5089691F07A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3BC4795-9C88-44CE-934D-E7B707A3B8CD}" type="pres">
      <dgm:prSet presAssocID="{4501B4C4-9D45-46EB-B3B3-F5089691F07A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2A52A5E-6203-424B-A9A3-DC8E68B5347C}" type="pres">
      <dgm:prSet presAssocID="{1D2A5024-D13C-4E18-9AC8-120C923485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26D7C2-14F9-4709-91C4-B097ED5FB69E}" type="presOf" srcId="{E16F0305-4AA9-4C99-858A-AC4F26B8B44E}" destId="{59F2CF0F-E9BF-4436-9F30-186C6BFF4779}" srcOrd="0" destOrd="0" presId="urn:microsoft.com/office/officeart/2005/8/layout/process5"/>
    <dgm:cxn modelId="{5A236F90-D97E-4D31-AEAF-0512939DF3EE}" type="presOf" srcId="{1D2A5024-D13C-4E18-9AC8-120C92348502}" destId="{52A52A5E-6203-424B-A9A3-DC8E68B5347C}" srcOrd="0" destOrd="0" presId="urn:microsoft.com/office/officeart/2005/8/layout/process5"/>
    <dgm:cxn modelId="{0D69B867-EBA1-431B-B093-D7A0D27B31DE}" type="presOf" srcId="{4501B4C4-9D45-46EB-B3B3-F5089691F07A}" destId="{6075FDA2-5E19-4CF1-91D2-C98141599782}" srcOrd="0" destOrd="0" presId="urn:microsoft.com/office/officeart/2005/8/layout/process5"/>
    <dgm:cxn modelId="{4F121CD3-19E6-4775-BECA-8B8C43F8BD58}" type="presOf" srcId="{4501B4C4-9D45-46EB-B3B3-F5089691F07A}" destId="{53BC4795-9C88-44CE-934D-E7B707A3B8CD}" srcOrd="1" destOrd="0" presId="urn:microsoft.com/office/officeart/2005/8/layout/process5"/>
    <dgm:cxn modelId="{6226B28D-7865-49BE-ACFD-503879CB4707}" srcId="{E16F0305-4AA9-4C99-858A-AC4F26B8B44E}" destId="{AE6A38C6-64A7-494A-A975-B13C95BD4462}" srcOrd="0" destOrd="0" parTransId="{6E342619-1422-4874-9795-55EC259214EF}" sibTransId="{4501B4C4-9D45-46EB-B3B3-F5089691F07A}"/>
    <dgm:cxn modelId="{40DDC07C-09A7-4CF4-81AC-D5FB60DB3500}" srcId="{E16F0305-4AA9-4C99-858A-AC4F26B8B44E}" destId="{1D2A5024-D13C-4E18-9AC8-120C92348502}" srcOrd="1" destOrd="0" parTransId="{282F49B6-91DF-412D-9227-38F51D8CEB5F}" sibTransId="{32B79B6D-5110-437B-8849-82FCD12CC3CE}"/>
    <dgm:cxn modelId="{F70A82F2-2F2F-43C1-9F88-56E09169AC5F}" type="presOf" srcId="{AE6A38C6-64A7-494A-A975-B13C95BD4462}" destId="{E356EAA2-BC09-4625-9F99-8E190AFBA45E}" srcOrd="0" destOrd="0" presId="urn:microsoft.com/office/officeart/2005/8/layout/process5"/>
    <dgm:cxn modelId="{D78DB378-AB51-455B-98CE-B31CAB71969B}" type="presParOf" srcId="{59F2CF0F-E9BF-4436-9F30-186C6BFF4779}" destId="{E356EAA2-BC09-4625-9F99-8E190AFBA45E}" srcOrd="0" destOrd="0" presId="urn:microsoft.com/office/officeart/2005/8/layout/process5"/>
    <dgm:cxn modelId="{8A721A74-7ACB-443B-B1A8-B59051E7A118}" type="presParOf" srcId="{59F2CF0F-E9BF-4436-9F30-186C6BFF4779}" destId="{6075FDA2-5E19-4CF1-91D2-C98141599782}" srcOrd="1" destOrd="0" presId="urn:microsoft.com/office/officeart/2005/8/layout/process5"/>
    <dgm:cxn modelId="{710CF3CD-392C-4790-94BC-9C667873763B}" type="presParOf" srcId="{6075FDA2-5E19-4CF1-91D2-C98141599782}" destId="{53BC4795-9C88-44CE-934D-E7B707A3B8CD}" srcOrd="0" destOrd="0" presId="urn:microsoft.com/office/officeart/2005/8/layout/process5"/>
    <dgm:cxn modelId="{F3870E18-CB0D-4179-8483-DAC0ED1C6704}" type="presParOf" srcId="{59F2CF0F-E9BF-4436-9F30-186C6BFF4779}" destId="{52A52A5E-6203-424B-A9A3-DC8E68B5347C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04FE97-D86A-4916-B7BF-E0CEC7A05BD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091B3C-867D-45D5-8FC6-42A01180CC64}">
      <dgm:prSet/>
      <dgm:spPr/>
      <dgm:t>
        <a:bodyPr/>
        <a:lstStyle/>
        <a:p>
          <a:r>
            <a:rPr lang="bg-BG"/>
            <a:t>Включва ясно съставена политика за услугите и принципите, предоставяни от университета</a:t>
          </a:r>
          <a:endParaRPr lang="en-US"/>
        </a:p>
      </dgm:t>
    </dgm:pt>
    <dgm:pt modelId="{1D1F1C15-FF68-4FA2-BD61-3321DED86C81}" type="parTrans" cxnId="{DDA7014E-917F-43F1-B384-2BC46C793A2D}">
      <dgm:prSet/>
      <dgm:spPr/>
      <dgm:t>
        <a:bodyPr/>
        <a:lstStyle/>
        <a:p>
          <a:endParaRPr lang="en-US"/>
        </a:p>
      </dgm:t>
    </dgm:pt>
    <dgm:pt modelId="{2C8E41BC-64DE-4311-9563-84EA59D1DFD7}" type="sibTrans" cxnId="{DDA7014E-917F-43F1-B384-2BC46C793A2D}">
      <dgm:prSet/>
      <dgm:spPr/>
      <dgm:t>
        <a:bodyPr/>
        <a:lstStyle/>
        <a:p>
          <a:endParaRPr lang="en-US"/>
        </a:p>
      </dgm:t>
    </dgm:pt>
    <dgm:pt modelId="{A18FE337-68D7-40B9-8D89-18441200821A}">
      <dgm:prSet/>
      <dgm:spPr/>
      <dgm:t>
        <a:bodyPr/>
        <a:lstStyle/>
        <a:p>
          <a:r>
            <a:rPr lang="bg-BG"/>
            <a:t>Предоставя достъпна и благоприятна среда за обучение</a:t>
          </a:r>
          <a:endParaRPr lang="en-US"/>
        </a:p>
      </dgm:t>
    </dgm:pt>
    <dgm:pt modelId="{380C7B1E-3832-461C-A2CB-57E7ACB7CF44}" type="parTrans" cxnId="{7FE92782-840B-4556-8F35-E336BE1ABA52}">
      <dgm:prSet/>
      <dgm:spPr/>
      <dgm:t>
        <a:bodyPr/>
        <a:lstStyle/>
        <a:p>
          <a:endParaRPr lang="en-US"/>
        </a:p>
      </dgm:t>
    </dgm:pt>
    <dgm:pt modelId="{0117E38D-5DEF-4BAC-987B-B2757E6359D9}" type="sibTrans" cxnId="{7FE92782-840B-4556-8F35-E336BE1ABA52}">
      <dgm:prSet/>
      <dgm:spPr/>
      <dgm:t>
        <a:bodyPr/>
        <a:lstStyle/>
        <a:p>
          <a:endParaRPr lang="en-US"/>
        </a:p>
      </dgm:t>
    </dgm:pt>
    <dgm:pt modelId="{A5FD2108-EA5F-4BE6-9186-0B6F4F4B41B4}">
      <dgm:prSet/>
      <dgm:spPr/>
      <dgm:t>
        <a:bodyPr/>
        <a:lstStyle/>
        <a:p>
          <a:r>
            <a:rPr lang="bg-BG"/>
            <a:t>Предоставя необходимите обучение за администрация, преподаватели и състуденти</a:t>
          </a:r>
          <a:endParaRPr lang="en-US"/>
        </a:p>
      </dgm:t>
    </dgm:pt>
    <dgm:pt modelId="{8CDF307E-B6CF-48AA-BE7A-459C57DB0AF7}" type="parTrans" cxnId="{90E68B51-8A08-4378-A28D-2C250AF70A98}">
      <dgm:prSet/>
      <dgm:spPr/>
      <dgm:t>
        <a:bodyPr/>
        <a:lstStyle/>
        <a:p>
          <a:endParaRPr lang="en-US"/>
        </a:p>
      </dgm:t>
    </dgm:pt>
    <dgm:pt modelId="{E039D04A-39F7-4D54-BF50-5B620D577598}" type="sibTrans" cxnId="{90E68B51-8A08-4378-A28D-2C250AF70A98}">
      <dgm:prSet/>
      <dgm:spPr/>
      <dgm:t>
        <a:bodyPr/>
        <a:lstStyle/>
        <a:p>
          <a:endParaRPr lang="en-US"/>
        </a:p>
      </dgm:t>
    </dgm:pt>
    <dgm:pt modelId="{FA95C494-980C-4C49-88E3-D10CBDB5AA39}">
      <dgm:prSet/>
      <dgm:spPr/>
      <dgm:t>
        <a:bodyPr/>
        <a:lstStyle/>
        <a:p>
          <a:r>
            <a:rPr lang="bg-BG" dirty="0"/>
            <a:t>Окуражава синтез между достъпен софтуер и адаптивна методология на преподаване</a:t>
          </a:r>
          <a:endParaRPr lang="en-US" dirty="0"/>
        </a:p>
      </dgm:t>
    </dgm:pt>
    <dgm:pt modelId="{8EC3B15C-D514-4E9F-BFA2-9905EA417D82}" type="parTrans" cxnId="{DE755F5C-83CC-4C15-8231-D54C2DF7F413}">
      <dgm:prSet/>
      <dgm:spPr/>
      <dgm:t>
        <a:bodyPr/>
        <a:lstStyle/>
        <a:p>
          <a:endParaRPr lang="en-US"/>
        </a:p>
      </dgm:t>
    </dgm:pt>
    <dgm:pt modelId="{CAE2AFEB-AB53-4785-BE18-D59B07E754E9}" type="sibTrans" cxnId="{DE755F5C-83CC-4C15-8231-D54C2DF7F413}">
      <dgm:prSet/>
      <dgm:spPr/>
      <dgm:t>
        <a:bodyPr/>
        <a:lstStyle/>
        <a:p>
          <a:endParaRPr lang="en-US"/>
        </a:p>
      </dgm:t>
    </dgm:pt>
    <dgm:pt modelId="{C6151A79-9E26-4AF5-91BE-7E428245742D}">
      <dgm:prSet/>
      <dgm:spPr/>
      <dgm:t>
        <a:bodyPr/>
        <a:lstStyle/>
        <a:p>
          <a:r>
            <a:rPr lang="bg-BG" dirty="0"/>
            <a:t>Специализиран дял от бюджета за подпомагане на студенти с увреждания</a:t>
          </a:r>
          <a:endParaRPr lang="en-US" dirty="0"/>
        </a:p>
      </dgm:t>
    </dgm:pt>
    <dgm:pt modelId="{45A2D585-EE92-48FC-91B4-3BECC4BB8A2C}" type="parTrans" cxnId="{D4290028-BB04-4240-91BB-5D6497AF5EB9}">
      <dgm:prSet/>
      <dgm:spPr/>
      <dgm:t>
        <a:bodyPr/>
        <a:lstStyle/>
        <a:p>
          <a:endParaRPr lang="en-US"/>
        </a:p>
      </dgm:t>
    </dgm:pt>
    <dgm:pt modelId="{BB3C0B4A-AC9A-4D49-84A7-2F29BD416109}" type="sibTrans" cxnId="{D4290028-BB04-4240-91BB-5D6497AF5EB9}">
      <dgm:prSet/>
      <dgm:spPr/>
      <dgm:t>
        <a:bodyPr/>
        <a:lstStyle/>
        <a:p>
          <a:endParaRPr lang="en-US"/>
        </a:p>
      </dgm:t>
    </dgm:pt>
    <dgm:pt modelId="{81BBC364-B7A0-488C-A503-2879DBC5AB05}" type="pres">
      <dgm:prSet presAssocID="{4C04FE97-D86A-4916-B7BF-E0CEC7A05B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E84D0-6C06-4D8D-AF21-E703CA4D921D}" type="pres">
      <dgm:prSet presAssocID="{44091B3C-867D-45D5-8FC6-42A01180CC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1C9B3-2516-4FA3-9970-4CA1628F7546}" type="pres">
      <dgm:prSet presAssocID="{2C8E41BC-64DE-4311-9563-84EA59D1DFD7}" presName="spacer" presStyleCnt="0"/>
      <dgm:spPr/>
    </dgm:pt>
    <dgm:pt modelId="{92CDD99C-932C-473D-B273-E60FC3C8B60E}" type="pres">
      <dgm:prSet presAssocID="{A18FE337-68D7-40B9-8D89-18441200821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C9059-7CE7-48C9-8DA5-13D58D900EF1}" type="pres">
      <dgm:prSet presAssocID="{0117E38D-5DEF-4BAC-987B-B2757E6359D9}" presName="spacer" presStyleCnt="0"/>
      <dgm:spPr/>
    </dgm:pt>
    <dgm:pt modelId="{463B8321-E14F-4444-92F8-8818BD282D43}" type="pres">
      <dgm:prSet presAssocID="{A5FD2108-EA5F-4BE6-9186-0B6F4F4B41B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798B2-E9A9-4705-8D24-F371644987AF}" type="pres">
      <dgm:prSet presAssocID="{E039D04A-39F7-4D54-BF50-5B620D577598}" presName="spacer" presStyleCnt="0"/>
      <dgm:spPr/>
    </dgm:pt>
    <dgm:pt modelId="{433D31CB-F260-4092-9954-78EBD1A65800}" type="pres">
      <dgm:prSet presAssocID="{FA95C494-980C-4C49-88E3-D10CBDB5AA3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21DEF-521B-4142-822F-ADE4BC3DC17B}" type="pres">
      <dgm:prSet presAssocID="{CAE2AFEB-AB53-4785-BE18-D59B07E754E9}" presName="spacer" presStyleCnt="0"/>
      <dgm:spPr/>
    </dgm:pt>
    <dgm:pt modelId="{DA6A5AF8-5378-46B6-903E-3F06F57249F4}" type="pres">
      <dgm:prSet presAssocID="{C6151A79-9E26-4AF5-91BE-7E428245742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E68B51-8A08-4378-A28D-2C250AF70A98}" srcId="{4C04FE97-D86A-4916-B7BF-E0CEC7A05BD4}" destId="{A5FD2108-EA5F-4BE6-9186-0B6F4F4B41B4}" srcOrd="2" destOrd="0" parTransId="{8CDF307E-B6CF-48AA-BE7A-459C57DB0AF7}" sibTransId="{E039D04A-39F7-4D54-BF50-5B620D577598}"/>
    <dgm:cxn modelId="{26FC1297-103B-4BF6-A17B-D759A0B02D30}" type="presOf" srcId="{A5FD2108-EA5F-4BE6-9186-0B6F4F4B41B4}" destId="{463B8321-E14F-4444-92F8-8818BD282D43}" srcOrd="0" destOrd="0" presId="urn:microsoft.com/office/officeart/2005/8/layout/vList2"/>
    <dgm:cxn modelId="{F98291B2-7567-4CC4-993C-03E89C875132}" type="presOf" srcId="{44091B3C-867D-45D5-8FC6-42A01180CC64}" destId="{39CE84D0-6C06-4D8D-AF21-E703CA4D921D}" srcOrd="0" destOrd="0" presId="urn:microsoft.com/office/officeart/2005/8/layout/vList2"/>
    <dgm:cxn modelId="{DDA7014E-917F-43F1-B384-2BC46C793A2D}" srcId="{4C04FE97-D86A-4916-B7BF-E0CEC7A05BD4}" destId="{44091B3C-867D-45D5-8FC6-42A01180CC64}" srcOrd="0" destOrd="0" parTransId="{1D1F1C15-FF68-4FA2-BD61-3321DED86C81}" sibTransId="{2C8E41BC-64DE-4311-9563-84EA59D1DFD7}"/>
    <dgm:cxn modelId="{AE46BC23-8DBE-4688-A1D5-759C4CD1FD2A}" type="presOf" srcId="{FA95C494-980C-4C49-88E3-D10CBDB5AA39}" destId="{433D31CB-F260-4092-9954-78EBD1A65800}" srcOrd="0" destOrd="0" presId="urn:microsoft.com/office/officeart/2005/8/layout/vList2"/>
    <dgm:cxn modelId="{7FE92782-840B-4556-8F35-E336BE1ABA52}" srcId="{4C04FE97-D86A-4916-B7BF-E0CEC7A05BD4}" destId="{A18FE337-68D7-40B9-8D89-18441200821A}" srcOrd="1" destOrd="0" parTransId="{380C7B1E-3832-461C-A2CB-57E7ACB7CF44}" sibTransId="{0117E38D-5DEF-4BAC-987B-B2757E6359D9}"/>
    <dgm:cxn modelId="{DE755F5C-83CC-4C15-8231-D54C2DF7F413}" srcId="{4C04FE97-D86A-4916-B7BF-E0CEC7A05BD4}" destId="{FA95C494-980C-4C49-88E3-D10CBDB5AA39}" srcOrd="3" destOrd="0" parTransId="{8EC3B15C-D514-4E9F-BFA2-9905EA417D82}" sibTransId="{CAE2AFEB-AB53-4785-BE18-D59B07E754E9}"/>
    <dgm:cxn modelId="{D4290028-BB04-4240-91BB-5D6497AF5EB9}" srcId="{4C04FE97-D86A-4916-B7BF-E0CEC7A05BD4}" destId="{C6151A79-9E26-4AF5-91BE-7E428245742D}" srcOrd="4" destOrd="0" parTransId="{45A2D585-EE92-48FC-91B4-3BECC4BB8A2C}" sibTransId="{BB3C0B4A-AC9A-4D49-84A7-2F29BD416109}"/>
    <dgm:cxn modelId="{8A4909AE-CFCE-46E0-8A0F-577D25A941BC}" type="presOf" srcId="{4C04FE97-D86A-4916-B7BF-E0CEC7A05BD4}" destId="{81BBC364-B7A0-488C-A503-2879DBC5AB05}" srcOrd="0" destOrd="0" presId="urn:microsoft.com/office/officeart/2005/8/layout/vList2"/>
    <dgm:cxn modelId="{5E7CD012-1C73-411D-8009-0DBE8CDC88CB}" type="presOf" srcId="{C6151A79-9E26-4AF5-91BE-7E428245742D}" destId="{DA6A5AF8-5378-46B6-903E-3F06F57249F4}" srcOrd="0" destOrd="0" presId="urn:microsoft.com/office/officeart/2005/8/layout/vList2"/>
    <dgm:cxn modelId="{79FAF1BD-F9BC-4A19-8CBC-2C0D3A73DCBF}" type="presOf" srcId="{A18FE337-68D7-40B9-8D89-18441200821A}" destId="{92CDD99C-932C-473D-B273-E60FC3C8B60E}" srcOrd="0" destOrd="0" presId="urn:microsoft.com/office/officeart/2005/8/layout/vList2"/>
    <dgm:cxn modelId="{9AA6C3D7-D8B8-4FD9-B1FC-22709EA9B5AC}" type="presParOf" srcId="{81BBC364-B7A0-488C-A503-2879DBC5AB05}" destId="{39CE84D0-6C06-4D8D-AF21-E703CA4D921D}" srcOrd="0" destOrd="0" presId="urn:microsoft.com/office/officeart/2005/8/layout/vList2"/>
    <dgm:cxn modelId="{9B2E55BF-08A5-4581-82BF-FA456A73F9C0}" type="presParOf" srcId="{81BBC364-B7A0-488C-A503-2879DBC5AB05}" destId="{A561C9B3-2516-4FA3-9970-4CA1628F7546}" srcOrd="1" destOrd="0" presId="urn:microsoft.com/office/officeart/2005/8/layout/vList2"/>
    <dgm:cxn modelId="{731B631E-955C-4C8F-ADED-EBAC44089725}" type="presParOf" srcId="{81BBC364-B7A0-488C-A503-2879DBC5AB05}" destId="{92CDD99C-932C-473D-B273-E60FC3C8B60E}" srcOrd="2" destOrd="0" presId="urn:microsoft.com/office/officeart/2005/8/layout/vList2"/>
    <dgm:cxn modelId="{8DEED960-222D-47E9-8ECD-AC894F0FBE0E}" type="presParOf" srcId="{81BBC364-B7A0-488C-A503-2879DBC5AB05}" destId="{53DC9059-7CE7-48C9-8DA5-13D58D900EF1}" srcOrd="3" destOrd="0" presId="urn:microsoft.com/office/officeart/2005/8/layout/vList2"/>
    <dgm:cxn modelId="{DAF6AB37-28E2-42E1-9AF2-35817CF4C929}" type="presParOf" srcId="{81BBC364-B7A0-488C-A503-2879DBC5AB05}" destId="{463B8321-E14F-4444-92F8-8818BD282D43}" srcOrd="4" destOrd="0" presId="urn:microsoft.com/office/officeart/2005/8/layout/vList2"/>
    <dgm:cxn modelId="{55C7AABD-605F-4E60-9263-2D27B69D20F6}" type="presParOf" srcId="{81BBC364-B7A0-488C-A503-2879DBC5AB05}" destId="{F71798B2-E9A9-4705-8D24-F371644987AF}" srcOrd="5" destOrd="0" presId="urn:microsoft.com/office/officeart/2005/8/layout/vList2"/>
    <dgm:cxn modelId="{C2E8FC47-BFF2-4BF6-9A21-9AD36EAE2127}" type="presParOf" srcId="{81BBC364-B7A0-488C-A503-2879DBC5AB05}" destId="{433D31CB-F260-4092-9954-78EBD1A65800}" srcOrd="6" destOrd="0" presId="urn:microsoft.com/office/officeart/2005/8/layout/vList2"/>
    <dgm:cxn modelId="{595C4317-F7DD-4328-B644-AEAD65925E72}" type="presParOf" srcId="{81BBC364-B7A0-488C-A503-2879DBC5AB05}" destId="{AE721DEF-521B-4142-822F-ADE4BC3DC17B}" srcOrd="7" destOrd="0" presId="urn:microsoft.com/office/officeart/2005/8/layout/vList2"/>
    <dgm:cxn modelId="{1CC877F8-873C-470F-A405-60558A543B85}" type="presParOf" srcId="{81BBC364-B7A0-488C-A503-2879DBC5AB05}" destId="{DA6A5AF8-5378-46B6-903E-3F06F57249F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DE158D-1074-4180-AF64-24E8767729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F251A4-A961-46B5-9503-F5EB97A05E65}">
      <dgm:prSet/>
      <dgm:spPr/>
      <dgm:t>
        <a:bodyPr/>
        <a:lstStyle/>
        <a:p>
          <a:r>
            <a:rPr lang="bg-BG"/>
            <a:t>Назначаване на координатор за студенти с увреждания</a:t>
          </a:r>
          <a:endParaRPr lang="en-US"/>
        </a:p>
      </dgm:t>
    </dgm:pt>
    <dgm:pt modelId="{C52FF239-0762-4312-AAA6-C32C658433FD}" type="parTrans" cxnId="{15B2013D-34FC-494B-A434-A331514FEF11}">
      <dgm:prSet/>
      <dgm:spPr/>
      <dgm:t>
        <a:bodyPr/>
        <a:lstStyle/>
        <a:p>
          <a:endParaRPr lang="en-US"/>
        </a:p>
      </dgm:t>
    </dgm:pt>
    <dgm:pt modelId="{01F258EC-2C00-468B-B509-6330A02246DC}" type="sibTrans" cxnId="{15B2013D-34FC-494B-A434-A331514FEF11}">
      <dgm:prSet/>
      <dgm:spPr/>
      <dgm:t>
        <a:bodyPr/>
        <a:lstStyle/>
        <a:p>
          <a:endParaRPr lang="en-US"/>
        </a:p>
      </dgm:t>
    </dgm:pt>
    <dgm:pt modelId="{110C601D-315D-4BFE-ACC8-8ECB7309ACDF}">
      <dgm:prSet/>
      <dgm:spPr/>
      <dgm:t>
        <a:bodyPr/>
        <a:lstStyle/>
        <a:p>
          <a:r>
            <a:rPr lang="bg-BG"/>
            <a:t>Адаптиране на курсов материал</a:t>
          </a:r>
          <a:endParaRPr lang="en-US"/>
        </a:p>
      </dgm:t>
    </dgm:pt>
    <dgm:pt modelId="{0EB895E5-7B59-4F65-8357-99DF712F0185}" type="parTrans" cxnId="{EF339E2C-04F5-4E66-A7EB-E2F567C0EB10}">
      <dgm:prSet/>
      <dgm:spPr/>
      <dgm:t>
        <a:bodyPr/>
        <a:lstStyle/>
        <a:p>
          <a:endParaRPr lang="en-US"/>
        </a:p>
      </dgm:t>
    </dgm:pt>
    <dgm:pt modelId="{57D3026D-9AF6-4A5B-A6D8-C2626FF66FCA}" type="sibTrans" cxnId="{EF339E2C-04F5-4E66-A7EB-E2F567C0EB10}">
      <dgm:prSet/>
      <dgm:spPr/>
      <dgm:t>
        <a:bodyPr/>
        <a:lstStyle/>
        <a:p>
          <a:endParaRPr lang="en-US"/>
        </a:p>
      </dgm:t>
    </dgm:pt>
    <dgm:pt modelId="{427D784B-6040-4874-8877-BCE69C42D77A}">
      <dgm:prSet/>
      <dgm:spPr/>
      <dgm:t>
        <a:bodyPr/>
        <a:lstStyle/>
        <a:p>
          <a:r>
            <a:rPr lang="bg-BG"/>
            <a:t>Мониторинг на иновации в технологиите за достъп </a:t>
          </a:r>
          <a:endParaRPr lang="en-US"/>
        </a:p>
      </dgm:t>
    </dgm:pt>
    <dgm:pt modelId="{3BBD6938-4111-4046-A7EF-89DD3F84F952}" type="parTrans" cxnId="{1C4F58D7-D6A3-44D3-84E5-5889368C152C}">
      <dgm:prSet/>
      <dgm:spPr/>
      <dgm:t>
        <a:bodyPr/>
        <a:lstStyle/>
        <a:p>
          <a:endParaRPr lang="en-US"/>
        </a:p>
      </dgm:t>
    </dgm:pt>
    <dgm:pt modelId="{B7BBACD2-B8CC-4687-9E28-52F9673DF9E8}" type="sibTrans" cxnId="{1C4F58D7-D6A3-44D3-84E5-5889368C152C}">
      <dgm:prSet/>
      <dgm:spPr/>
      <dgm:t>
        <a:bodyPr/>
        <a:lstStyle/>
        <a:p>
          <a:endParaRPr lang="en-US"/>
        </a:p>
      </dgm:t>
    </dgm:pt>
    <dgm:pt modelId="{C929FC4D-5F0E-44C9-855C-298AD47F1A56}">
      <dgm:prSet/>
      <dgm:spPr/>
      <dgm:t>
        <a:bodyPr/>
        <a:lstStyle/>
        <a:p>
          <a:r>
            <a:rPr lang="bg-BG"/>
            <a:t>Подкрепа за преподавателите от медицински лица и психолози</a:t>
          </a:r>
          <a:endParaRPr lang="en-US"/>
        </a:p>
      </dgm:t>
    </dgm:pt>
    <dgm:pt modelId="{2F7B7C68-57C7-4B78-AC3B-D9DCAB8BF7AA}" type="parTrans" cxnId="{A723A1F0-CC4C-4F5D-B7A8-9BE17FE4D7D7}">
      <dgm:prSet/>
      <dgm:spPr/>
      <dgm:t>
        <a:bodyPr/>
        <a:lstStyle/>
        <a:p>
          <a:endParaRPr lang="en-US"/>
        </a:p>
      </dgm:t>
    </dgm:pt>
    <dgm:pt modelId="{03013C66-0A4E-41C9-8815-9DFBB6C84A63}" type="sibTrans" cxnId="{A723A1F0-CC4C-4F5D-B7A8-9BE17FE4D7D7}">
      <dgm:prSet/>
      <dgm:spPr/>
      <dgm:t>
        <a:bodyPr/>
        <a:lstStyle/>
        <a:p>
          <a:endParaRPr lang="en-US"/>
        </a:p>
      </dgm:t>
    </dgm:pt>
    <dgm:pt modelId="{4E69419D-2BE6-4427-A500-9B3B4C258D74}" type="pres">
      <dgm:prSet presAssocID="{F1DE158D-1074-4180-AF64-24E8767729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2CFB3-0EC3-4A51-9A9D-9F25A749DA23}" type="pres">
      <dgm:prSet presAssocID="{EBF251A4-A961-46B5-9503-F5EB97A05E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217CD-5BAB-4A4F-B9B3-6D076D92AEB1}" type="pres">
      <dgm:prSet presAssocID="{01F258EC-2C00-468B-B509-6330A02246DC}" presName="spacer" presStyleCnt="0"/>
      <dgm:spPr/>
    </dgm:pt>
    <dgm:pt modelId="{BCB3C597-2FFC-433E-8340-CFC6F6403F79}" type="pres">
      <dgm:prSet presAssocID="{110C601D-315D-4BFE-ACC8-8ECB7309AC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FDDDE-AFD6-4D29-97DF-F0E8A51E48F6}" type="pres">
      <dgm:prSet presAssocID="{57D3026D-9AF6-4A5B-A6D8-C2626FF66FCA}" presName="spacer" presStyleCnt="0"/>
      <dgm:spPr/>
    </dgm:pt>
    <dgm:pt modelId="{521F44E5-ADD7-4D05-B88E-1C144664A1F1}" type="pres">
      <dgm:prSet presAssocID="{427D784B-6040-4874-8877-BCE69C42D7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9895D-9D3B-46FE-99F7-917DA40901C5}" type="pres">
      <dgm:prSet presAssocID="{B7BBACD2-B8CC-4687-9E28-52F9673DF9E8}" presName="spacer" presStyleCnt="0"/>
      <dgm:spPr/>
    </dgm:pt>
    <dgm:pt modelId="{E6D84F80-EC75-4257-8044-32F4EDA2FA55}" type="pres">
      <dgm:prSet presAssocID="{C929FC4D-5F0E-44C9-855C-298AD47F1A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339E2C-04F5-4E66-A7EB-E2F567C0EB10}" srcId="{F1DE158D-1074-4180-AF64-24E876772920}" destId="{110C601D-315D-4BFE-ACC8-8ECB7309ACDF}" srcOrd="1" destOrd="0" parTransId="{0EB895E5-7B59-4F65-8357-99DF712F0185}" sibTransId="{57D3026D-9AF6-4A5B-A6D8-C2626FF66FCA}"/>
    <dgm:cxn modelId="{35243692-D510-4BED-9BAA-F363FE4E4F59}" type="presOf" srcId="{C929FC4D-5F0E-44C9-855C-298AD47F1A56}" destId="{E6D84F80-EC75-4257-8044-32F4EDA2FA55}" srcOrd="0" destOrd="0" presId="urn:microsoft.com/office/officeart/2005/8/layout/vList2"/>
    <dgm:cxn modelId="{2D821160-CA3A-474F-B003-3718FB5F239C}" type="presOf" srcId="{EBF251A4-A961-46B5-9503-F5EB97A05E65}" destId="{9C02CFB3-0EC3-4A51-9A9D-9F25A749DA23}" srcOrd="0" destOrd="0" presId="urn:microsoft.com/office/officeart/2005/8/layout/vList2"/>
    <dgm:cxn modelId="{1C4F58D7-D6A3-44D3-84E5-5889368C152C}" srcId="{F1DE158D-1074-4180-AF64-24E876772920}" destId="{427D784B-6040-4874-8877-BCE69C42D77A}" srcOrd="2" destOrd="0" parTransId="{3BBD6938-4111-4046-A7EF-89DD3F84F952}" sibTransId="{B7BBACD2-B8CC-4687-9E28-52F9673DF9E8}"/>
    <dgm:cxn modelId="{E177A133-74F5-4304-BAD1-E01E6A580F5A}" type="presOf" srcId="{110C601D-315D-4BFE-ACC8-8ECB7309ACDF}" destId="{BCB3C597-2FFC-433E-8340-CFC6F6403F79}" srcOrd="0" destOrd="0" presId="urn:microsoft.com/office/officeart/2005/8/layout/vList2"/>
    <dgm:cxn modelId="{15B2013D-34FC-494B-A434-A331514FEF11}" srcId="{F1DE158D-1074-4180-AF64-24E876772920}" destId="{EBF251A4-A961-46B5-9503-F5EB97A05E65}" srcOrd="0" destOrd="0" parTransId="{C52FF239-0762-4312-AAA6-C32C658433FD}" sibTransId="{01F258EC-2C00-468B-B509-6330A02246DC}"/>
    <dgm:cxn modelId="{738178AF-B2DF-4D8A-B051-F049ED686C94}" type="presOf" srcId="{427D784B-6040-4874-8877-BCE69C42D77A}" destId="{521F44E5-ADD7-4D05-B88E-1C144664A1F1}" srcOrd="0" destOrd="0" presId="urn:microsoft.com/office/officeart/2005/8/layout/vList2"/>
    <dgm:cxn modelId="{F9F0642B-B36C-45B4-A3C8-3A4B7B47322F}" type="presOf" srcId="{F1DE158D-1074-4180-AF64-24E876772920}" destId="{4E69419D-2BE6-4427-A500-9B3B4C258D74}" srcOrd="0" destOrd="0" presId="urn:microsoft.com/office/officeart/2005/8/layout/vList2"/>
    <dgm:cxn modelId="{A723A1F0-CC4C-4F5D-B7A8-9BE17FE4D7D7}" srcId="{F1DE158D-1074-4180-AF64-24E876772920}" destId="{C929FC4D-5F0E-44C9-855C-298AD47F1A56}" srcOrd="3" destOrd="0" parTransId="{2F7B7C68-57C7-4B78-AC3B-D9DCAB8BF7AA}" sibTransId="{03013C66-0A4E-41C9-8815-9DFBB6C84A63}"/>
    <dgm:cxn modelId="{7261F11C-A138-49C5-B7CC-07070ECACBE4}" type="presParOf" srcId="{4E69419D-2BE6-4427-A500-9B3B4C258D74}" destId="{9C02CFB3-0EC3-4A51-9A9D-9F25A749DA23}" srcOrd="0" destOrd="0" presId="urn:microsoft.com/office/officeart/2005/8/layout/vList2"/>
    <dgm:cxn modelId="{B071F0C7-7A2A-4E2C-B48C-65B6914E2D0B}" type="presParOf" srcId="{4E69419D-2BE6-4427-A500-9B3B4C258D74}" destId="{015217CD-5BAB-4A4F-B9B3-6D076D92AEB1}" srcOrd="1" destOrd="0" presId="urn:microsoft.com/office/officeart/2005/8/layout/vList2"/>
    <dgm:cxn modelId="{9C411B90-24D5-4879-B4BB-7C2B68B5E4C8}" type="presParOf" srcId="{4E69419D-2BE6-4427-A500-9B3B4C258D74}" destId="{BCB3C597-2FFC-433E-8340-CFC6F6403F79}" srcOrd="2" destOrd="0" presId="urn:microsoft.com/office/officeart/2005/8/layout/vList2"/>
    <dgm:cxn modelId="{424142CE-DA2E-4953-BC4C-0D0961D4A6F6}" type="presParOf" srcId="{4E69419D-2BE6-4427-A500-9B3B4C258D74}" destId="{413FDDDE-AFD6-4D29-97DF-F0E8A51E48F6}" srcOrd="3" destOrd="0" presId="urn:microsoft.com/office/officeart/2005/8/layout/vList2"/>
    <dgm:cxn modelId="{58B3CAAF-0B4B-411F-998C-E6BF0EEEEE17}" type="presParOf" srcId="{4E69419D-2BE6-4427-A500-9B3B4C258D74}" destId="{521F44E5-ADD7-4D05-B88E-1C144664A1F1}" srcOrd="4" destOrd="0" presId="urn:microsoft.com/office/officeart/2005/8/layout/vList2"/>
    <dgm:cxn modelId="{2014A23B-BF39-4228-9D35-AC50753A3434}" type="presParOf" srcId="{4E69419D-2BE6-4427-A500-9B3B4C258D74}" destId="{2809895D-9D3B-46FE-99F7-917DA40901C5}" srcOrd="5" destOrd="0" presId="urn:microsoft.com/office/officeart/2005/8/layout/vList2"/>
    <dgm:cxn modelId="{6AD2DE74-92FD-4CAD-903F-A264F4D2E820}" type="presParOf" srcId="{4E69419D-2BE6-4427-A500-9B3B4C258D74}" destId="{E6D84F80-EC75-4257-8044-32F4EDA2FA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DB00E-38E5-4378-8974-49EE41B5AF4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122C11-9F86-408C-B34A-A15FCEDBF0F9}">
      <dgm:prSet/>
      <dgm:spPr/>
      <dgm:t>
        <a:bodyPr/>
        <a:lstStyle/>
        <a:p>
          <a:r>
            <a:rPr lang="bg-BG"/>
            <a:t>Целенасочена индивидуална стратегия на базата на предварителната оценка на студента и наличните ресурси на университета</a:t>
          </a:r>
          <a:endParaRPr lang="en-US"/>
        </a:p>
      </dgm:t>
    </dgm:pt>
    <dgm:pt modelId="{08E27D62-831A-4BF8-A21F-D85C62824173}" type="parTrans" cxnId="{12AB1593-1BA7-40F4-8CD7-30AD84BA5F49}">
      <dgm:prSet/>
      <dgm:spPr/>
      <dgm:t>
        <a:bodyPr/>
        <a:lstStyle/>
        <a:p>
          <a:endParaRPr lang="en-US"/>
        </a:p>
      </dgm:t>
    </dgm:pt>
    <dgm:pt modelId="{32F38A3C-B577-4ECD-BF65-40C999BF241D}" type="sibTrans" cxnId="{12AB1593-1BA7-40F4-8CD7-30AD84BA5F49}">
      <dgm:prSet/>
      <dgm:spPr/>
      <dgm:t>
        <a:bodyPr/>
        <a:lstStyle/>
        <a:p>
          <a:endParaRPr lang="en-US"/>
        </a:p>
      </dgm:t>
    </dgm:pt>
    <dgm:pt modelId="{D182C56B-BA30-4A00-B6C3-598936735D28}">
      <dgm:prSet/>
      <dgm:spPr/>
      <dgm:t>
        <a:bodyPr/>
        <a:lstStyle/>
        <a:p>
          <a:r>
            <a:rPr lang="bg-BG"/>
            <a:t>Специализирани механизми за редовна комуникация между студенти и преподаватели</a:t>
          </a:r>
          <a:endParaRPr lang="en-US"/>
        </a:p>
      </dgm:t>
    </dgm:pt>
    <dgm:pt modelId="{7FE21500-037D-41AE-8318-091F4E99A2FD}" type="parTrans" cxnId="{FA41A093-A72D-466D-B600-9EC00233992F}">
      <dgm:prSet/>
      <dgm:spPr/>
      <dgm:t>
        <a:bodyPr/>
        <a:lstStyle/>
        <a:p>
          <a:endParaRPr lang="en-US"/>
        </a:p>
      </dgm:t>
    </dgm:pt>
    <dgm:pt modelId="{6D157EED-2DB4-409B-880E-0DF7D00CF3D0}" type="sibTrans" cxnId="{FA41A093-A72D-466D-B600-9EC00233992F}">
      <dgm:prSet/>
      <dgm:spPr/>
      <dgm:t>
        <a:bodyPr/>
        <a:lstStyle/>
        <a:p>
          <a:endParaRPr lang="en-US"/>
        </a:p>
      </dgm:t>
    </dgm:pt>
    <dgm:pt modelId="{927566A7-9703-47C0-AABE-47DEA88A2291}">
      <dgm:prSet/>
      <dgm:spPr/>
      <dgm:t>
        <a:bodyPr/>
        <a:lstStyle/>
        <a:p>
          <a:r>
            <a:rPr lang="bg-BG"/>
            <a:t>Технически модификации на учебни материали при необходимост</a:t>
          </a:r>
          <a:endParaRPr lang="en-US"/>
        </a:p>
      </dgm:t>
    </dgm:pt>
    <dgm:pt modelId="{F0AC73F4-C772-4FE6-BFB2-49B9515A4940}" type="parTrans" cxnId="{034A2AB1-3E88-4233-8B6D-193C99D48675}">
      <dgm:prSet/>
      <dgm:spPr/>
      <dgm:t>
        <a:bodyPr/>
        <a:lstStyle/>
        <a:p>
          <a:endParaRPr lang="en-US"/>
        </a:p>
      </dgm:t>
    </dgm:pt>
    <dgm:pt modelId="{961D99A4-1DA7-49E0-93E1-7F6E9D33BAE3}" type="sibTrans" cxnId="{034A2AB1-3E88-4233-8B6D-193C99D48675}">
      <dgm:prSet/>
      <dgm:spPr/>
      <dgm:t>
        <a:bodyPr/>
        <a:lstStyle/>
        <a:p>
          <a:endParaRPr lang="en-US"/>
        </a:p>
      </dgm:t>
    </dgm:pt>
    <dgm:pt modelId="{D3E394DF-0BC3-415E-A80F-932ABF8976CC}" type="pres">
      <dgm:prSet presAssocID="{0B4DB00E-38E5-4378-8974-49EE41B5AF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478AB1-67F9-49B8-A0E7-0367905AF2A6}" type="pres">
      <dgm:prSet presAssocID="{FA122C11-9F86-408C-B34A-A15FCEDBF0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08ED9-B136-4D00-9616-78C633D5D241}" type="pres">
      <dgm:prSet presAssocID="{32F38A3C-B577-4ECD-BF65-40C999BF241D}" presName="spacer" presStyleCnt="0"/>
      <dgm:spPr/>
    </dgm:pt>
    <dgm:pt modelId="{71BB6B8B-7669-418B-9A6D-A9F36B64F2BD}" type="pres">
      <dgm:prSet presAssocID="{D182C56B-BA30-4A00-B6C3-598936735D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C5698-9555-4FBB-8BDB-97B4E6227956}" type="pres">
      <dgm:prSet presAssocID="{6D157EED-2DB4-409B-880E-0DF7D00CF3D0}" presName="spacer" presStyleCnt="0"/>
      <dgm:spPr/>
    </dgm:pt>
    <dgm:pt modelId="{86656E9C-EFA6-4B5E-9024-B13C08747C02}" type="pres">
      <dgm:prSet presAssocID="{927566A7-9703-47C0-AABE-47DEA88A22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69D78-0201-478A-95D4-FD4BABD9C285}" type="presOf" srcId="{D182C56B-BA30-4A00-B6C3-598936735D28}" destId="{71BB6B8B-7669-418B-9A6D-A9F36B64F2BD}" srcOrd="0" destOrd="0" presId="urn:microsoft.com/office/officeart/2005/8/layout/vList2"/>
    <dgm:cxn modelId="{C05030B2-8E3B-419D-B39E-BABE2847AF55}" type="presOf" srcId="{0B4DB00E-38E5-4378-8974-49EE41B5AF40}" destId="{D3E394DF-0BC3-415E-A80F-932ABF8976CC}" srcOrd="0" destOrd="0" presId="urn:microsoft.com/office/officeart/2005/8/layout/vList2"/>
    <dgm:cxn modelId="{12AB1593-1BA7-40F4-8CD7-30AD84BA5F49}" srcId="{0B4DB00E-38E5-4378-8974-49EE41B5AF40}" destId="{FA122C11-9F86-408C-B34A-A15FCEDBF0F9}" srcOrd="0" destOrd="0" parTransId="{08E27D62-831A-4BF8-A21F-D85C62824173}" sibTransId="{32F38A3C-B577-4ECD-BF65-40C999BF241D}"/>
    <dgm:cxn modelId="{034A2AB1-3E88-4233-8B6D-193C99D48675}" srcId="{0B4DB00E-38E5-4378-8974-49EE41B5AF40}" destId="{927566A7-9703-47C0-AABE-47DEA88A2291}" srcOrd="2" destOrd="0" parTransId="{F0AC73F4-C772-4FE6-BFB2-49B9515A4940}" sibTransId="{961D99A4-1DA7-49E0-93E1-7F6E9D33BAE3}"/>
    <dgm:cxn modelId="{9BB7BD52-D553-4895-8F70-9E5D27C0127C}" type="presOf" srcId="{927566A7-9703-47C0-AABE-47DEA88A2291}" destId="{86656E9C-EFA6-4B5E-9024-B13C08747C02}" srcOrd="0" destOrd="0" presId="urn:microsoft.com/office/officeart/2005/8/layout/vList2"/>
    <dgm:cxn modelId="{80D32D48-8120-4FCB-B716-3A43E450FC85}" type="presOf" srcId="{FA122C11-9F86-408C-B34A-A15FCEDBF0F9}" destId="{12478AB1-67F9-49B8-A0E7-0367905AF2A6}" srcOrd="0" destOrd="0" presId="urn:microsoft.com/office/officeart/2005/8/layout/vList2"/>
    <dgm:cxn modelId="{FA41A093-A72D-466D-B600-9EC00233992F}" srcId="{0B4DB00E-38E5-4378-8974-49EE41B5AF40}" destId="{D182C56B-BA30-4A00-B6C3-598936735D28}" srcOrd="1" destOrd="0" parTransId="{7FE21500-037D-41AE-8318-091F4E99A2FD}" sibTransId="{6D157EED-2DB4-409B-880E-0DF7D00CF3D0}"/>
    <dgm:cxn modelId="{03DFB893-98DB-4CAB-A6E2-9F4A5FDEC220}" type="presParOf" srcId="{D3E394DF-0BC3-415E-A80F-932ABF8976CC}" destId="{12478AB1-67F9-49B8-A0E7-0367905AF2A6}" srcOrd="0" destOrd="0" presId="urn:microsoft.com/office/officeart/2005/8/layout/vList2"/>
    <dgm:cxn modelId="{D49AEC18-0C61-4959-91EA-80F5701A33F0}" type="presParOf" srcId="{D3E394DF-0BC3-415E-A80F-932ABF8976CC}" destId="{E5908ED9-B136-4D00-9616-78C633D5D241}" srcOrd="1" destOrd="0" presId="urn:microsoft.com/office/officeart/2005/8/layout/vList2"/>
    <dgm:cxn modelId="{65F11E2F-8613-4B76-8B3A-20499248E60D}" type="presParOf" srcId="{D3E394DF-0BC3-415E-A80F-932ABF8976CC}" destId="{71BB6B8B-7669-418B-9A6D-A9F36B64F2BD}" srcOrd="2" destOrd="0" presId="urn:microsoft.com/office/officeart/2005/8/layout/vList2"/>
    <dgm:cxn modelId="{997D0EF9-333C-4DBA-AEA5-EC603F0A0C1A}" type="presParOf" srcId="{D3E394DF-0BC3-415E-A80F-932ABF8976CC}" destId="{2BAC5698-9555-4FBB-8BDB-97B4E6227956}" srcOrd="3" destOrd="0" presId="urn:microsoft.com/office/officeart/2005/8/layout/vList2"/>
    <dgm:cxn modelId="{960DD9FD-BC14-4072-BFB7-E33480E7A912}" type="presParOf" srcId="{D3E394DF-0BC3-415E-A80F-932ABF8976CC}" destId="{86656E9C-EFA6-4B5E-9024-B13C08747C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BB38E-3436-4F48-9A11-09861CDEDA5A}">
      <dsp:nvSpPr>
        <dsp:cNvPr id="0" name=""/>
        <dsp:cNvSpPr/>
      </dsp:nvSpPr>
      <dsp:spPr>
        <a:xfrm>
          <a:off x="0" y="394200"/>
          <a:ext cx="6669431" cy="24429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/>
            <a:t>По време на КОВИД пандемията: ролята на дигиталните технологии като спомагателно средство</a:t>
          </a:r>
          <a:endParaRPr lang="en-US" sz="3600" kern="1200" dirty="0"/>
        </a:p>
      </dsp:txBody>
      <dsp:txXfrm>
        <a:off x="119255" y="513455"/>
        <a:ext cx="6430921" cy="2204449"/>
      </dsp:txXfrm>
    </dsp:sp>
    <dsp:sp modelId="{8381F17B-9AE9-4A10-BCBE-C681B283D027}">
      <dsp:nvSpPr>
        <dsp:cNvPr id="0" name=""/>
        <dsp:cNvSpPr/>
      </dsp:nvSpPr>
      <dsp:spPr>
        <a:xfrm>
          <a:off x="0" y="2940840"/>
          <a:ext cx="6669431" cy="2442959"/>
        </a:xfrm>
        <a:prstGeom prst="roundRect">
          <a:avLst/>
        </a:prstGeom>
        <a:solidFill>
          <a:schemeClr val="accent2">
            <a:hueOff val="-1494977"/>
            <a:satOff val="-418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600" kern="1200" dirty="0"/>
            <a:t>След КОВИД пандемията: предизвикателствата след завръщането към </a:t>
          </a:r>
          <a:r>
            <a:rPr lang="bg-BG" sz="3600" kern="1200" dirty="0" smtClean="0"/>
            <a:t>присъствено </a:t>
          </a:r>
          <a:r>
            <a:rPr lang="bg-BG" sz="3600" kern="1200" dirty="0"/>
            <a:t>обучение</a:t>
          </a:r>
          <a:endParaRPr lang="en-US" sz="3600" kern="1200" dirty="0"/>
        </a:p>
      </dsp:txBody>
      <dsp:txXfrm>
        <a:off x="119255" y="3060095"/>
        <a:ext cx="6430921" cy="2204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6EAA2-BC09-4625-9F99-8E190AFBA45E}">
      <dsp:nvSpPr>
        <dsp:cNvPr id="0" name=""/>
        <dsp:cNvSpPr/>
      </dsp:nvSpPr>
      <dsp:spPr>
        <a:xfrm>
          <a:off x="2169" y="347892"/>
          <a:ext cx="4627222" cy="27763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/>
            <a:t>Преди прием: изпращане на стандартизиран въпросник, който обхваща как увреждането влияе на учебния процес на студента, създаване на предварителен план за подпомагане</a:t>
          </a:r>
          <a:endParaRPr lang="en-US" sz="2400" kern="1200"/>
        </a:p>
      </dsp:txBody>
      <dsp:txXfrm>
        <a:off x="83485" y="429208"/>
        <a:ext cx="4464590" cy="2613701"/>
      </dsp:txXfrm>
    </dsp:sp>
    <dsp:sp modelId="{6075FDA2-5E19-4CF1-91D2-C98141599782}">
      <dsp:nvSpPr>
        <dsp:cNvPr id="0" name=""/>
        <dsp:cNvSpPr/>
      </dsp:nvSpPr>
      <dsp:spPr>
        <a:xfrm>
          <a:off x="5036588" y="1162283"/>
          <a:ext cx="980971" cy="11475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36588" y="1391793"/>
        <a:ext cx="686680" cy="688531"/>
      </dsp:txXfrm>
    </dsp:sp>
    <dsp:sp modelId="{52A52A5E-6203-424B-A9A3-DC8E68B5347C}">
      <dsp:nvSpPr>
        <dsp:cNvPr id="0" name=""/>
        <dsp:cNvSpPr/>
      </dsp:nvSpPr>
      <dsp:spPr>
        <a:xfrm>
          <a:off x="6480281" y="347892"/>
          <a:ext cx="4627222" cy="2776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/>
            <a:t>След прием: редовни срещи с административен координатор за мониторинг, оценка и промяна на съставения план</a:t>
          </a:r>
          <a:endParaRPr lang="en-US" sz="2400" kern="1200"/>
        </a:p>
      </dsp:txBody>
      <dsp:txXfrm>
        <a:off x="6561597" y="429208"/>
        <a:ext cx="4464590" cy="2613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E84D0-6C06-4D8D-AF21-E703CA4D921D}">
      <dsp:nvSpPr>
        <dsp:cNvPr id="0" name=""/>
        <dsp:cNvSpPr/>
      </dsp:nvSpPr>
      <dsp:spPr>
        <a:xfrm>
          <a:off x="0" y="536444"/>
          <a:ext cx="6669431" cy="888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/>
            <a:t>Включва ясно съставена политика за услугите и принципите, предоставяни от университета</a:t>
          </a:r>
          <a:endParaRPr lang="en-US" sz="2300" kern="1200"/>
        </a:p>
      </dsp:txBody>
      <dsp:txXfrm>
        <a:off x="43350" y="579794"/>
        <a:ext cx="6582731" cy="801330"/>
      </dsp:txXfrm>
    </dsp:sp>
    <dsp:sp modelId="{92CDD99C-932C-473D-B273-E60FC3C8B60E}">
      <dsp:nvSpPr>
        <dsp:cNvPr id="0" name=""/>
        <dsp:cNvSpPr/>
      </dsp:nvSpPr>
      <dsp:spPr>
        <a:xfrm>
          <a:off x="0" y="1490714"/>
          <a:ext cx="6669431" cy="888030"/>
        </a:xfrm>
        <a:prstGeom prst="roundRect">
          <a:avLst/>
        </a:prstGeom>
        <a:solidFill>
          <a:schemeClr val="accent2">
            <a:hueOff val="-373744"/>
            <a:satOff val="-105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/>
            <a:t>Предоставя достъпна и благоприятна среда за обучение</a:t>
          </a:r>
          <a:endParaRPr lang="en-US" sz="2300" kern="1200"/>
        </a:p>
      </dsp:txBody>
      <dsp:txXfrm>
        <a:off x="43350" y="1534064"/>
        <a:ext cx="6582731" cy="801330"/>
      </dsp:txXfrm>
    </dsp:sp>
    <dsp:sp modelId="{463B8321-E14F-4444-92F8-8818BD282D43}">
      <dsp:nvSpPr>
        <dsp:cNvPr id="0" name=""/>
        <dsp:cNvSpPr/>
      </dsp:nvSpPr>
      <dsp:spPr>
        <a:xfrm>
          <a:off x="0" y="2444984"/>
          <a:ext cx="6669431" cy="888030"/>
        </a:xfrm>
        <a:prstGeom prst="roundRect">
          <a:avLst/>
        </a:prstGeom>
        <a:solidFill>
          <a:schemeClr val="accent2">
            <a:hueOff val="-747489"/>
            <a:satOff val="-209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/>
            <a:t>Предоставя необходимите обучение за администрация, преподаватели и състуденти</a:t>
          </a:r>
          <a:endParaRPr lang="en-US" sz="2300" kern="1200"/>
        </a:p>
      </dsp:txBody>
      <dsp:txXfrm>
        <a:off x="43350" y="2488334"/>
        <a:ext cx="6582731" cy="801330"/>
      </dsp:txXfrm>
    </dsp:sp>
    <dsp:sp modelId="{433D31CB-F260-4092-9954-78EBD1A65800}">
      <dsp:nvSpPr>
        <dsp:cNvPr id="0" name=""/>
        <dsp:cNvSpPr/>
      </dsp:nvSpPr>
      <dsp:spPr>
        <a:xfrm>
          <a:off x="0" y="3399255"/>
          <a:ext cx="6669431" cy="888030"/>
        </a:xfrm>
        <a:prstGeom prst="roundRect">
          <a:avLst/>
        </a:prstGeom>
        <a:solidFill>
          <a:schemeClr val="accent2">
            <a:hueOff val="-1121233"/>
            <a:satOff val="-314"/>
            <a:lumOff val="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/>
            <a:t>Окуражава синтез между достъпен софтуер и адаптивна методология на преподаване</a:t>
          </a:r>
          <a:endParaRPr lang="en-US" sz="2300" kern="1200" dirty="0"/>
        </a:p>
      </dsp:txBody>
      <dsp:txXfrm>
        <a:off x="43350" y="3442605"/>
        <a:ext cx="6582731" cy="801330"/>
      </dsp:txXfrm>
    </dsp:sp>
    <dsp:sp modelId="{DA6A5AF8-5378-46B6-903E-3F06F57249F4}">
      <dsp:nvSpPr>
        <dsp:cNvPr id="0" name=""/>
        <dsp:cNvSpPr/>
      </dsp:nvSpPr>
      <dsp:spPr>
        <a:xfrm>
          <a:off x="0" y="4353525"/>
          <a:ext cx="6669431" cy="888030"/>
        </a:xfrm>
        <a:prstGeom prst="roundRect">
          <a:avLst/>
        </a:prstGeom>
        <a:solidFill>
          <a:schemeClr val="accent2">
            <a:hueOff val="-1494977"/>
            <a:satOff val="-418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/>
            <a:t>Специализиран дял от бюджета за подпомагане на студенти с увреждания</a:t>
          </a:r>
          <a:endParaRPr lang="en-US" sz="2300" kern="1200" dirty="0"/>
        </a:p>
      </dsp:txBody>
      <dsp:txXfrm>
        <a:off x="43350" y="4396875"/>
        <a:ext cx="6582731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2CFB3-0EC3-4A51-9A9D-9F25A749DA23}">
      <dsp:nvSpPr>
        <dsp:cNvPr id="0" name=""/>
        <dsp:cNvSpPr/>
      </dsp:nvSpPr>
      <dsp:spPr>
        <a:xfrm>
          <a:off x="0" y="279719"/>
          <a:ext cx="6669431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/>
            <a:t>Назначаване на координатор за студенти с увреждания</a:t>
          </a:r>
          <a:endParaRPr lang="en-US" sz="3200" kern="1200"/>
        </a:p>
      </dsp:txBody>
      <dsp:txXfrm>
        <a:off x="60313" y="340032"/>
        <a:ext cx="6548805" cy="1114894"/>
      </dsp:txXfrm>
    </dsp:sp>
    <dsp:sp modelId="{BCB3C597-2FFC-433E-8340-CFC6F6403F79}">
      <dsp:nvSpPr>
        <dsp:cNvPr id="0" name=""/>
        <dsp:cNvSpPr/>
      </dsp:nvSpPr>
      <dsp:spPr>
        <a:xfrm>
          <a:off x="0" y="1607400"/>
          <a:ext cx="6669431" cy="1235520"/>
        </a:xfrm>
        <a:prstGeom prst="roundRect">
          <a:avLst/>
        </a:prstGeom>
        <a:solidFill>
          <a:schemeClr val="accent2">
            <a:hueOff val="-498326"/>
            <a:satOff val="-139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/>
            <a:t>Адаптиране на курсов материал</a:t>
          </a:r>
          <a:endParaRPr lang="en-US" sz="3200" kern="1200"/>
        </a:p>
      </dsp:txBody>
      <dsp:txXfrm>
        <a:off x="60313" y="1667713"/>
        <a:ext cx="6548805" cy="1114894"/>
      </dsp:txXfrm>
    </dsp:sp>
    <dsp:sp modelId="{521F44E5-ADD7-4D05-B88E-1C144664A1F1}">
      <dsp:nvSpPr>
        <dsp:cNvPr id="0" name=""/>
        <dsp:cNvSpPr/>
      </dsp:nvSpPr>
      <dsp:spPr>
        <a:xfrm>
          <a:off x="0" y="2935080"/>
          <a:ext cx="6669431" cy="1235520"/>
        </a:xfrm>
        <a:prstGeom prst="roundRect">
          <a:avLst/>
        </a:prstGeom>
        <a:solidFill>
          <a:schemeClr val="accent2">
            <a:hueOff val="-996652"/>
            <a:satOff val="-279"/>
            <a:lumOff val="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/>
            <a:t>Мониторинг на иновации в технологиите за достъп </a:t>
          </a:r>
          <a:endParaRPr lang="en-US" sz="3200" kern="1200"/>
        </a:p>
      </dsp:txBody>
      <dsp:txXfrm>
        <a:off x="60313" y="2995393"/>
        <a:ext cx="6548805" cy="1114894"/>
      </dsp:txXfrm>
    </dsp:sp>
    <dsp:sp modelId="{E6D84F80-EC75-4257-8044-32F4EDA2FA55}">
      <dsp:nvSpPr>
        <dsp:cNvPr id="0" name=""/>
        <dsp:cNvSpPr/>
      </dsp:nvSpPr>
      <dsp:spPr>
        <a:xfrm>
          <a:off x="0" y="4262760"/>
          <a:ext cx="6669431" cy="1235520"/>
        </a:xfrm>
        <a:prstGeom prst="roundRect">
          <a:avLst/>
        </a:prstGeom>
        <a:solidFill>
          <a:schemeClr val="accent2">
            <a:hueOff val="-1494977"/>
            <a:satOff val="-418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/>
            <a:t>Подкрепа за преподавателите от медицински лица и психолози</a:t>
          </a:r>
          <a:endParaRPr lang="en-US" sz="3200" kern="1200"/>
        </a:p>
      </dsp:txBody>
      <dsp:txXfrm>
        <a:off x="60313" y="4323073"/>
        <a:ext cx="6548805" cy="11148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78AB1-67F9-49B8-A0E7-0367905AF2A6}">
      <dsp:nvSpPr>
        <dsp:cNvPr id="0" name=""/>
        <dsp:cNvSpPr/>
      </dsp:nvSpPr>
      <dsp:spPr>
        <a:xfrm>
          <a:off x="0" y="62909"/>
          <a:ext cx="6669431" cy="1832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/>
            <a:t>Целенасочена индивидуална стратегия на базата на предварителната оценка на студента и наличните ресурси на университета</a:t>
          </a:r>
          <a:endParaRPr lang="en-US" sz="2700" kern="1200"/>
        </a:p>
      </dsp:txBody>
      <dsp:txXfrm>
        <a:off x="89442" y="152351"/>
        <a:ext cx="6490547" cy="1653336"/>
      </dsp:txXfrm>
    </dsp:sp>
    <dsp:sp modelId="{71BB6B8B-7669-418B-9A6D-A9F36B64F2BD}">
      <dsp:nvSpPr>
        <dsp:cNvPr id="0" name=""/>
        <dsp:cNvSpPr/>
      </dsp:nvSpPr>
      <dsp:spPr>
        <a:xfrm>
          <a:off x="0" y="1972890"/>
          <a:ext cx="6669431" cy="1832220"/>
        </a:xfrm>
        <a:prstGeom prst="roundRect">
          <a:avLst/>
        </a:prstGeom>
        <a:solidFill>
          <a:schemeClr val="accent2">
            <a:hueOff val="-747489"/>
            <a:satOff val="-209"/>
            <a:lumOff val="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/>
            <a:t>Специализирани механизми за редовна комуникация между студенти и преподаватели</a:t>
          </a:r>
          <a:endParaRPr lang="en-US" sz="2700" kern="1200"/>
        </a:p>
      </dsp:txBody>
      <dsp:txXfrm>
        <a:off x="89442" y="2062332"/>
        <a:ext cx="6490547" cy="1653336"/>
      </dsp:txXfrm>
    </dsp:sp>
    <dsp:sp modelId="{86656E9C-EFA6-4B5E-9024-B13C08747C02}">
      <dsp:nvSpPr>
        <dsp:cNvPr id="0" name=""/>
        <dsp:cNvSpPr/>
      </dsp:nvSpPr>
      <dsp:spPr>
        <a:xfrm>
          <a:off x="0" y="3882870"/>
          <a:ext cx="6669431" cy="1832220"/>
        </a:xfrm>
        <a:prstGeom prst="roundRect">
          <a:avLst/>
        </a:prstGeom>
        <a:solidFill>
          <a:schemeClr val="accent2">
            <a:hueOff val="-1494977"/>
            <a:satOff val="-418"/>
            <a:lumOff val="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700" kern="1200"/>
            <a:t>Технически модификации на учебни материали при необходимост</a:t>
          </a:r>
          <a:endParaRPr lang="en-US" sz="2700" kern="1200"/>
        </a:p>
      </dsp:txBody>
      <dsp:txXfrm>
        <a:off x="89442" y="3972312"/>
        <a:ext cx="6490547" cy="1653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4790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71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DD923-833C-5E77-62DA-3C1EDEAC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bg-BG" dirty="0"/>
              <a:t>Достъпност във висшето образование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0332-2EC0-DE1F-A262-80CC2BE6C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bg-BG" dirty="0"/>
              <a:t>Мария Александрова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0EB2A8-1A4F-8F99-6A7D-C2F1096E0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3" r="26335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6F6A-B784-BFA7-DC71-BC9086D3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Малко за мен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E5FC-6E46-89A3-2DB9-8D9AFD72C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4810125"/>
          </a:xfrm>
        </p:spPr>
        <p:txBody>
          <a:bodyPr>
            <a:noAutofit/>
          </a:bodyPr>
          <a:lstStyle/>
          <a:p>
            <a:r>
              <a:rPr lang="bg-BG" dirty="0"/>
              <a:t>Студент четвърти курс в Американския Университет в България (Специалности: политически науки и журналистика)</a:t>
            </a:r>
          </a:p>
          <a:p>
            <a:r>
              <a:rPr lang="bg-BG" dirty="0"/>
              <a:t>На 22 години </a:t>
            </a:r>
          </a:p>
          <a:p>
            <a:r>
              <a:rPr lang="bg-BG" dirty="0"/>
              <a:t>Застъпник за приобщаващо образование към УНИЦЕФ България от август 2019</a:t>
            </a:r>
          </a:p>
          <a:p>
            <a:r>
              <a:rPr lang="bg-BG" dirty="0"/>
              <a:t>Член на първия по рода си Младежки Консултативен Борд към дирекция „Международни партньорства„ на ЕК (юли 2021-юли 2023)</a:t>
            </a:r>
            <a:endParaRPr lang="en-US" dirty="0"/>
          </a:p>
        </p:txBody>
      </p:sp>
      <p:pic>
        <p:nvPicPr>
          <p:cNvPr id="6" name="Content Placeholder 5" descr="A person in glasses laughing&#10;&#10;Description automatically generated">
            <a:extLst>
              <a:ext uri="{FF2B5EF4-FFF2-40B4-BE49-F238E27FC236}">
                <a16:creationId xmlns:a16="http://schemas.microsoft.com/office/drawing/2014/main" id="{5CFA8962-D944-2A50-9969-0E0E2F052A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6875" y="2287984"/>
            <a:ext cx="3978275" cy="2983706"/>
          </a:xfrm>
        </p:spPr>
      </p:pic>
    </p:spTree>
    <p:extLst>
      <p:ext uri="{BB962C8B-B14F-4D97-AF65-F5344CB8AC3E}">
        <p14:creationId xmlns:p14="http://schemas.microsoft.com/office/powerpoint/2010/main" val="297043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ADE16-ADC3-82EC-BF28-D946486A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bg-BG" sz="2400"/>
              <a:t>Преживявания в АУБ</a:t>
            </a:r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127D4-3045-F0F7-F2DD-0618C0C3D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901512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59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DE2CA2-E0FD-15E9-588B-2D8430D1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0" y="1011237"/>
            <a:ext cx="6120000" cy="860400"/>
          </a:xfrm>
        </p:spPr>
        <p:txBody>
          <a:bodyPr anchor="b">
            <a:normAutofit/>
          </a:bodyPr>
          <a:lstStyle/>
          <a:p>
            <a:pPr algn="ctr"/>
            <a:r>
              <a:rPr lang="bg-BG" dirty="0"/>
              <a:t>Препоръки и най-добри практики </a:t>
            </a:r>
            <a:endParaRPr lang="en-US" dirty="0"/>
          </a:p>
        </p:txBody>
      </p:sp>
      <p:pic>
        <p:nvPicPr>
          <p:cNvPr id="5" name="Picture 4" descr="Rolls of beach towels">
            <a:extLst>
              <a:ext uri="{FF2B5EF4-FFF2-40B4-BE49-F238E27FC236}">
                <a16:creationId xmlns:a16="http://schemas.microsoft.com/office/drawing/2014/main" id="{7C6C6FF1-FC8C-BACE-8EAC-D2B51D83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9" r="34154" b="-1"/>
          <a:stretch/>
        </p:blipFill>
        <p:spPr>
          <a:xfrm>
            <a:off x="20" y="10"/>
            <a:ext cx="387096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475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4037-FC80-B97C-AB7A-0D89B384A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0" y="2759076"/>
            <a:ext cx="6121400" cy="3009899"/>
          </a:xfrm>
        </p:spPr>
        <p:txBody>
          <a:bodyPr>
            <a:normAutofit fontScale="92500"/>
          </a:bodyPr>
          <a:lstStyle/>
          <a:p>
            <a:r>
              <a:rPr lang="bg-BG" sz="2800" dirty="0"/>
              <a:t>Приобщаващото образование през призмата на две нива: времево (преди прием и след прием) и институционално (институционално, административно и индивидуално)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4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D2676-BD0B-A4F7-49B2-C00D8494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bg-BG" dirty="0"/>
              <a:t>Времево ниво</a:t>
            </a:r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021E83-1F60-1541-6A1A-B51DA8571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74458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57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84FDC-D0F5-B42E-73D2-DCA8C0B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bg-BG" sz="1500"/>
              <a:t>Институционално ниво</a:t>
            </a:r>
            <a:endParaRPr lang="en-US" sz="15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1A69BC8-EF3A-E447-4225-A917F43AC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31331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49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79D9E-AAA6-57B1-42DA-33369946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322637" cy="4689475"/>
          </a:xfrm>
        </p:spPr>
        <p:txBody>
          <a:bodyPr anchor="ctr">
            <a:normAutofit/>
          </a:bodyPr>
          <a:lstStyle/>
          <a:p>
            <a:pPr algn="ctr"/>
            <a:r>
              <a:rPr lang="bg-BG" sz="1800"/>
              <a:t>Административно ниво</a:t>
            </a: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39E75F-67BB-8BA9-3D81-4D6C0800F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537044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84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C8FEA-515D-E7CC-CA53-D722FACC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79500"/>
            <a:ext cx="3544887" cy="4689475"/>
          </a:xfrm>
        </p:spPr>
        <p:txBody>
          <a:bodyPr anchor="ctr">
            <a:normAutofit/>
          </a:bodyPr>
          <a:lstStyle/>
          <a:p>
            <a:pPr algn="ctr"/>
            <a:r>
              <a:rPr lang="bg-BG" sz="2400" dirty="0"/>
              <a:t>Индивидуално ниво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76A6EA-4B09-480F-BB03-96160272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5950" y="-1"/>
            <a:ext cx="7766050" cy="68579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EA8E1-E36E-C82F-3408-272938067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006533"/>
              </p:ext>
            </p:extLst>
          </p:nvPr>
        </p:nvGraphicFramePr>
        <p:xfrm>
          <a:off x="4981575" y="540000"/>
          <a:ext cx="6669431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66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CCFE0-0FED-799C-B65F-42C2EE10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0" y="1079500"/>
            <a:ext cx="7797799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err="1"/>
              <a:t>Благодаря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Вниманието</a:t>
            </a:r>
            <a:r>
              <a:rPr lang="en-US" dirty="0"/>
              <a:t>!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41F13-4B5A-407B-A9F0-E8673F6F9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54FEA6-8A3E-4369-A14B-CCD3C670E7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75225" y="3848369"/>
            <a:ext cx="2208479" cy="2190778"/>
            <a:chOff x="9075225" y="3848369"/>
            <a:chExt cx="2208479" cy="21907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7D9FB72-A53B-44BE-A45C-0D07A2D07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181715" y="4250840"/>
              <a:ext cx="1781491" cy="1795124"/>
            </a:xfrm>
            <a:custGeom>
              <a:avLst/>
              <a:gdLst>
                <a:gd name="connsiteX0" fmla="*/ 440819 w 1781491"/>
                <a:gd name="connsiteY0" fmla="*/ 60 h 1795124"/>
                <a:gd name="connsiteX1" fmla="*/ 845918 w 1781491"/>
                <a:gd name="connsiteY1" fmla="*/ 261597 h 1795124"/>
                <a:gd name="connsiteX2" fmla="*/ 890746 w 1781491"/>
                <a:gd name="connsiteY2" fmla="*/ 356027 h 1795124"/>
                <a:gd name="connsiteX3" fmla="*/ 935573 w 1781491"/>
                <a:gd name="connsiteY3" fmla="*/ 261597 h 1795124"/>
                <a:gd name="connsiteX4" fmla="*/ 1401615 w 1781491"/>
                <a:gd name="connsiteY4" fmla="*/ 3723 h 1795124"/>
                <a:gd name="connsiteX5" fmla="*/ 1018409 w 1781491"/>
                <a:gd name="connsiteY5" fmla="*/ 1694836 h 1795124"/>
                <a:gd name="connsiteX6" fmla="*/ 892992 w 1781491"/>
                <a:gd name="connsiteY6" fmla="*/ 1791656 h 1795124"/>
                <a:gd name="connsiteX7" fmla="*/ 892992 w 1781491"/>
                <a:gd name="connsiteY7" fmla="*/ 1795124 h 1795124"/>
                <a:gd name="connsiteX8" fmla="*/ 890746 w 1781491"/>
                <a:gd name="connsiteY8" fmla="*/ 1793390 h 1795124"/>
                <a:gd name="connsiteX9" fmla="*/ 888499 w 1781491"/>
                <a:gd name="connsiteY9" fmla="*/ 1795124 h 1795124"/>
                <a:gd name="connsiteX10" fmla="*/ 888499 w 1781491"/>
                <a:gd name="connsiteY10" fmla="*/ 1791656 h 1795124"/>
                <a:gd name="connsiteX11" fmla="*/ 763082 w 1781491"/>
                <a:gd name="connsiteY11" fmla="*/ 1694836 h 1795124"/>
                <a:gd name="connsiteX12" fmla="*/ 379876 w 1781491"/>
                <a:gd name="connsiteY12" fmla="*/ 3723 h 1795124"/>
                <a:gd name="connsiteX13" fmla="*/ 440819 w 1781491"/>
                <a:gd name="connsiteY13" fmla="*/ 60 h 179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491" h="1795124">
                  <a:moveTo>
                    <a:pt x="440819" y="60"/>
                  </a:moveTo>
                  <a:cubicBezTo>
                    <a:pt x="584367" y="2559"/>
                    <a:pt x="735105" y="83294"/>
                    <a:pt x="845918" y="261597"/>
                  </a:cubicBezTo>
                  <a:lnTo>
                    <a:pt x="890746" y="356027"/>
                  </a:lnTo>
                  <a:lnTo>
                    <a:pt x="935573" y="261597"/>
                  </a:lnTo>
                  <a:cubicBezTo>
                    <a:pt x="1062217" y="57822"/>
                    <a:pt x="1241007" y="-18517"/>
                    <a:pt x="1401615" y="3723"/>
                  </a:cubicBezTo>
                  <a:cubicBezTo>
                    <a:pt x="1823210" y="62105"/>
                    <a:pt x="2119509" y="799772"/>
                    <a:pt x="1018409" y="1694836"/>
                  </a:cubicBezTo>
                  <a:lnTo>
                    <a:pt x="892992" y="1791656"/>
                  </a:lnTo>
                  <a:lnTo>
                    <a:pt x="892992" y="1795124"/>
                  </a:lnTo>
                  <a:lnTo>
                    <a:pt x="890746" y="1793390"/>
                  </a:lnTo>
                  <a:lnTo>
                    <a:pt x="888499" y="1795124"/>
                  </a:lnTo>
                  <a:lnTo>
                    <a:pt x="888499" y="1791656"/>
                  </a:lnTo>
                  <a:lnTo>
                    <a:pt x="763082" y="1694836"/>
                  </a:lnTo>
                  <a:cubicBezTo>
                    <a:pt x="-338018" y="799772"/>
                    <a:pt x="-41719" y="62105"/>
                    <a:pt x="379876" y="3723"/>
                  </a:cubicBezTo>
                  <a:cubicBezTo>
                    <a:pt x="399952" y="943"/>
                    <a:pt x="420312" y="-297"/>
                    <a:pt x="440819" y="60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9B63E11-C319-46C5-BB71-D23C6D455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9075225" y="3848369"/>
              <a:ext cx="2208479" cy="2156829"/>
              <a:chOff x="-4336775" y="174977"/>
              <a:chExt cx="2208479" cy="2156829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AAB037-9A56-4241-929A-56490D6AB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>
                <a:off x="-3232535" y="108488"/>
                <a:ext cx="0" cy="22084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8B2FEF6-1AB3-4B90-B1A4-CCB8064922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 flipH="1">
                <a:off x="-3981264" y="168944"/>
                <a:ext cx="1787674" cy="1799740"/>
              </a:xfrm>
              <a:custGeom>
                <a:avLst/>
                <a:gdLst>
                  <a:gd name="connsiteX0" fmla="*/ 894683 w 1787674"/>
                  <a:gd name="connsiteY0" fmla="*/ 1795124 h 1799740"/>
                  <a:gd name="connsiteX1" fmla="*/ 1024593 w 1787674"/>
                  <a:gd name="connsiteY1" fmla="*/ 1694836 h 1799740"/>
                  <a:gd name="connsiteX2" fmla="*/ 1407798 w 1787674"/>
                  <a:gd name="connsiteY2" fmla="*/ 3723 h 1799740"/>
                  <a:gd name="connsiteX3" fmla="*/ 941757 w 1787674"/>
                  <a:gd name="connsiteY3" fmla="*/ 261597 h 1799740"/>
                  <a:gd name="connsiteX4" fmla="*/ 894683 w 1787674"/>
                  <a:gd name="connsiteY4" fmla="*/ 360759 h 1799740"/>
                  <a:gd name="connsiteX5" fmla="*/ 572691 w 1787674"/>
                  <a:gd name="connsiteY5" fmla="*/ 1533599 h 1799740"/>
                  <a:gd name="connsiteX6" fmla="*/ 763082 w 1787674"/>
                  <a:gd name="connsiteY6" fmla="*/ 1699452 h 1799740"/>
                  <a:gd name="connsiteX7" fmla="*/ 892992 w 1787674"/>
                  <a:gd name="connsiteY7" fmla="*/ 1799740 h 1799740"/>
                  <a:gd name="connsiteX8" fmla="*/ 892992 w 1787674"/>
                  <a:gd name="connsiteY8" fmla="*/ 365375 h 1799740"/>
                  <a:gd name="connsiteX9" fmla="*/ 845918 w 1787674"/>
                  <a:gd name="connsiteY9" fmla="*/ 266213 h 1799740"/>
                  <a:gd name="connsiteX10" fmla="*/ 379876 w 1787674"/>
                  <a:gd name="connsiteY10" fmla="*/ 8339 h 1799740"/>
                  <a:gd name="connsiteX11" fmla="*/ 572691 w 1787674"/>
                  <a:gd name="connsiteY11" fmla="*/ 1533599 h 179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87674" h="1799740">
                    <a:moveTo>
                      <a:pt x="894683" y="1795124"/>
                    </a:moveTo>
                    <a:lnTo>
                      <a:pt x="1024593" y="1694836"/>
                    </a:lnTo>
                    <a:cubicBezTo>
                      <a:pt x="2125692" y="799772"/>
                      <a:pt x="1829394" y="62105"/>
                      <a:pt x="1407798" y="3723"/>
                    </a:cubicBezTo>
                    <a:cubicBezTo>
                      <a:pt x="1247191" y="-18517"/>
                      <a:pt x="1068401" y="57822"/>
                      <a:pt x="941757" y="261597"/>
                    </a:cubicBezTo>
                    <a:lnTo>
                      <a:pt x="894683" y="360759"/>
                    </a:lnTo>
                    <a:close/>
                    <a:moveTo>
                      <a:pt x="572691" y="1533599"/>
                    </a:moveTo>
                    <a:cubicBezTo>
                      <a:pt x="630903" y="1588184"/>
                      <a:pt x="694263" y="1643510"/>
                      <a:pt x="763082" y="1699452"/>
                    </a:cubicBezTo>
                    <a:lnTo>
                      <a:pt x="892992" y="1799740"/>
                    </a:lnTo>
                    <a:lnTo>
                      <a:pt x="892992" y="365375"/>
                    </a:lnTo>
                    <a:lnTo>
                      <a:pt x="845918" y="266213"/>
                    </a:lnTo>
                    <a:cubicBezTo>
                      <a:pt x="719274" y="62438"/>
                      <a:pt x="540484" y="-13901"/>
                      <a:pt x="379876" y="8339"/>
                    </a:cubicBezTo>
                    <a:cubicBezTo>
                      <a:pt x="-15370" y="63072"/>
                      <a:pt x="-300491" y="714833"/>
                      <a:pt x="572691" y="1533599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4A81C7D-6B27-4EEB-9CAB-B16485F956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>
                <a:off x="-3238977" y="472290"/>
                <a:ext cx="437512" cy="437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76CEE8-F6E6-46FD-B2E3-BF4419CAD01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>
                <a:off x="-3794895" y="602621"/>
                <a:ext cx="686815" cy="6868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C07FC5-F1E4-42A8-84FA-0682FB134D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-4345031" y="1437969"/>
                <a:ext cx="178767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4DFF43C-0B85-44C7-8B92-04B7079302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-2927707" y="783560"/>
                <a:ext cx="437512" cy="4375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11DAF18-D688-4040-95F6-45C5E65563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-3307342" y="1090175"/>
                <a:ext cx="686815" cy="6868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91264959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DarkSeedLeftStep">
      <a:dk1>
        <a:srgbClr val="000000"/>
      </a:dk1>
      <a:lt1>
        <a:srgbClr val="FFFFFF"/>
      </a:lt1>
      <a:dk2>
        <a:srgbClr val="311C21"/>
      </a:dk2>
      <a:lt2>
        <a:srgbClr val="F0F3F3"/>
      </a:lt2>
      <a:accent1>
        <a:srgbClr val="C3624D"/>
      </a:accent1>
      <a:accent2>
        <a:srgbClr val="B13B57"/>
      </a:accent2>
      <a:accent3>
        <a:srgbClr val="C34D9A"/>
      </a:accent3>
      <a:accent4>
        <a:srgbClr val="A93BB1"/>
      </a:accent4>
      <a:accent5>
        <a:srgbClr val="8A4DC3"/>
      </a:accent5>
      <a:accent6>
        <a:srgbClr val="4A3FB3"/>
      </a:accent6>
      <a:hlink>
        <a:srgbClr val="963FB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274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 Light</vt:lpstr>
      <vt:lpstr>Rockwell Nova Light</vt:lpstr>
      <vt:lpstr>Wingdings</vt:lpstr>
      <vt:lpstr>LeafVTI</vt:lpstr>
      <vt:lpstr>Достъпност във висшето образование</vt:lpstr>
      <vt:lpstr>Малко за мен</vt:lpstr>
      <vt:lpstr>Преживявания в АУБ</vt:lpstr>
      <vt:lpstr>Препоръки и най-добри практики </vt:lpstr>
      <vt:lpstr>Времево ниво</vt:lpstr>
      <vt:lpstr>Институционално ниво</vt:lpstr>
      <vt:lpstr>Административно ниво</vt:lpstr>
      <vt:lpstr>Индивидуално ниво</vt:lpstr>
      <vt:lpstr>Благодаря за Вниманието!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Достъпност във висшето образование</dc:title>
  <dc:creator>Maria Aleksandrova</dc:creator>
  <cp:lastModifiedBy>User</cp:lastModifiedBy>
  <cp:revision>2</cp:revision>
  <dcterms:created xsi:type="dcterms:W3CDTF">2023-10-13T04:32:23Z</dcterms:created>
  <dcterms:modified xsi:type="dcterms:W3CDTF">2023-10-16T11:41:32Z</dcterms:modified>
</cp:coreProperties>
</file>