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56" r:id="rId2"/>
    <p:sldId id="257" r:id="rId3"/>
    <p:sldId id="258" r:id="rId4"/>
    <p:sldId id="275" r:id="rId5"/>
    <p:sldId id="266" r:id="rId6"/>
    <p:sldId id="276" r:id="rId7"/>
    <p:sldId id="261" r:id="rId8"/>
    <p:sldId id="262" r:id="rId9"/>
    <p:sldId id="259" r:id="rId10"/>
    <p:sldId id="27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F25"/>
    <a:srgbClr val="394F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ED846-FDE6-48F1-8B9E-9D0F5BA848CC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C25A4-14AD-452E-AD81-D0986BF28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снимката има лога</a:t>
            </a:r>
            <a:r>
              <a:rPr lang="ru-RU" baseline="0" dirty="0" smtClean="0"/>
              <a:t> на партньорите по проекта. Присъства и изображение на Фонд научни изследвания. </a:t>
            </a:r>
            <a:r>
              <a:rPr lang="ru-RU" dirty="0" smtClean="0"/>
              <a:t>Цветът на презентацията като дизайн е зелен фон с бели текстове.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3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Изображения при заглавието</a:t>
            </a:r>
            <a:r>
              <a:rPr lang="bg-BG" baseline="0" dirty="0" smtClean="0"/>
              <a:t> изобразяващи въпросник с критерии за отметване и изображение с бял силует на човек и въпросителна.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1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Изображение</a:t>
            </a:r>
            <a:r>
              <a:rPr lang="bg-BG" baseline="0" dirty="0" smtClean="0"/>
              <a:t> с логото на проекта Барометър на достъпността със стрелкички, които подобно на измервателен уред измерват степента на достъпност изобразена с червен, жълт и зелен цвят.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0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Първата снимка вляво показва брайлов знак в музея с ръка, която го докосва. На дясната снимка е екран от сайта на РЕМ-Пловдив с разказа за </a:t>
            </a:r>
            <a:r>
              <a:rPr lang="en-US" dirty="0" smtClean="0"/>
              <a:t>“</a:t>
            </a:r>
            <a:r>
              <a:rPr lang="ru-RU" dirty="0" smtClean="0"/>
              <a:t>Домашното </a:t>
            </a:r>
            <a:r>
              <a:rPr lang="en-US" dirty="0" smtClean="0"/>
              <a:t>o</a:t>
            </a:r>
            <a:r>
              <a:rPr lang="ru-RU" dirty="0" smtClean="0"/>
              <a:t>гнище</a:t>
            </a:r>
            <a:r>
              <a:rPr lang="en-US" dirty="0" smtClean="0"/>
              <a:t>”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Изображение 1: класна стая с учител</a:t>
            </a:r>
            <a:r>
              <a:rPr lang="bg-BG" baseline="0" dirty="0" smtClean="0"/>
              <a:t> и робот; 2: обучение на дете с робот и учител на маса с робот и екран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0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Първото изображение показва сайта на проекта AB, а втората показва икона със стилизирани илюстрационни знаци на 4 различни увреждания: физически, когнитивни, слухови и зрителни.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51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Изображението съдържа методология за тестване с 4 етапа и основна информация за всички етапи.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06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Изображения: 1) документ с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критерии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проверка  2) илюстрация с бяла икона на незрящ човек с бастун,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помощно средство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ориентация при вървене.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C25A4-14AD-452E-AD81-D0986BF28C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01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5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75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8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9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8FA7908-AD83-4DB0-B82D-080A97A00B2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1076132-F5CF-4F8D-8F4B-6A6614ED5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07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bas.bg/vt/ab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bas.bg/vt/a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bas.bg/vt/ab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thnograph.info/en/audio-gui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://www.math.bas.bg/vt/ab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92855"/>
            <a:ext cx="12055366" cy="4195063"/>
          </a:xfrm>
        </p:spPr>
        <p:txBody>
          <a:bodyPr/>
          <a:lstStyle/>
          <a:p>
            <a:pPr algn="ctr"/>
            <a:r>
              <a:rPr lang="ru-RU" sz="3800" dirty="0"/>
              <a:t>Барометър на </a:t>
            </a:r>
            <a:r>
              <a:rPr lang="ru-RU" sz="3800" dirty="0" smtClean="0"/>
              <a:t>достъпността</a:t>
            </a:r>
            <a:r>
              <a:rPr lang="en-US" sz="3800" dirty="0"/>
              <a:t>.</a:t>
            </a:r>
            <a:r>
              <a:rPr lang="ru-RU" sz="3800" dirty="0"/>
              <a:t/>
            </a:r>
            <a:br>
              <a:rPr lang="ru-RU" sz="3800" dirty="0"/>
            </a:br>
            <a:r>
              <a:rPr lang="ru-RU" sz="4000" dirty="0"/>
              <a:t>Проект „Дигитална достъпност за хора със специални потребности: методология, концептуални модели и иновативни екосистеми“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12" y="5119440"/>
            <a:ext cx="12034981" cy="2089771"/>
          </a:xfrm>
        </p:spPr>
        <p:txBody>
          <a:bodyPr>
            <a:normAutofit/>
          </a:bodyPr>
          <a:lstStyle/>
          <a:p>
            <a:r>
              <a:rPr lang="ru-RU" sz="1900" dirty="0"/>
              <a:t>Галина </a:t>
            </a:r>
            <a:r>
              <a:rPr lang="ru-RU" sz="1900" dirty="0" smtClean="0"/>
              <a:t>Богданова</a:t>
            </a:r>
            <a:r>
              <a:rPr lang="ru-RU" sz="1900" baseline="30000" dirty="0" smtClean="0"/>
              <a:t>1</a:t>
            </a:r>
            <a:r>
              <a:rPr lang="ru-RU" sz="1900" dirty="0" smtClean="0"/>
              <a:t>, </a:t>
            </a:r>
            <a:r>
              <a:rPr lang="ru-RU" sz="1900" dirty="0"/>
              <a:t>Негослав </a:t>
            </a:r>
            <a:r>
              <a:rPr lang="ru-RU" sz="1900" dirty="0" smtClean="0"/>
              <a:t>Събев</a:t>
            </a:r>
            <a:r>
              <a:rPr lang="ru-RU" sz="1900" baseline="30000" dirty="0" smtClean="0"/>
              <a:t>1</a:t>
            </a:r>
            <a:r>
              <a:rPr lang="ru-RU" sz="1900" dirty="0" smtClean="0"/>
              <a:t>, </a:t>
            </a:r>
            <a:r>
              <a:rPr lang="ru-RU" sz="1900" dirty="0"/>
              <a:t>Мирена </a:t>
            </a:r>
            <a:r>
              <a:rPr lang="ru-RU" sz="1900" dirty="0" smtClean="0"/>
              <a:t>Тодорова-Екмекджи</a:t>
            </a:r>
            <a:r>
              <a:rPr lang="ru-RU" sz="1900" baseline="30000" dirty="0" smtClean="0"/>
              <a:t>2</a:t>
            </a:r>
            <a:r>
              <a:rPr lang="ru-RU" sz="1900" dirty="0" smtClean="0"/>
              <a:t>, </a:t>
            </a:r>
            <a:r>
              <a:rPr lang="ru-RU" sz="1900" dirty="0"/>
              <a:t>Николай </a:t>
            </a:r>
            <a:r>
              <a:rPr lang="ru-RU" sz="1900" dirty="0" smtClean="0"/>
              <a:t>Ноев</a:t>
            </a:r>
            <a:r>
              <a:rPr lang="ru-RU" sz="1900" baseline="30000" dirty="0" smtClean="0"/>
              <a:t>1</a:t>
            </a:r>
            <a:r>
              <a:rPr lang="ru-RU" sz="1900" dirty="0" smtClean="0"/>
              <a:t>, </a:t>
            </a:r>
            <a:r>
              <a:rPr lang="ru-RU" sz="1900" dirty="0"/>
              <a:t>Калина </a:t>
            </a:r>
            <a:r>
              <a:rPr lang="ru-RU" sz="1900" dirty="0" smtClean="0"/>
              <a:t>Сотирова-Вълкова</a:t>
            </a:r>
            <a:r>
              <a:rPr lang="ru-RU" sz="1900" baseline="30000" dirty="0" smtClean="0"/>
              <a:t>1</a:t>
            </a:r>
            <a:r>
              <a:rPr lang="ru-RU" sz="1900" dirty="0" smtClean="0"/>
              <a:t>, </a:t>
            </a:r>
            <a:r>
              <a:rPr lang="ru-RU" sz="1900" dirty="0"/>
              <a:t>Тодор </a:t>
            </a:r>
            <a:r>
              <a:rPr lang="ru-RU" sz="1900" dirty="0" smtClean="0"/>
              <a:t>Тодоров</a:t>
            </a:r>
            <a:r>
              <a:rPr lang="ru-RU" sz="1900" baseline="30000" dirty="0" smtClean="0"/>
              <a:t>1</a:t>
            </a:r>
            <a:r>
              <a:rPr lang="en-US" sz="1900" baseline="30000" dirty="0" smtClean="0"/>
              <a:t>, 3</a:t>
            </a:r>
            <a:r>
              <a:rPr lang="ru-RU" sz="1900" dirty="0" smtClean="0"/>
              <a:t>, </a:t>
            </a:r>
            <a:r>
              <a:rPr lang="ru-RU" sz="1900" dirty="0"/>
              <a:t>Живко </a:t>
            </a:r>
            <a:r>
              <a:rPr lang="ru-RU" sz="1900" dirty="0" smtClean="0"/>
              <a:t>Томов,</a:t>
            </a:r>
            <a:r>
              <a:rPr lang="bg-BG" sz="1900" dirty="0" smtClean="0"/>
              <a:t> </a:t>
            </a:r>
            <a:r>
              <a:rPr lang="bg-BG" sz="2000" dirty="0" smtClean="0"/>
              <a:t>Мая Димитрова</a:t>
            </a:r>
            <a:r>
              <a:rPr lang="en-US" sz="2000" baseline="30000" dirty="0"/>
              <a:t> </a:t>
            </a:r>
            <a:r>
              <a:rPr lang="bg-BG" sz="2000" baseline="30000" dirty="0" smtClean="0"/>
              <a:t>4</a:t>
            </a:r>
            <a:r>
              <a:rPr lang="bg-BG" sz="2000" dirty="0" smtClean="0"/>
              <a:t>,</a:t>
            </a:r>
            <a:r>
              <a:rPr lang="bg-BG" sz="1900" dirty="0" smtClean="0"/>
              <a:t> </a:t>
            </a:r>
            <a:r>
              <a:rPr lang="bg-BG" sz="2000" dirty="0" smtClean="0"/>
              <a:t>Александър Кръстев</a:t>
            </a:r>
            <a:r>
              <a:rPr lang="bg-BG" sz="2000" baseline="30000" dirty="0"/>
              <a:t>4</a:t>
            </a:r>
            <a:endParaRPr lang="en-US" sz="2000" baseline="30000" dirty="0"/>
          </a:p>
          <a:p>
            <a:r>
              <a:rPr lang="ru-RU" sz="1400" baseline="30000" dirty="0"/>
              <a:t>1</a:t>
            </a:r>
            <a:r>
              <a:rPr lang="ru-RU" sz="1400" dirty="0"/>
              <a:t> </a:t>
            </a:r>
            <a:r>
              <a:rPr lang="ru-RU" sz="1400" b="1" dirty="0"/>
              <a:t>Институт по математика и информатика при Българска академия на науките</a:t>
            </a:r>
            <a:r>
              <a:rPr lang="ru-RU" sz="1400" dirty="0"/>
              <a:t>, </a:t>
            </a:r>
            <a:r>
              <a:rPr lang="ru-RU" sz="1400" b="1" dirty="0"/>
              <a:t>София, България </a:t>
            </a:r>
            <a:endParaRPr lang="en-US" sz="1400" b="1" dirty="0" smtClean="0"/>
          </a:p>
          <a:p>
            <a:r>
              <a:rPr lang="en-US" sz="1400" baseline="30000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Институт за етнология и фолклористика с етнографски музей при Българска академия на науките, София, България 3 </a:t>
            </a:r>
            <a:r>
              <a:rPr lang="ru-RU" sz="1400" baseline="30000" dirty="0"/>
              <a:t>1 </a:t>
            </a:r>
            <a:endParaRPr lang="en-US" sz="1400" baseline="30000" dirty="0" smtClean="0"/>
          </a:p>
          <a:p>
            <a:r>
              <a:rPr lang="en-US" sz="1400" baseline="30000" dirty="0" smtClean="0"/>
              <a:t>3 </a:t>
            </a:r>
            <a:r>
              <a:rPr lang="ru-RU" sz="1400" dirty="0" smtClean="0"/>
              <a:t>Великотърновски </a:t>
            </a:r>
            <a:r>
              <a:rPr lang="ru-RU" sz="1400" dirty="0"/>
              <a:t>университет „Св. св. Кирил и Методий“, </a:t>
            </a:r>
            <a:r>
              <a:rPr lang="ru-RU" sz="1400" dirty="0" smtClean="0"/>
              <a:t>България ;  Институт </a:t>
            </a:r>
            <a:r>
              <a:rPr lang="ru-RU" sz="1400" dirty="0"/>
              <a:t>по роботика при </a:t>
            </a:r>
            <a:r>
              <a:rPr lang="ru-RU" sz="1400" dirty="0" smtClean="0"/>
              <a:t>БАН</a:t>
            </a:r>
            <a:r>
              <a:rPr lang="bg-BG" sz="1400" baseline="30000" dirty="0" smtClean="0"/>
              <a:t>4</a:t>
            </a:r>
            <a:endParaRPr lang="ru-RU" sz="1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36" y="-1"/>
            <a:ext cx="4448664" cy="893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7" y="0"/>
            <a:ext cx="762515" cy="1051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51034" cy="1051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4" y="-318248"/>
            <a:ext cx="1707050" cy="17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75" y="490091"/>
            <a:ext cx="11014683" cy="970450"/>
          </a:xfrm>
        </p:spPr>
        <p:txBody>
          <a:bodyPr/>
          <a:lstStyle/>
          <a:p>
            <a:r>
              <a:rPr lang="ru-RU" sz="3600" dirty="0" smtClean="0"/>
              <a:t>Критерии за достъпност за незрящи </a:t>
            </a:r>
            <a:br>
              <a:rPr lang="ru-RU" sz="3600" dirty="0" smtClean="0"/>
            </a:br>
            <a:r>
              <a:rPr lang="ru-RU" sz="3600" dirty="0" smtClean="0"/>
              <a:t>за уеб сайтовеи документи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99" y="2162175"/>
            <a:ext cx="11540906" cy="5028705"/>
          </a:xfrm>
        </p:spPr>
        <p:txBody>
          <a:bodyPr>
            <a:normAutofit fontScale="92500"/>
          </a:bodyPr>
          <a:lstStyle/>
          <a:p>
            <a:r>
              <a:rPr lang="ru-RU" sz="2100" b="1" dirty="0"/>
              <a:t>Методологията използва </a:t>
            </a:r>
            <a:r>
              <a:rPr lang="ru-RU" sz="2100" b="1" dirty="0" smtClean="0"/>
              <a:t> 10 основни </a:t>
            </a:r>
            <a:r>
              <a:rPr lang="ru-RU" sz="2100" b="1" dirty="0"/>
              <a:t>елемента, чиито особености и достъпност се изследват като критерии за достъпност на уеб сайтове и документи: </a:t>
            </a:r>
            <a:r>
              <a:rPr lang="ru-RU" sz="2100" dirty="0" smtClean="0"/>
              <a:t>1.Име</a:t>
            </a:r>
            <a:r>
              <a:rPr lang="ru-RU" sz="2100" dirty="0"/>
              <a:t>; </a:t>
            </a:r>
            <a:r>
              <a:rPr lang="ru-RU" sz="2100" dirty="0" smtClean="0"/>
              <a:t>2</a:t>
            </a:r>
            <a:r>
              <a:rPr lang="ru-RU" sz="2100" dirty="0"/>
              <a:t>. Език; </a:t>
            </a:r>
            <a:r>
              <a:rPr lang="ru-RU" sz="2100" dirty="0" smtClean="0"/>
              <a:t>3</a:t>
            </a:r>
            <a:r>
              <a:rPr lang="ru-RU" sz="2100" dirty="0"/>
              <a:t>. Заглавия; </a:t>
            </a:r>
            <a:r>
              <a:rPr lang="ru-RU" sz="2100" dirty="0" smtClean="0"/>
              <a:t>4</a:t>
            </a:r>
            <a:r>
              <a:rPr lang="ru-RU" sz="2100" dirty="0"/>
              <a:t>. Четимост; </a:t>
            </a:r>
            <a:r>
              <a:rPr lang="ru-RU" sz="2100" dirty="0" smtClean="0"/>
              <a:t>5</a:t>
            </a:r>
            <a:r>
              <a:rPr lang="ru-RU" sz="2100" dirty="0"/>
              <a:t>. Структура на съдържанието; 6. Графично съдържание; </a:t>
            </a:r>
            <a:r>
              <a:rPr lang="ru-RU" sz="2100" dirty="0" smtClean="0"/>
              <a:t>7</a:t>
            </a:r>
            <a:r>
              <a:rPr lang="ru-RU" sz="2100" dirty="0"/>
              <a:t>. Интерактивни елементи; 8. Формуляри; </a:t>
            </a:r>
            <a:r>
              <a:rPr lang="ru-RU" sz="2100" dirty="0" smtClean="0"/>
              <a:t>9</a:t>
            </a:r>
            <a:r>
              <a:rPr lang="ru-RU" sz="2100" dirty="0"/>
              <a:t>. Мултимедия; </a:t>
            </a:r>
            <a:r>
              <a:rPr lang="ru-RU" sz="2100" dirty="0" smtClean="0"/>
              <a:t>10</a:t>
            </a:r>
            <a:r>
              <a:rPr lang="ru-RU" sz="2100" dirty="0"/>
              <a:t>. Медийни алтернативи. </a:t>
            </a:r>
            <a:endParaRPr lang="ru-RU" sz="2100" dirty="0" smtClean="0"/>
          </a:p>
          <a:p>
            <a:endParaRPr lang="ru-RU" sz="1100" dirty="0" smtClean="0"/>
          </a:p>
          <a:p>
            <a:pPr algn="just"/>
            <a:r>
              <a:rPr lang="ru-RU" sz="2100" b="1" dirty="0"/>
              <a:t>Документи на сайтовете за обществени услуги. Проверка за достъпност спрямо стандарта PDF/UA. </a:t>
            </a:r>
            <a:r>
              <a:rPr lang="ru-RU" sz="2100" dirty="0"/>
              <a:t>Потребителско тестване на документи за: организация, ориентация, навигация, разбиране и </a:t>
            </a:r>
            <a:r>
              <a:rPr lang="ru-RU" sz="2100" dirty="0" smtClean="0"/>
              <a:t>използваемост. Някои </a:t>
            </a:r>
            <a:r>
              <a:rPr lang="ru-RU" sz="2100" dirty="0"/>
              <a:t>специфични критерии за критерии и елементи за документи са свързани с имена на файлове, заглавие на документ, съдържание и връзки. </a:t>
            </a:r>
          </a:p>
          <a:p>
            <a:pPr algn="just"/>
            <a:endParaRPr lang="ru-RU" sz="1100" dirty="0"/>
          </a:p>
          <a:p>
            <a:pPr algn="just"/>
            <a:r>
              <a:rPr lang="ru-RU" sz="2100" b="1" dirty="0"/>
              <a:t>PDF формат </a:t>
            </a:r>
            <a:r>
              <a:rPr lang="ru-RU" sz="2100" dirty="0"/>
              <a:t>- най-разпространеният </a:t>
            </a:r>
            <a:r>
              <a:rPr lang="ru-RU" sz="2100" dirty="0" smtClean="0"/>
              <a:t>формат</a:t>
            </a:r>
            <a:r>
              <a:rPr lang="ru-RU" sz="2100" dirty="0"/>
              <a:t>, с който често незрящите се затрудняват при възприемане с екранен </a:t>
            </a:r>
            <a:r>
              <a:rPr lang="ru-RU" sz="2100" dirty="0" smtClean="0"/>
              <a:t>четец. </a:t>
            </a:r>
            <a:r>
              <a:rPr lang="ru-RU" sz="2100" dirty="0"/>
              <a:t>Много от тестваните pdf документи на сайтове, предоставящи обществени </a:t>
            </a:r>
            <a:r>
              <a:rPr lang="ru-RU" sz="2100" dirty="0" smtClean="0"/>
              <a:t>услуги, </a:t>
            </a:r>
            <a:r>
              <a:rPr lang="ru-RU" sz="2100" dirty="0"/>
              <a:t>са трудни за намиране на сайта и представляват сканирано изображение, което не се чете като електронен текст </a:t>
            </a:r>
            <a:r>
              <a:rPr lang="ru-RU" sz="2100" b="1" dirty="0"/>
              <a:t>(„недостъпни“).</a:t>
            </a:r>
            <a:endParaRPr lang="en-US" sz="2100" b="1" dirty="0"/>
          </a:p>
          <a:p>
            <a:endParaRPr lang="ru-RU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52" y="490091"/>
            <a:ext cx="1446564" cy="1246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97" y="207874"/>
            <a:ext cx="1534885" cy="15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300" y="3144350"/>
            <a:ext cx="10571998" cy="970450"/>
          </a:xfrm>
        </p:spPr>
        <p:txBody>
          <a:bodyPr/>
          <a:lstStyle/>
          <a:p>
            <a:r>
              <a:rPr lang="bg-BG" sz="5400" dirty="0"/>
              <a:t>Благодаря за вниманието!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1298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dirty="0" smtClean="0"/>
              <a:t>Проучване и контекст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" y="2038351"/>
            <a:ext cx="11206844" cy="4538798"/>
          </a:xfrm>
        </p:spPr>
        <p:txBody>
          <a:bodyPr>
            <a:normAutofit/>
          </a:bodyPr>
          <a:lstStyle/>
          <a:p>
            <a:pPr algn="just" hangingPunct="0"/>
            <a:r>
              <a:rPr lang="ru-RU" dirty="0"/>
              <a:t>1 от всеки 4 възрастни в ЕС живее с увреждане, 2022 г., данни на Евростат на сайта на Европейския съвет</a:t>
            </a:r>
            <a:r>
              <a:rPr lang="ru-RU" dirty="0" smtClean="0"/>
              <a:t>.</a:t>
            </a:r>
            <a:endParaRPr lang="en-US" dirty="0" smtClean="0"/>
          </a:p>
          <a:p>
            <a:pPr algn="just" hangingPunct="0"/>
            <a:r>
              <a:rPr lang="ru-RU" dirty="0" smtClean="0"/>
              <a:t>Директива</a:t>
            </a:r>
            <a:r>
              <a:rPr lang="ru-RU" dirty="0"/>
              <a:t> (ЕС) 2016/2102 на Европейския парламент относно достъпността на уебсайтове и мобилни приложения на организации от обществения сектор</a:t>
            </a:r>
            <a:r>
              <a:rPr lang="ru-RU" dirty="0" smtClean="0"/>
              <a:t>.(2016-2020) </a:t>
            </a:r>
            <a:endParaRPr lang="en-US" dirty="0" smtClean="0"/>
          </a:p>
          <a:p>
            <a:pPr algn="just" hangingPunct="0"/>
            <a:r>
              <a:rPr lang="bg-BG" dirty="0" smtClean="0"/>
              <a:t>Засяга и частния сектор.</a:t>
            </a:r>
            <a:r>
              <a:rPr lang="en-US" dirty="0" smtClean="0"/>
              <a:t> </a:t>
            </a:r>
            <a:r>
              <a:rPr lang="en-US" dirty="0"/>
              <a:t>The European Accessibility Act (EAA</a:t>
            </a:r>
            <a:r>
              <a:rPr lang="en-US" dirty="0" smtClean="0"/>
              <a:t>), 2025 (</a:t>
            </a:r>
            <a:r>
              <a:rPr lang="bg-BG" dirty="0" smtClean="0"/>
              <a:t>стандарт </a:t>
            </a:r>
            <a:r>
              <a:rPr lang="en-US" dirty="0" smtClean="0"/>
              <a:t>WCAG 2.1</a:t>
            </a:r>
            <a:r>
              <a:rPr lang="bg-BG" dirty="0" smtClean="0"/>
              <a:t> </a:t>
            </a:r>
            <a:r>
              <a:rPr lang="en-US" dirty="0" smtClean="0"/>
              <a:t>)</a:t>
            </a:r>
          </a:p>
          <a:p>
            <a:pPr algn="just" hangingPunct="0"/>
            <a:r>
              <a:rPr lang="ru-RU" dirty="0" smtClean="0"/>
              <a:t>Използваните минимални показатели за достъпност имат </a:t>
            </a:r>
            <a:r>
              <a:rPr lang="ru-RU" dirty="0"/>
              <a:t>за цел да повишат достъпността на дигиталното пространство, както и да съберат законодателство и практики в различни европейски </a:t>
            </a:r>
            <a:r>
              <a:rPr lang="ru-RU" dirty="0" smtClean="0"/>
              <a:t>държави. Включени са международни </a:t>
            </a:r>
            <a:r>
              <a:rPr lang="ru-RU" dirty="0"/>
              <a:t>стандарти</a:t>
            </a:r>
            <a:r>
              <a:rPr lang="ru-RU" dirty="0" smtClean="0"/>
              <a:t>. </a:t>
            </a:r>
          </a:p>
          <a:p>
            <a:pPr algn="just" hangingPunct="0"/>
            <a:r>
              <a:rPr lang="ru-RU" b="1" dirty="0" smtClean="0"/>
              <a:t>Изследователски </a:t>
            </a:r>
            <a:r>
              <a:rPr lang="ru-RU" b="1" dirty="0"/>
              <a:t>проект „Дигитална достъпност за хора със специални потребности: методология, концептуални модели и иновативни екосистеми” в България, </a:t>
            </a:r>
            <a:r>
              <a:rPr lang="ru-RU" b="1" dirty="0">
                <a:hlinkClick r:id="rId3"/>
              </a:rPr>
              <a:t>http://</a:t>
            </a:r>
            <a:r>
              <a:rPr lang="ru-RU" b="1" dirty="0" smtClean="0">
                <a:hlinkClick r:id="rId3"/>
              </a:rPr>
              <a:t>www.math.bas.bg/vt/ab/</a:t>
            </a:r>
            <a:r>
              <a:rPr lang="bg-BG" b="1" dirty="0" smtClean="0"/>
              <a:t>. </a:t>
            </a:r>
            <a:r>
              <a:rPr lang="bg-BG" dirty="0" smtClean="0"/>
              <a:t>Учени от БАН с </a:t>
            </a:r>
            <a:r>
              <a:rPr lang="ru-RU" dirty="0" smtClean="0"/>
              <a:t>частично финансиране от </a:t>
            </a:r>
            <a:r>
              <a:rPr lang="ru-RU" dirty="0"/>
              <a:t>Фонд „Научни изследвания“ по проект № КП-06-Н42/4, 2020 г. „Дигитална достъпност за хора със специални нужди: методология, концептуални модели и иновативни екосистеми“.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91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dirty="0" smtClean="0"/>
              <a:t>За проекта</a:t>
            </a:r>
            <a:endParaRPr lang="en-US" sz="4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9689" y="1847850"/>
            <a:ext cx="11805677" cy="485774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/>
              <a:t>Изследователски проект „Дигитална достъпност за хора със специални потребности: методология, концептуални модели и иновативни екосистеми” в България, </a:t>
            </a:r>
            <a:r>
              <a:rPr lang="ru-RU" b="1" dirty="0">
                <a:hlinkClick r:id="rId3"/>
              </a:rPr>
              <a:t>http://www.math.bas.bg/vt/ab/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sz="1700" b="1" dirty="0"/>
              <a:t>Полезни насоки и методология за оценка на достъпността на уебсайтове и цифрови документи за незрящи хора</a:t>
            </a:r>
            <a:r>
              <a:rPr lang="ru-RU" sz="1700" dirty="0"/>
              <a:t>. </a:t>
            </a:r>
            <a:r>
              <a:rPr lang="ru-RU" sz="1700" b="1" dirty="0" smtClean="0"/>
              <a:t>Включва и методология за образование и работа с деца с когнитивни затруднения и роботи. </a:t>
            </a:r>
            <a:r>
              <a:rPr lang="ru-RU" sz="1700" dirty="0" smtClean="0"/>
              <a:t>Включва </a:t>
            </a:r>
            <a:r>
              <a:rPr lang="ru-RU" sz="1700" dirty="0"/>
              <a:t>тестване и преглед както от автоматизирани софтуерни инструменти, така и от незрящи хора за най-точни резултати от потребителското изживяване. </a:t>
            </a:r>
            <a:r>
              <a:rPr lang="ru-RU" sz="1700" b="1" dirty="0" smtClean="0"/>
              <a:t>Предстои публикуване на Наръчник.</a:t>
            </a:r>
          </a:p>
          <a:p>
            <a:pPr algn="just" hangingPunct="0"/>
            <a:r>
              <a:rPr lang="ru-RU" sz="1700" b="1" dirty="0" smtClean="0"/>
              <a:t>100 </a:t>
            </a:r>
            <a:r>
              <a:rPr lang="ru-RU" sz="1700" b="1" dirty="0"/>
              <a:t>сайта и 50 документа на публични институции в сайтове в България са тествани за достъпност по време на изследването и разработването и тестването на </a:t>
            </a:r>
            <a:r>
              <a:rPr lang="ru-RU" sz="1700" b="1" dirty="0" smtClean="0"/>
              <a:t>методологията за достъпност. </a:t>
            </a:r>
          </a:p>
          <a:p>
            <a:pPr algn="just" hangingPunct="0"/>
            <a:r>
              <a:rPr lang="ru-RU" sz="1700" b="1" dirty="0" smtClean="0"/>
              <a:t>30 </a:t>
            </a:r>
            <a:r>
              <a:rPr lang="ru-RU" sz="1700" b="1" dirty="0"/>
              <a:t>сайта на регионални музеи в България са тествани със софтуерни приложения </a:t>
            </a:r>
            <a:r>
              <a:rPr lang="en-US" sz="1700" dirty="0"/>
              <a:t>- TAW, WAVE and Lighthouse </a:t>
            </a:r>
            <a:r>
              <a:rPr lang="bg-BG" sz="1700" dirty="0" smtClean="0"/>
              <a:t>(резултати </a:t>
            </a:r>
            <a:r>
              <a:rPr lang="bg-BG" sz="1700" dirty="0"/>
              <a:t>и препоръки, както и предимства и недостатъци на автоматичното </a:t>
            </a:r>
            <a:r>
              <a:rPr lang="bg-BG" sz="1700" dirty="0" smtClean="0"/>
              <a:t>тестване) </a:t>
            </a:r>
          </a:p>
          <a:p>
            <a:pPr marL="0" indent="0" algn="just" hangingPunct="0">
              <a:buNone/>
            </a:pPr>
            <a:r>
              <a:rPr lang="ru-RU" sz="1700" b="1" dirty="0" smtClean="0"/>
              <a:t>75</a:t>
            </a:r>
            <a:r>
              <a:rPr lang="ru-RU" sz="1700" b="1" dirty="0"/>
              <a:t>% от сайтовете на културните институции бяха до голяма степен недостъпни за хора със зрителни увреждания; </a:t>
            </a:r>
            <a:r>
              <a:rPr lang="ru-RU" sz="1700" b="1" dirty="0" smtClean="0"/>
              <a:t>(</a:t>
            </a:r>
            <a:r>
              <a:rPr lang="en-US" sz="1700" b="1" dirty="0" smtClean="0"/>
              <a:t>Wave software, </a:t>
            </a:r>
            <a:r>
              <a:rPr lang="ru-RU" sz="1700" b="1" dirty="0" smtClean="0"/>
              <a:t>2022)</a:t>
            </a:r>
            <a:endParaRPr lang="en-US" sz="1700" dirty="0"/>
          </a:p>
          <a:p>
            <a:pPr algn="just" hangingPunct="0"/>
            <a:r>
              <a:rPr lang="ru-RU" sz="1700" dirty="0" smtClean="0"/>
              <a:t>Качествено </a:t>
            </a:r>
            <a:r>
              <a:rPr lang="ru-RU" sz="1700" dirty="0"/>
              <a:t>задълбочено тестване </a:t>
            </a:r>
            <a:r>
              <a:rPr lang="ru-RU" sz="1700" dirty="0" smtClean="0"/>
              <a:t>с незрящ експерт </a:t>
            </a:r>
            <a:r>
              <a:rPr lang="ru-RU" sz="1700" dirty="0"/>
              <a:t>на </a:t>
            </a:r>
            <a:r>
              <a:rPr lang="ru-RU" sz="1700" b="1" dirty="0"/>
              <a:t>55 регионални музейни сайтове </a:t>
            </a:r>
            <a:r>
              <a:rPr lang="ru-RU" sz="1700" b="1" dirty="0" smtClean="0"/>
              <a:t>за достъпност.</a:t>
            </a:r>
            <a:r>
              <a:rPr lang="ru-RU" sz="1700" dirty="0" smtClean="0"/>
              <a:t> </a:t>
            </a:r>
          </a:p>
          <a:p>
            <a:pPr algn="just" hangingPunct="0"/>
            <a:r>
              <a:rPr lang="ru-RU" sz="1700" b="1" dirty="0" smtClean="0"/>
              <a:t>Методология и примери за работа с деца с когнитивни увреждание, приобщаващо образование с роботи</a:t>
            </a:r>
          </a:p>
          <a:p>
            <a:pPr algn="just" hangingPunct="0"/>
            <a:r>
              <a:rPr lang="bg-BG" sz="1700" b="1" dirty="0" smtClean="0"/>
              <a:t>Иновативна екосистема: споделяне на опит, </a:t>
            </a:r>
            <a:r>
              <a:rPr lang="ru-RU" sz="1700" b="1" dirty="0" smtClean="0"/>
              <a:t>приложения и пример</a:t>
            </a:r>
            <a:r>
              <a:rPr lang="bg-BG" sz="1700" b="1" dirty="0" smtClean="0"/>
              <a:t>ни разработки, </a:t>
            </a:r>
            <a:r>
              <a:rPr lang="ru-RU" sz="1700" b="1" dirty="0" smtClean="0"/>
              <a:t>подпомагащи хора с увреждания </a:t>
            </a:r>
            <a:r>
              <a:rPr lang="ru-RU" sz="1700" dirty="0" smtClean="0"/>
              <a:t>(напр. </a:t>
            </a:r>
            <a:r>
              <a:rPr lang="en-US" sz="1700" dirty="0" smtClean="0"/>
              <a:t>“Be my eyes</a:t>
            </a:r>
            <a:r>
              <a:rPr lang="bg-BG" sz="1700" dirty="0" smtClean="0"/>
              <a:t>“, </a:t>
            </a:r>
            <a:r>
              <a:rPr lang="en-GB" sz="1600" dirty="0" smtClean="0"/>
              <a:t>GPT-4</a:t>
            </a:r>
            <a:r>
              <a:rPr lang="bg-BG" sz="1600" dirty="0" smtClean="0"/>
              <a:t> очила и др.</a:t>
            </a:r>
            <a:r>
              <a:rPr lang="ru-RU" sz="1700" b="1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32" y="304800"/>
            <a:ext cx="3816292" cy="13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777" y="2019299"/>
            <a:ext cx="11424745" cy="4644259"/>
          </a:xfrm>
        </p:spPr>
        <p:txBody>
          <a:bodyPr>
            <a:normAutofit fontScale="92500"/>
          </a:bodyPr>
          <a:lstStyle/>
          <a:p>
            <a:r>
              <a:rPr lang="ru-RU" sz="19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Текущо предстои тестване на сериозни образователни игри и </a:t>
            </a:r>
            <a:r>
              <a:rPr lang="ru-RU" sz="19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образователни сайтове</a:t>
            </a:r>
            <a:r>
              <a:rPr lang="ru-RU" sz="19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9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софтуери </a:t>
            </a:r>
            <a:r>
              <a:rPr lang="ru-RU" sz="19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 разработка на уебсайтове, развитие на екосистемата за достъпност </a:t>
            </a:r>
          </a:p>
          <a:p>
            <a:r>
              <a:rPr lang="ru-RU" dirty="0" smtClean="0"/>
              <a:t>Концептуален </a:t>
            </a:r>
            <a:r>
              <a:rPr lang="ru-RU" dirty="0"/>
              <a:t>модел за достъпно </a:t>
            </a:r>
            <a:r>
              <a:rPr lang="ru-RU" dirty="0" smtClean="0"/>
              <a:t>дигитално </a:t>
            </a:r>
            <a:r>
              <a:rPr lang="ru-RU" dirty="0"/>
              <a:t>представяне на информация за хора с увреждания. Пример </a:t>
            </a:r>
            <a:r>
              <a:rPr lang="ru-RU" dirty="0" smtClean="0"/>
              <a:t>с дигитална аудио-гайд система </a:t>
            </a:r>
            <a:r>
              <a:rPr lang="ru-RU" dirty="0"/>
              <a:t>при Регионален етнографски музей, Пловдив, </a:t>
            </a:r>
            <a:r>
              <a:rPr lang="ru-RU" dirty="0" smtClean="0"/>
              <a:t>България.</a:t>
            </a:r>
            <a:r>
              <a:rPr lang="ru-RU" dirty="0"/>
              <a:t> </a:t>
            </a:r>
            <a:r>
              <a:rPr lang="ru-RU" b="1" dirty="0">
                <a:solidFill>
                  <a:srgbClr val="6B9F25"/>
                </a:solidFill>
              </a:rPr>
              <a:t>https://ethnograph.info/en/audio-guide/</a:t>
            </a:r>
            <a:endParaRPr lang="en-US" b="1" dirty="0">
              <a:solidFill>
                <a:srgbClr val="6B9F25"/>
              </a:solidFill>
            </a:endParaRPr>
          </a:p>
          <a:p>
            <a:r>
              <a:rPr lang="ru-RU" dirty="0" smtClean="0"/>
              <a:t>Методологията, наръчника и концептуалния модел могат </a:t>
            </a:r>
            <a:r>
              <a:rPr lang="ru-RU" dirty="0"/>
              <a:t>да се използват от </a:t>
            </a:r>
            <a:r>
              <a:rPr lang="ru-RU" dirty="0" smtClean="0"/>
              <a:t>институции и сайтове с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обществени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услуги и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организации, образователни институции, институции на паметта, 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експерти по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комуникации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уеб 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разработчици: </a:t>
            </a:r>
            <a:r>
              <a:rPr lang="ru-RU" b="1" dirty="0">
                <a:hlinkClick r:id="rId3"/>
              </a:rPr>
              <a:t>http://www.math.bas.bg/vt/ab/ </a:t>
            </a:r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Добри практики и препоръки: </a:t>
            </a:r>
            <a:r>
              <a:rPr lang="ru-RU" dirty="0" smtClean="0"/>
              <a:t>добре е нуждите </a:t>
            </a:r>
            <a:r>
              <a:rPr lang="ru-RU" dirty="0"/>
              <a:t>на хората с </a:t>
            </a:r>
            <a:r>
              <a:rPr lang="ru-RU" dirty="0" smtClean="0"/>
              <a:t>увреждания да се вземат предвид още по </a:t>
            </a:r>
            <a:r>
              <a:rPr lang="ru-RU" dirty="0"/>
              <a:t>по време на концептуалния и </a:t>
            </a:r>
            <a:r>
              <a:rPr lang="ru-RU" dirty="0" smtClean="0"/>
              <a:t>дизайн етап на </a:t>
            </a:r>
            <a:r>
              <a:rPr lang="ru-RU" dirty="0"/>
              <a:t>разработването на </a:t>
            </a:r>
            <a:r>
              <a:rPr lang="ru-RU" dirty="0" smtClean="0"/>
              <a:t>уебсайтове и по време на разработката и изпълнението. Промени след направата на готов сайт са по-трудни и времеемки. Има и готови шаблони, които може да се ползват като пример и ориентация. https://colorlib.com/wp/accessible-wordpress-themes/ и https://cutt.ly/qK4Rw67) </a:t>
            </a:r>
          </a:p>
          <a:p>
            <a:r>
              <a:rPr lang="bg-BG" dirty="0" smtClean="0"/>
              <a:t>Развитието </a:t>
            </a:r>
            <a:r>
              <a:rPr lang="bg-BG" dirty="0"/>
              <a:t>на технологиите предполага и </a:t>
            </a:r>
            <a:r>
              <a:rPr lang="ru-RU" dirty="0"/>
              <a:t>обновяване и следене, обучение за стандартите, критериите, софтуерите и приложенията за достъпност. 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0151" y="30529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4400" dirty="0" smtClean="0"/>
              <a:t>За проекта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375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019" y="1029632"/>
            <a:ext cx="1170622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Дигитален аудио-гид с достъпност,  2022 </a:t>
            </a:r>
            <a:r>
              <a:rPr lang="ru-RU" dirty="0"/>
              <a:t>до 2023 г.,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От ИМИ </a:t>
            </a:r>
            <a:r>
              <a:rPr lang="ru-RU" dirty="0"/>
              <a:t>– БАН, културни </a:t>
            </a:r>
            <a:r>
              <a:rPr lang="ru-RU" dirty="0" smtClean="0"/>
              <a:t>експерти</a:t>
            </a:r>
          </a:p>
          <a:p>
            <a:pPr marL="0" indent="0" algn="just">
              <a:buNone/>
            </a:pPr>
            <a:r>
              <a:rPr lang="ru-RU" dirty="0" smtClean="0"/>
              <a:t>&amp; </a:t>
            </a:r>
            <a:r>
              <a:rPr lang="ru-RU" dirty="0"/>
              <a:t>Регионален етографски музей Пловдив, </a:t>
            </a:r>
            <a:r>
              <a:rPr lang="ru-RU" dirty="0" smtClean="0"/>
              <a:t>България   </a:t>
            </a:r>
          </a:p>
          <a:p>
            <a:pPr marL="0" indent="0" algn="just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://ethnograph.info/en/audio-guide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;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3019" y="-93679"/>
            <a:ext cx="6665323" cy="17973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hangingPunct="0"/>
            <a:r>
              <a:rPr lang="ru-RU" sz="3200" b="1" dirty="0" smtClean="0"/>
              <a:t>Пример </a:t>
            </a:r>
            <a:r>
              <a:rPr lang="ru-RU" sz="3200" b="1" dirty="0"/>
              <a:t>за достъпна </a:t>
            </a:r>
            <a:r>
              <a:rPr lang="ru-RU" sz="3200" b="1" dirty="0" smtClean="0"/>
              <a:t>дигитална система </a:t>
            </a:r>
            <a:r>
              <a:rPr lang="ru-RU" sz="3200" b="1" dirty="0"/>
              <a:t>за хора с увредено и загубено зрение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801" y="4187605"/>
            <a:ext cx="2253680" cy="2550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0"/>
            <a:ext cx="5138057" cy="72281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6546" y="4447268"/>
            <a:ext cx="313739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ea typeface="Times New Roman" panose="02020603050405020304" pitchFamily="18" charset="0"/>
              </a:rPr>
              <a:t>Различни модалности –</a:t>
            </a:r>
          </a:p>
          <a:p>
            <a:r>
              <a:rPr lang="bg-BG" dirty="0" smtClean="0">
                <a:ea typeface="Times New Roman" panose="02020603050405020304" pitchFamily="18" charset="0"/>
              </a:rPr>
              <a:t>Зрение, слух и допир.</a:t>
            </a:r>
            <a:endParaRPr lang="en-US" dirty="0" smtClean="0">
              <a:ea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ea typeface="Times New Roman" panose="02020603050405020304" pitchFamily="18" charset="0"/>
              </a:rPr>
              <a:t>8 </a:t>
            </a:r>
            <a:r>
              <a:rPr lang="bg-BG" dirty="0">
                <a:ea typeface="Times New Roman" panose="02020603050405020304" pitchFamily="18" charset="0"/>
              </a:rPr>
              <a:t>дигитални истории,</a:t>
            </a:r>
            <a:endParaRPr lang="en-US" dirty="0">
              <a:ea typeface="Times New Roman" panose="02020603050405020304" pitchFamily="18" charset="0"/>
            </a:endParaRPr>
          </a:p>
          <a:p>
            <a:r>
              <a:rPr lang="bg-BG" dirty="0">
                <a:ea typeface="Times New Roman" panose="02020603050405020304" pitchFamily="18" charset="0"/>
              </a:rPr>
              <a:t>свързани с колекциите и </a:t>
            </a:r>
          </a:p>
          <a:p>
            <a:r>
              <a:rPr lang="bg-BG" dirty="0">
                <a:ea typeface="Times New Roman" panose="02020603050405020304" pitchFamily="18" charset="0"/>
              </a:rPr>
              <a:t>Залите в музея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28"/>
    </mc:Choice>
    <mc:Fallback xmlns="">
      <p:transition spd="slow" advTm="7352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7" y="188630"/>
            <a:ext cx="10574699" cy="1280890"/>
          </a:xfrm>
        </p:spPr>
        <p:txBody>
          <a:bodyPr/>
          <a:lstStyle/>
          <a:p>
            <a:r>
              <a:rPr lang="bg-BG" sz="3600" dirty="0" smtClean="0"/>
              <a:t>Включващо образование за всички с помощта </a:t>
            </a:r>
            <a:r>
              <a:rPr lang="bg-BG" sz="3600" smtClean="0"/>
              <a:t>на роботи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83" y="1809806"/>
            <a:ext cx="6524678" cy="4074700"/>
          </a:xfrm>
          <a:prstGeom prst="rect">
            <a:avLst/>
          </a:prstGeom>
        </p:spPr>
      </p:pic>
      <p:pic>
        <p:nvPicPr>
          <p:cNvPr id="6" name="Image1"/>
          <p:cNvPicPr/>
          <p:nvPr/>
        </p:nvPicPr>
        <p:blipFill>
          <a:blip r:embed="rId4"/>
          <a:srcRect l="-242" t="-366" r="-242" b="-366"/>
          <a:stretch>
            <a:fillRect/>
          </a:stretch>
        </p:blipFill>
        <p:spPr bwMode="auto">
          <a:xfrm>
            <a:off x="7944386" y="3009848"/>
            <a:ext cx="3098800" cy="2044700"/>
          </a:xfrm>
          <a:prstGeom prst="rect">
            <a:avLst/>
          </a:prstGeom>
          <a:ln w="635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96379" y="1963125"/>
            <a:ext cx="277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dirty="0" smtClean="0"/>
              <a:t>Роботът </a:t>
            </a:r>
            <a:r>
              <a:rPr lang="en-GB" dirty="0" err="1" smtClean="0"/>
              <a:t>BeBot</a:t>
            </a:r>
            <a:r>
              <a:rPr lang="bg-BG" dirty="0"/>
              <a:t> </a:t>
            </a:r>
            <a:r>
              <a:rPr lang="bg-BG" dirty="0" smtClean="0"/>
              <a:t>на</a:t>
            </a:r>
            <a:r>
              <a:rPr lang="en-GB" dirty="0" smtClean="0"/>
              <a:t> </a:t>
            </a:r>
            <a:r>
              <a:rPr lang="bg-BG" dirty="0" smtClean="0"/>
              <a:t>Института по роботика при БАН  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329404" y="2401078"/>
            <a:ext cx="4142792" cy="1020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97078" y="2401078"/>
            <a:ext cx="398106" cy="12378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404411" y="5284341"/>
            <a:ext cx="3669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g-BG" dirty="0"/>
              <a:t>Учат смятане от </a:t>
            </a:r>
            <a:r>
              <a:rPr lang="en-GB" dirty="0"/>
              <a:t>1 </a:t>
            </a:r>
            <a:r>
              <a:rPr lang="bg-BG" dirty="0"/>
              <a:t>до</a:t>
            </a:r>
            <a:r>
              <a:rPr lang="en-GB" dirty="0"/>
              <a:t> 10. </a:t>
            </a:r>
            <a:r>
              <a:rPr lang="bg-BG" dirty="0"/>
              <a:t> Роботът се движи, прожектира филмче и говори.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8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74" y="4843583"/>
            <a:ext cx="1501096" cy="150109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903924" y="504199"/>
            <a:ext cx="3325092" cy="1000282"/>
          </a:xfrm>
        </p:spPr>
        <p:txBody>
          <a:bodyPr/>
          <a:lstStyle/>
          <a:p>
            <a:r>
              <a:rPr lang="bg-BG" dirty="0" smtClean="0"/>
              <a:t>Сайт на проекта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85261" y="2257636"/>
            <a:ext cx="3435928" cy="338554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hlinkClick r:id="rId4"/>
              </a:rPr>
              <a:t>http://www.math.bas.bg/vt/ab/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79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34" y="-166151"/>
            <a:ext cx="11159801" cy="1787092"/>
          </a:xfrm>
        </p:spPr>
        <p:txBody>
          <a:bodyPr/>
          <a:lstStyle/>
          <a:p>
            <a:r>
              <a:rPr lang="bg-BG" sz="2800" dirty="0" smtClean="0"/>
              <a:t>Методология на тестване</a:t>
            </a:r>
            <a:br>
              <a:rPr lang="bg-BG" sz="2800" dirty="0" smtClean="0"/>
            </a:br>
            <a:r>
              <a:rPr lang="bg-BG" sz="2800" dirty="0" smtClean="0"/>
              <a:t>и оценка на достъпност.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bg-BG" sz="2800" dirty="0" smtClean="0"/>
              <a:t>Етапи.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37" y="2590352"/>
            <a:ext cx="5736756" cy="3434871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Етап </a:t>
            </a:r>
            <a:r>
              <a:rPr lang="ru-RU" sz="2200" b="1" dirty="0"/>
              <a:t>1. </a:t>
            </a:r>
            <a:r>
              <a:rPr lang="ru-RU" sz="2200" b="1" dirty="0" smtClean="0"/>
              <a:t>Избор на обхват</a:t>
            </a:r>
          </a:p>
          <a:p>
            <a:r>
              <a:rPr lang="ru-RU" sz="2200" b="1" dirty="0" smtClean="0"/>
              <a:t>Етап </a:t>
            </a:r>
            <a:r>
              <a:rPr lang="ru-RU" sz="2200" b="1" dirty="0"/>
              <a:t>2. </a:t>
            </a:r>
            <a:r>
              <a:rPr lang="ru-RU" sz="2200" b="1" dirty="0" smtClean="0"/>
              <a:t>Автоматизирано</a:t>
            </a:r>
          </a:p>
          <a:p>
            <a:pPr marL="0" indent="0">
              <a:buNone/>
            </a:pPr>
            <a:r>
              <a:rPr lang="ru-RU" sz="2200" b="1" dirty="0"/>
              <a:t> </a:t>
            </a:r>
            <a:r>
              <a:rPr lang="ru-RU" sz="2200" b="1" dirty="0" smtClean="0"/>
              <a:t>   </a:t>
            </a:r>
            <a:r>
              <a:rPr lang="ru-RU" sz="2200" b="1" dirty="0"/>
              <a:t>тестване </a:t>
            </a:r>
            <a:r>
              <a:rPr lang="ru-RU" sz="2200" b="1" dirty="0" smtClean="0"/>
              <a:t>със софтуер</a:t>
            </a:r>
          </a:p>
          <a:p>
            <a:r>
              <a:rPr lang="ru-RU" sz="2200" b="1" dirty="0" smtClean="0"/>
              <a:t>Етап </a:t>
            </a:r>
            <a:r>
              <a:rPr lang="ru-RU" sz="2200" b="1" dirty="0"/>
              <a:t>3. </a:t>
            </a:r>
            <a:r>
              <a:rPr lang="ru-RU" sz="2200" b="1" dirty="0" smtClean="0"/>
              <a:t>Потребителско</a:t>
            </a:r>
          </a:p>
          <a:p>
            <a:pPr marL="0" indent="0">
              <a:buNone/>
            </a:pPr>
            <a:r>
              <a:rPr lang="ru-RU" sz="2200" b="1" dirty="0" smtClean="0"/>
              <a:t>    </a:t>
            </a:r>
            <a:r>
              <a:rPr lang="ru-RU" sz="2200" b="1" dirty="0"/>
              <a:t>тестване  </a:t>
            </a:r>
            <a:endParaRPr lang="ru-RU" sz="2200" b="1" dirty="0" smtClean="0"/>
          </a:p>
          <a:p>
            <a:r>
              <a:rPr lang="ru-RU" sz="2200" b="1" dirty="0" smtClean="0"/>
              <a:t>Етап </a:t>
            </a:r>
            <a:r>
              <a:rPr lang="ru-RU" sz="2200" b="1" dirty="0"/>
              <a:t>4. Резултати </a:t>
            </a:r>
            <a:r>
              <a:rPr lang="ru-RU" sz="2200" b="1" dirty="0" smtClean="0"/>
              <a:t>и анализ</a:t>
            </a:r>
            <a:endParaRPr lang="en-US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69" y="0"/>
            <a:ext cx="6737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75" y="0"/>
            <a:ext cx="10563286" cy="14176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bg-BG" sz="4800" dirty="0" smtClean="0"/>
              <a:t>Методология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9" y="1970845"/>
            <a:ext cx="11629878" cy="457710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Автоматизирано + потребителско тестване с</a:t>
            </a:r>
            <a:r>
              <a:rPr lang="ru-RU" b="1" dirty="0" smtClean="0"/>
              <a:t> </a:t>
            </a:r>
            <a:r>
              <a:rPr lang="ru-RU" b="1" dirty="0"/>
              <a:t>определени </a:t>
            </a:r>
            <a:r>
              <a:rPr lang="ru-RU" b="1" dirty="0" smtClean="0"/>
              <a:t>критерии и включени стандарти по предварително изготвен въпросник.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/>
            <a:r>
              <a:rPr lang="ru-RU" b="1" dirty="0" smtClean="0"/>
              <a:t>Тестването </a:t>
            </a:r>
            <a:r>
              <a:rPr lang="ru-RU" b="1" dirty="0"/>
              <a:t>по методиката трябва да се извърши с екранен четец. Включени са Указанията за достъпност на уеб съдържанието (WCAG) и европейските стандарти EN 301 </a:t>
            </a:r>
            <a:r>
              <a:rPr lang="ru-RU" b="1" dirty="0" smtClean="0"/>
              <a:t>549 и въпросниците </a:t>
            </a:r>
            <a:r>
              <a:rPr lang="ru-RU" b="1" dirty="0"/>
              <a:t>са напълно адаптирани за хора, чието зрение </a:t>
            </a:r>
            <a:r>
              <a:rPr lang="ru-RU" b="1" dirty="0" smtClean="0"/>
              <a:t>не позволява работа с монитор и мишка или посочващо устройство. </a:t>
            </a:r>
            <a:r>
              <a:rPr lang="bg-BG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ru-RU" altLang="en-US" b="1" dirty="0"/>
              <a:t>Автоматизираните инструменти предоставят основни данни за състоянието на достъпност – бързо, мащабно тестване на голям брой сайтове. </a:t>
            </a:r>
            <a:r>
              <a:rPr lang="ru-RU" altLang="en-US" b="1" dirty="0" smtClean="0"/>
              <a:t>Само базисна достъпност, </a:t>
            </a:r>
            <a:r>
              <a:rPr lang="ru-RU" altLang="en-US" dirty="0"/>
              <a:t>п</a:t>
            </a:r>
            <a:r>
              <a:rPr lang="ru-RU" altLang="en-US" dirty="0" smtClean="0"/>
              <a:t>окриват между 25</a:t>
            </a:r>
            <a:r>
              <a:rPr lang="ru-RU" altLang="en-US" dirty="0"/>
              <a:t>% и 40% от всички възможни </a:t>
            </a:r>
            <a:r>
              <a:rPr lang="ru-RU" altLang="en-US" dirty="0" smtClean="0"/>
              <a:t>грешки. Нужно е  и обучено потребителско тестване с екранен четец</a:t>
            </a:r>
            <a:r>
              <a:rPr lang="bg-BG" altLang="en-US" dirty="0" smtClean="0"/>
              <a:t>, от човек с увреждания.</a:t>
            </a:r>
            <a:r>
              <a:rPr lang="bg-BG" altLang="en-US" dirty="0"/>
              <a:t> </a:t>
            </a:r>
            <a:r>
              <a:rPr lang="bg-BG" altLang="en-US" dirty="0" smtClean="0"/>
              <a:t>Със структура, съдържание, функционална достъпност.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4" y="553207"/>
            <a:ext cx="1367069" cy="1178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45" y="440230"/>
            <a:ext cx="2459695" cy="12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633</TotalTime>
  <Words>1179</Words>
  <Application>Microsoft Office PowerPoint</Application>
  <PresentationFormat>Widescreen</PresentationFormat>
  <Paragraphs>81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Times New Roman</vt:lpstr>
      <vt:lpstr>Wingdings 2</vt:lpstr>
      <vt:lpstr>Quotable</vt:lpstr>
      <vt:lpstr>Барометър на достъпността. Проект „Дигитална достъпност за хора със специални потребности: методология, концептуални модели и иновативни екосистеми“</vt:lpstr>
      <vt:lpstr>Проучване и контекст</vt:lpstr>
      <vt:lpstr>За проекта</vt:lpstr>
      <vt:lpstr>PowerPoint Presentation</vt:lpstr>
      <vt:lpstr>PowerPoint Presentation</vt:lpstr>
      <vt:lpstr>Включващо образование за всички с помощта на роботи</vt:lpstr>
      <vt:lpstr>Сайт на проекта</vt:lpstr>
      <vt:lpstr>Методология на тестване и оценка на достъпност. Етапи.</vt:lpstr>
      <vt:lpstr> Методология</vt:lpstr>
      <vt:lpstr>Критерии за достъпност за незрящи  за уеб сайтовеи документи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 and Conceptual Model for Digital Accessibility Assessment of Websites and Documents for People with Impaired and Lost Vision</dc:title>
  <dc:creator>Microsoft account</dc:creator>
  <cp:lastModifiedBy>User</cp:lastModifiedBy>
  <cp:revision>59</cp:revision>
  <dcterms:created xsi:type="dcterms:W3CDTF">2023-09-27T14:17:20Z</dcterms:created>
  <dcterms:modified xsi:type="dcterms:W3CDTF">2023-10-16T14:50:24Z</dcterms:modified>
</cp:coreProperties>
</file>