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sldIdLst>
    <p:sldId id="257" r:id="rId2"/>
    <p:sldId id="259" r:id="rId3"/>
    <p:sldId id="262" r:id="rId4"/>
    <p:sldId id="264" r:id="rId5"/>
    <p:sldId id="265" r:id="rId6"/>
    <p:sldId id="266" r:id="rId7"/>
    <p:sldId id="268" r:id="rId8"/>
    <p:sldId id="271" r:id="rId9"/>
    <p:sldId id="273" r:id="rId10"/>
    <p:sldId id="278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84" d="100"/>
          <a:sy n="84" d="100"/>
        </p:scale>
        <p:origin x="53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 lang="en-US"/>
          </a:p>
        </p:txBody>
      </p:sp>
      <p:sp>
        <p:nvSpPr>
          <p:cNvPr id="92" name="Google Shape;9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3400" y="763588"/>
            <a:ext cx="670560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chemeClr val="accent1"/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0" y="2466340"/>
            <a:ext cx="12212320" cy="445897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"/>
          <p:cNvSpPr/>
          <p:nvPr/>
        </p:nvSpPr>
        <p:spPr>
          <a:xfrm>
            <a:off x="1847820" y="5813679"/>
            <a:ext cx="6408360" cy="64262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 Light" panose="00000400000000000000"/>
              <a:buNone/>
            </a:pPr>
            <a:r>
              <a:rPr lang="bg-BG" altLang="en-US" sz="1800" b="1" i="0" u="none" strike="noStrike" cap="none">
                <a:solidFill>
                  <a:srgbClr val="FFFFFF"/>
                </a:solidFill>
                <a:latin typeface="Montserrat Light" panose="00000400000000000000"/>
                <a:ea typeface="Montserrat Light" panose="00000400000000000000"/>
                <a:cs typeface="Montserrat Light" panose="00000400000000000000"/>
                <a:sym typeface="Montserrat Light" panose="00000400000000000000"/>
              </a:rPr>
              <a:t>Цветелина Миланова - Ръководител рехабилитационни дейности</a:t>
            </a:r>
          </a:p>
        </p:txBody>
      </p:sp>
      <p:sp>
        <p:nvSpPr>
          <p:cNvPr id="97" name="Google Shape;97;p1"/>
          <p:cNvSpPr/>
          <p:nvPr/>
        </p:nvSpPr>
        <p:spPr>
          <a:xfrm>
            <a:off x="8580000" y="5876280"/>
            <a:ext cx="1805760" cy="334645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Light" panose="00000400000000000000"/>
              <a:buNone/>
            </a:pPr>
            <a:r>
              <a:rPr lang="bg-BG" altLang="en-US" sz="1600" b="0" i="0" u="none" strike="noStrike" cap="none">
                <a:solidFill>
                  <a:schemeClr val="lt1"/>
                </a:solidFill>
                <a:latin typeface="Montserrat Light" panose="00000400000000000000"/>
                <a:ea typeface="Montserrat Light" panose="00000400000000000000"/>
                <a:cs typeface="Montserrat Light" panose="00000400000000000000"/>
                <a:sym typeface="Montserrat Light" panose="00000400000000000000"/>
              </a:rPr>
              <a:t>Октомври</a:t>
            </a:r>
            <a:r>
              <a:rPr lang="en-US" sz="1600" b="0" i="0" u="none" strike="noStrike" cap="none">
                <a:solidFill>
                  <a:schemeClr val="lt1"/>
                </a:solidFill>
                <a:latin typeface="Montserrat Light" panose="00000400000000000000"/>
                <a:ea typeface="Montserrat Light" panose="00000400000000000000"/>
                <a:cs typeface="Montserrat Light" panose="00000400000000000000"/>
                <a:sym typeface="Montserrat Light" panose="00000400000000000000"/>
              </a:rPr>
              <a:t> 2023</a:t>
            </a:r>
            <a:endParaRPr sz="1600" b="0" i="0" u="none" strike="noStrike" cap="none">
              <a:solidFill>
                <a:schemeClr val="lt1"/>
              </a:solidFill>
              <a:latin typeface="Montserrat Light" panose="00000400000000000000"/>
              <a:ea typeface="Montserrat Light" panose="00000400000000000000"/>
              <a:cs typeface="Montserrat Light" panose="00000400000000000000"/>
              <a:sym typeface="Montserrat Light" panose="00000400000000000000"/>
            </a:endParaRPr>
          </a:p>
        </p:txBody>
      </p:sp>
      <p:pic>
        <p:nvPicPr>
          <p:cNvPr id="98" name="Google Shape;98;p1" descr="A black background with white text&#10;&#10;Description automatically generated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2253673" y="404982"/>
            <a:ext cx="7684654" cy="16547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3"/>
          <p:cNvSpPr txBox="1">
            <a:spLocks noGrp="1"/>
          </p:cNvSpPr>
          <p:nvPr>
            <p:ph type="body" idx="2"/>
          </p:nvPr>
        </p:nvSpPr>
        <p:spPr>
          <a:xfrm>
            <a:off x="267133" y="2795153"/>
            <a:ext cx="5431703" cy="1267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400"/>
              <a:buNone/>
            </a:pPr>
            <a:r>
              <a:rPr lang="bg-BG" altLang="en-US" sz="5400" b="1">
                <a:solidFill>
                  <a:schemeClr val="accent5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rPr>
              <a:t>БЛАГОДАРЯ ЗА ВНИМАНИЕТО</a:t>
            </a:r>
            <a:r>
              <a:rPr lang="en-US" sz="5400" b="1">
                <a:solidFill>
                  <a:schemeClr val="accent5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rPr>
              <a:t>!</a:t>
            </a:r>
            <a:endParaRPr sz="5400" b="1">
              <a:solidFill>
                <a:schemeClr val="accent5"/>
              </a:solidFill>
              <a:latin typeface="Montserrat" panose="00000500000000000000"/>
              <a:ea typeface="Montserrat" panose="00000500000000000000"/>
              <a:cs typeface="Montserrat" panose="00000500000000000000"/>
              <a:sym typeface="Montserrat" panose="00000500000000000000"/>
            </a:endParaRPr>
          </a:p>
        </p:txBody>
      </p:sp>
      <p:pic>
        <p:nvPicPr>
          <p:cNvPr id="248" name="Google Shape;248;p13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5436870" y="0"/>
            <a:ext cx="6755130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13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7716998" y="2057400"/>
            <a:ext cx="3066554" cy="29080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/>
          <p:nvPr/>
        </p:nvSpPr>
        <p:spPr>
          <a:xfrm>
            <a:off x="9236" y="2054"/>
            <a:ext cx="12192000" cy="1135380"/>
          </a:xfrm>
          <a:prstGeom prst="rect">
            <a:avLst/>
          </a:prstGeom>
          <a:solidFill>
            <a:srgbClr val="0058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g-BG" sz="3200" b="1" baseline="30000" dirty="0">
                <a:solidFill>
                  <a:srgbClr val="FFFFFF"/>
                </a:solidFill>
                <a:latin typeface="Montserrat" panose="00000500000000000000" pitchFamily="2" charset="-52"/>
                <a:sym typeface="+mn-ea"/>
              </a:rPr>
              <a:t> </a:t>
            </a:r>
            <a:endParaRPr lang="bg-BG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434110" y="387927"/>
            <a:ext cx="4017818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altLang="en-US" sz="2100" b="1" dirty="0">
                <a:solidFill>
                  <a:schemeClr val="bg1"/>
                </a:solidFill>
                <a:latin typeface="Montserrat" panose="00000500000000000000" pitchFamily="2" charset="-52"/>
              </a:rPr>
              <a:t>Блокс Груп България</a:t>
            </a:r>
          </a:p>
        </p:txBody>
      </p:sp>
      <p:pic>
        <p:nvPicPr>
          <p:cNvPr id="13" name="Picture 7" descr="Logo&#10;&#10;Description automatically generated with medium confidence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326" b="-458"/>
          <a:stretch>
            <a:fillRect/>
          </a:stretch>
        </p:blipFill>
        <p:spPr>
          <a:xfrm>
            <a:off x="10258115" y="178496"/>
            <a:ext cx="1011474" cy="959335"/>
          </a:xfrm>
          <a:prstGeom prst="rect">
            <a:avLst/>
          </a:prstGeom>
        </p:spPr>
      </p:pic>
      <p:sp>
        <p:nvSpPr>
          <p:cNvPr id="120" name="TextBox 119"/>
          <p:cNvSpPr txBox="1"/>
          <p:nvPr/>
        </p:nvSpPr>
        <p:spPr>
          <a:xfrm>
            <a:off x="340994" y="1137920"/>
            <a:ext cx="11555349" cy="57200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 algn="just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g-BG" altLang="en-US" b="1" dirty="0">
                <a:latin typeface="Montserrat" panose="00000500000000000000" pitchFamily="2" charset="-52"/>
              </a:rPr>
              <a:t>О</a:t>
            </a:r>
            <a:r>
              <a:rPr lang="bg-BG" altLang="en-US" b="1" dirty="0" smtClean="0">
                <a:latin typeface="Montserrat" panose="00000500000000000000" pitchFamily="2" charset="-52"/>
              </a:rPr>
              <a:t>снована </a:t>
            </a:r>
            <a:r>
              <a:rPr lang="bg-BG" altLang="en-US" b="1" dirty="0">
                <a:latin typeface="Montserrat" panose="00000500000000000000" pitchFamily="2" charset="-52"/>
              </a:rPr>
              <a:t>през </a:t>
            </a:r>
            <a:r>
              <a:rPr lang="bg-BG" altLang="en-US" b="1" dirty="0" smtClean="0">
                <a:latin typeface="Montserrat" panose="00000500000000000000" pitchFamily="2" charset="-52"/>
              </a:rPr>
              <a:t>2018 г</a:t>
            </a:r>
            <a:r>
              <a:rPr lang="bg-BG" altLang="en-US" b="1" dirty="0">
                <a:latin typeface="Montserrat" panose="00000500000000000000" pitchFamily="2" charset="-52"/>
              </a:rPr>
              <a:t>. като платформа с визията да стане водещ доставчик на услуги за рехабилитация и дългосрочни грижи в Югоизточна Европа от Илиан Григоров, сериен предприемач в областта на здравеопазването и Благой Палев. </a:t>
            </a:r>
            <a:endParaRPr lang="bg-BG" altLang="en-US" b="1" dirty="0" smtClean="0">
              <a:latin typeface="Montserrat" panose="00000500000000000000" pitchFamily="2" charset="-52"/>
            </a:endParaRPr>
          </a:p>
          <a:p>
            <a:pPr marL="342900" indent="-342900" algn="just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g-BG" altLang="en-US" b="1" dirty="0" smtClean="0">
                <a:latin typeface="Montserrat" panose="00000500000000000000" pitchFamily="2" charset="-52"/>
              </a:rPr>
              <a:t>Преди това Илиан </a:t>
            </a:r>
            <a:r>
              <a:rPr lang="bg-BG" altLang="en-US" b="1" dirty="0">
                <a:latin typeface="Montserrat" panose="00000500000000000000" pitchFamily="2" charset="-52"/>
              </a:rPr>
              <a:t>Григоров основава Сити Клиник и я превръща във водещ здравен оператор в България и сред топ пет оператора в Източна Европа.</a:t>
            </a:r>
          </a:p>
          <a:p>
            <a:pPr marL="342900" indent="-342900" algn="just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g-BG" altLang="en-US" b="1" dirty="0">
                <a:latin typeface="Montserrat" panose="00000500000000000000" pitchFamily="2" charset="-52"/>
              </a:rPr>
              <a:t>В момента Блокс </a:t>
            </a:r>
            <a:r>
              <a:rPr lang="bg-BG" altLang="en-US" b="1" dirty="0" smtClean="0">
                <a:latin typeface="Montserrat" panose="00000500000000000000" pitchFamily="2" charset="-52"/>
              </a:rPr>
              <a:t>управлява:</a:t>
            </a:r>
          </a:p>
          <a:p>
            <a:pPr marL="800100" lvl="1" indent="-342900" algn="just">
              <a:lnSpc>
                <a:spcPct val="150000"/>
              </a:lnSpc>
              <a:buFontTx/>
              <a:buChar char="-"/>
            </a:pPr>
            <a:r>
              <a:rPr lang="bg-BG" altLang="en-US" b="1" dirty="0" smtClean="0">
                <a:latin typeface="Montserrat" panose="00000500000000000000" pitchFamily="2" charset="-52"/>
              </a:rPr>
              <a:t>старчески </a:t>
            </a:r>
            <a:r>
              <a:rPr lang="bg-BG" altLang="en-US" b="1" dirty="0">
                <a:latin typeface="Montserrat" panose="00000500000000000000" pitchFamily="2" charset="-52"/>
              </a:rPr>
              <a:t>дом (50 </a:t>
            </a:r>
            <a:r>
              <a:rPr lang="bg-BG" altLang="en-US" b="1" dirty="0" smtClean="0">
                <a:latin typeface="Montserrat" panose="00000500000000000000" pitchFamily="2" charset="-52"/>
              </a:rPr>
              <a:t>легла);</a:t>
            </a:r>
          </a:p>
          <a:p>
            <a:pPr marL="800100" lvl="1" indent="-342900" algn="just">
              <a:lnSpc>
                <a:spcPct val="150000"/>
              </a:lnSpc>
              <a:buFontTx/>
              <a:buChar char="-"/>
            </a:pPr>
            <a:r>
              <a:rPr lang="bg-BG" altLang="en-US" b="1" dirty="0" smtClean="0">
                <a:latin typeface="Montserrat" panose="00000500000000000000" pitchFamily="2" charset="-52"/>
              </a:rPr>
              <a:t>хоспис </a:t>
            </a:r>
            <a:r>
              <a:rPr lang="bg-BG" altLang="en-US" b="1" dirty="0">
                <a:latin typeface="Montserrat" panose="00000500000000000000" pitchFamily="2" charset="-52"/>
              </a:rPr>
              <a:t>(40 </a:t>
            </a:r>
            <a:r>
              <a:rPr lang="bg-BG" altLang="en-US" b="1" dirty="0" smtClean="0">
                <a:latin typeface="Montserrat" panose="00000500000000000000" pitchFamily="2" charset="-52"/>
              </a:rPr>
              <a:t>легла);</a:t>
            </a:r>
          </a:p>
          <a:p>
            <a:pPr marL="800100" lvl="1" indent="-342900" algn="just">
              <a:lnSpc>
                <a:spcPct val="150000"/>
              </a:lnSpc>
              <a:buFontTx/>
              <a:buChar char="-"/>
            </a:pPr>
            <a:r>
              <a:rPr lang="bg-BG" altLang="en-US" b="1" dirty="0" smtClean="0">
                <a:latin typeface="Montserrat" panose="00000500000000000000" pitchFamily="2" charset="-52"/>
              </a:rPr>
              <a:t>болница </a:t>
            </a:r>
            <a:r>
              <a:rPr lang="bg-BG" altLang="en-US" b="1" dirty="0">
                <a:latin typeface="Montserrat" panose="00000500000000000000" pitchFamily="2" charset="-52"/>
              </a:rPr>
              <a:t>за рехабилитация и продължително лечение в София </a:t>
            </a:r>
            <a:r>
              <a:rPr lang="bg-BG" altLang="en-US" b="1" dirty="0">
                <a:latin typeface="Montserrat" panose="00000500000000000000" pitchFamily="2" charset="-52"/>
                <a:sym typeface="+mn-ea"/>
              </a:rPr>
              <a:t>(100 легла</a:t>
            </a:r>
            <a:r>
              <a:rPr lang="bg-BG" altLang="en-US" b="1" dirty="0" smtClean="0">
                <a:latin typeface="Montserrat" panose="00000500000000000000" pitchFamily="2" charset="-52"/>
                <a:sym typeface="+mn-ea"/>
              </a:rPr>
              <a:t>)</a:t>
            </a:r>
            <a:r>
              <a:rPr lang="bg-BG" altLang="en-US" b="1" dirty="0" smtClean="0">
                <a:latin typeface="Montserrat" panose="00000500000000000000" pitchFamily="2" charset="-52"/>
              </a:rPr>
              <a:t>. </a:t>
            </a:r>
          </a:p>
          <a:p>
            <a:pPr marL="55563" lvl="1" indent="401638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g-BG" altLang="en-US" b="1" dirty="0" smtClean="0">
                <a:latin typeface="Montserrat" panose="00000500000000000000" pitchFamily="2" charset="-52"/>
              </a:rPr>
              <a:t>Най-големият </a:t>
            </a:r>
            <a:r>
              <a:rPr lang="bg-BG" altLang="en-US" b="1" dirty="0">
                <a:latin typeface="Montserrat" panose="00000500000000000000" pitchFamily="2" charset="-52"/>
              </a:rPr>
              <a:t>оператор на рехабилитационни услуги в Атина, Гърция </a:t>
            </a:r>
            <a:r>
              <a:rPr lang="bg-BG" altLang="en-US" b="1" dirty="0" smtClean="0">
                <a:latin typeface="Montserrat" panose="00000500000000000000" pitchFamily="2" charset="-52"/>
              </a:rPr>
              <a:t>е </a:t>
            </a:r>
            <a:r>
              <a:rPr lang="bg-BG" altLang="en-US" b="1" dirty="0">
                <a:latin typeface="Montserrat" panose="00000500000000000000" pitchFamily="2" charset="-52"/>
              </a:rPr>
              <a:t>под шапката на Блокс </a:t>
            </a:r>
            <a:r>
              <a:rPr lang="bg-BG" altLang="en-US" b="1" dirty="0" smtClean="0">
                <a:latin typeface="Montserrat" panose="00000500000000000000" pitchFamily="2" charset="-52"/>
              </a:rPr>
              <a:t>Груп.</a:t>
            </a:r>
          </a:p>
          <a:p>
            <a:pPr marL="55563" lvl="1" indent="401638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g-BG" altLang="en-US" b="1" dirty="0" smtClean="0">
                <a:latin typeface="Montserrat" panose="00000500000000000000" pitchFamily="2" charset="-52"/>
              </a:rPr>
              <a:t>Болницата разполага с </a:t>
            </a:r>
            <a:r>
              <a:rPr lang="bg-BG" altLang="en-US" b="1" dirty="0">
                <a:latin typeface="Montserrat" panose="00000500000000000000" pitchFamily="2" charset="-52"/>
              </a:rPr>
              <a:t>несравним екип от международно признати клинични специалисти и най-съвременни технологии в помощ на своите пациенти.</a:t>
            </a:r>
          </a:p>
          <a:p>
            <a:pPr algn="just"/>
            <a:r>
              <a:rPr lang="bg-BG" altLang="en-US" sz="1600" dirty="0">
                <a:latin typeface="Montserrat" panose="00000500000000000000" pitchFamily="2" charset="-52"/>
              </a:rPr>
              <a:t>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altLang="en-US" b="1" dirty="0">
                <a:solidFill>
                  <a:schemeClr val="bg1"/>
                </a:solidFill>
                <a:latin typeface="Montserrat" panose="00000500000000000000" pitchFamily="2" charset="-52"/>
                <a:sym typeface="+mn-ea"/>
              </a:rPr>
              <a:t>Блокс Груп България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838200" y="1363345"/>
            <a:ext cx="5181600" cy="4813935"/>
          </a:xfrm>
        </p:spPr>
        <p:txBody>
          <a:bodyPr>
            <a:noAutofit/>
          </a:bodyPr>
          <a:lstStyle/>
          <a:p>
            <a:r>
              <a:rPr lang="bg-BG" altLang="en-US" sz="1400" b="1">
                <a:latin typeface="Montserrat" panose="00000500000000000000" charset="0"/>
                <a:cs typeface="Montserrat" panose="00000500000000000000" charset="0"/>
                <a:sym typeface="+mn-ea"/>
              </a:rPr>
              <a:t>Дом за лица с деменция над 65 г.в.</a:t>
            </a:r>
            <a:endParaRPr lang="bg-BG" altLang="en-US" sz="1400" b="1">
              <a:latin typeface="Montserrat" panose="00000500000000000000" charset="0"/>
              <a:cs typeface="Montserrat" panose="00000500000000000000" charset="0"/>
            </a:endParaRPr>
          </a:p>
          <a:p>
            <a:r>
              <a:rPr lang="bg-BG" altLang="en-US" sz="1400" b="1">
                <a:latin typeface="Montserrat" panose="00000500000000000000" charset="0"/>
                <a:cs typeface="Montserrat" panose="00000500000000000000" charset="0"/>
                <a:sym typeface="+mn-ea"/>
              </a:rPr>
              <a:t>Дневен център за лица с деменция</a:t>
            </a:r>
            <a:endParaRPr lang="bg-BG" altLang="en-US" sz="1400" b="1">
              <a:latin typeface="Montserrat" panose="00000500000000000000" charset="0"/>
              <a:cs typeface="Montserrat" panose="00000500000000000000" charset="0"/>
            </a:endParaRPr>
          </a:p>
          <a:p>
            <a:r>
              <a:rPr lang="bg-BG" altLang="en-US" sz="1400" b="1">
                <a:latin typeface="Montserrat" panose="00000500000000000000" charset="0"/>
                <a:cs typeface="Montserrat" panose="00000500000000000000" charset="0"/>
                <a:sym typeface="+mn-ea"/>
              </a:rPr>
              <a:t>Дом за възрастни хора над 65 г.в.</a:t>
            </a:r>
            <a:endParaRPr lang="bg-BG" altLang="en-US" sz="1400" b="1">
              <a:latin typeface="Montserrat" panose="00000500000000000000" charset="0"/>
              <a:cs typeface="Montserrat" panose="00000500000000000000" charset="0"/>
            </a:endParaRPr>
          </a:p>
          <a:p>
            <a:r>
              <a:rPr lang="bg-BG" altLang="en-US" sz="1400" b="1">
                <a:latin typeface="Montserrat" panose="00000500000000000000" charset="0"/>
                <a:cs typeface="Montserrat" panose="00000500000000000000" charset="0"/>
                <a:sym typeface="+mn-ea"/>
              </a:rPr>
              <a:t>Хоспис за палиативни грижи</a:t>
            </a:r>
            <a:endParaRPr lang="bg-BG" altLang="en-US" sz="1400" b="1">
              <a:latin typeface="Montserrat" panose="00000500000000000000" charset="0"/>
              <a:cs typeface="Montserrat" panose="00000500000000000000" charset="0"/>
            </a:endParaRPr>
          </a:p>
          <a:p>
            <a:r>
              <a:rPr lang="bg-BG" altLang="en-US" sz="1400" b="1">
                <a:latin typeface="Montserrat" panose="00000500000000000000" charset="0"/>
                <a:cs typeface="Montserrat" panose="00000500000000000000" charset="0"/>
                <a:sym typeface="+mn-ea"/>
              </a:rPr>
              <a:t>Специализирана болница за рехабилитация и продължително лечение, със следните структури:</a:t>
            </a:r>
            <a:endParaRPr lang="bg-BG" altLang="en-US" sz="1400" b="1">
              <a:latin typeface="Montserrat" panose="00000500000000000000" charset="0"/>
              <a:cs typeface="Montserrat" panose="00000500000000000000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bg-BG" altLang="en-US" sz="1400" b="1">
                <a:latin typeface="Montserrat" panose="00000500000000000000" charset="0"/>
                <a:cs typeface="Montserrat" panose="00000500000000000000" charset="0"/>
                <a:sym typeface="+mn-ea"/>
              </a:rPr>
              <a:t>Медицински център за рехабилитация на амбулаторни пациенти</a:t>
            </a:r>
            <a:endParaRPr lang="bg-BG" altLang="en-US" sz="1400" b="1">
              <a:latin typeface="Montserrat" panose="00000500000000000000" charset="0"/>
              <a:cs typeface="Montserrat" panose="00000500000000000000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bg-BG" altLang="en-US" sz="1400" b="1">
                <a:latin typeface="Montserrat" panose="00000500000000000000" charset="0"/>
                <a:cs typeface="Montserrat" panose="00000500000000000000" charset="0"/>
                <a:sym typeface="+mn-ea"/>
              </a:rPr>
              <a:t>Болнично отделение за физиотерапия и рехабилитация</a:t>
            </a:r>
            <a:endParaRPr lang="bg-BG" altLang="en-US" sz="1400" b="1">
              <a:latin typeface="Montserrat" panose="00000500000000000000" charset="0"/>
              <a:cs typeface="Montserrat" panose="00000500000000000000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bg-BG" altLang="en-US" sz="1400" b="1">
                <a:latin typeface="Montserrat" panose="00000500000000000000" charset="0"/>
                <a:cs typeface="Montserrat" panose="00000500000000000000" charset="0"/>
                <a:sym typeface="+mn-ea"/>
              </a:rPr>
              <a:t>Болнично отделение за продължително лечение</a:t>
            </a:r>
            <a:endParaRPr lang="bg-BG" altLang="en-US" sz="1400" b="1">
              <a:latin typeface="Montserrat" panose="00000500000000000000" charset="0"/>
              <a:cs typeface="Montserrat" panose="00000500000000000000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bg-BG" altLang="en-US" sz="1400" b="1">
                <a:latin typeface="Montserrat" panose="00000500000000000000" charset="0"/>
                <a:cs typeface="Montserrat" panose="00000500000000000000" charset="0"/>
                <a:sym typeface="+mn-ea"/>
              </a:rPr>
              <a:t>Хирургичен сектор</a:t>
            </a:r>
            <a:endParaRPr lang="bg-BG" altLang="en-US" sz="1400" b="1">
              <a:latin typeface="Montserrat" panose="00000500000000000000" charset="0"/>
              <a:cs typeface="Montserrat" panose="00000500000000000000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bg-BG" altLang="en-US" sz="1400" b="1">
                <a:latin typeface="Montserrat" panose="00000500000000000000" charset="0"/>
                <a:cs typeface="Montserrat" panose="00000500000000000000" charset="0"/>
                <a:sym typeface="+mn-ea"/>
              </a:rPr>
              <a:t>Външна терапевтична зона за деца и лица с увреждания</a:t>
            </a:r>
            <a:endParaRPr lang="bg-BG" altLang="en-US" sz="1400" b="1">
              <a:latin typeface="Montserrat" panose="00000500000000000000" charset="0"/>
              <a:cs typeface="Montserrat" panose="00000500000000000000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bg-BG" altLang="en-US" sz="1400" b="1">
                <a:latin typeface="Montserrat" panose="00000500000000000000" charset="0"/>
                <a:cs typeface="Montserrat" panose="00000500000000000000" charset="0"/>
                <a:sym typeface="+mn-ea"/>
              </a:rPr>
              <a:t>Център за повлияване на болката</a:t>
            </a:r>
            <a:endParaRPr lang="bg-BG" altLang="en-US" sz="1400" b="1">
              <a:latin typeface="Montserrat" panose="00000500000000000000" charset="0"/>
              <a:cs typeface="Montserrat" panose="00000500000000000000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bg-BG" altLang="en-US" sz="1400" b="1">
                <a:latin typeface="Montserrat" panose="00000500000000000000" charset="0"/>
                <a:cs typeface="Montserrat" panose="00000500000000000000" charset="0"/>
                <a:sym typeface="+mn-ea"/>
              </a:rPr>
              <a:t>Център за протезиране и ортезиране</a:t>
            </a:r>
            <a:endParaRPr lang="bg-BG" altLang="en-US" sz="1400" b="1">
              <a:latin typeface="Montserrat" panose="00000500000000000000" charset="0"/>
              <a:cs typeface="Montserrat" panose="00000500000000000000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bg-BG" altLang="en-US" sz="1400" b="1">
                <a:latin typeface="Montserrat" panose="00000500000000000000" charset="0"/>
                <a:cs typeface="Montserrat" panose="00000500000000000000" charset="0"/>
                <a:sym typeface="+mn-ea"/>
              </a:rPr>
              <a:t>Център за работа с деца с нарушение в развитието</a:t>
            </a:r>
          </a:p>
        </p:txBody>
      </p:sp>
      <p:pic>
        <p:nvPicPr>
          <p:cNvPr id="115" name="Google Shape;115;g28c660516b5_0_19"/>
          <p:cNvPicPr preferRelativeResize="0"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1363345"/>
            <a:ext cx="5181600" cy="291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3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6602730" y="4579620"/>
            <a:ext cx="4843780" cy="20701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3"/>
          <p:cNvSpPr txBox="1"/>
          <p:nvPr/>
        </p:nvSpPr>
        <p:spPr>
          <a:xfrm>
            <a:off x="434110" y="387927"/>
            <a:ext cx="4017818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altLang="en-US" sz="2100" b="1" dirty="0">
                <a:solidFill>
                  <a:schemeClr val="bg1"/>
                </a:solidFill>
                <a:latin typeface="Montserrat" panose="00000500000000000000" pitchFamily="2" charset="-52"/>
              </a:rPr>
              <a:t>Блокс Груп България</a:t>
            </a:r>
          </a:p>
        </p:txBody>
      </p:sp>
      <p:sp>
        <p:nvSpPr>
          <p:cNvPr id="10" name="TextBox 3"/>
          <p:cNvSpPr txBox="1"/>
          <p:nvPr/>
        </p:nvSpPr>
        <p:spPr>
          <a:xfrm>
            <a:off x="561110" y="514927"/>
            <a:ext cx="4017818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altLang="en-US" sz="2100" b="1" dirty="0">
                <a:solidFill>
                  <a:schemeClr val="bg1"/>
                </a:solidFill>
                <a:latin typeface="Montserrat" panose="00000500000000000000" pitchFamily="2" charset="-52"/>
              </a:rPr>
              <a:t>Блокс Груп България</a:t>
            </a:r>
          </a:p>
        </p:txBody>
      </p:sp>
      <p:sp>
        <p:nvSpPr>
          <p:cNvPr id="11" name="Rectangle 2"/>
          <p:cNvSpPr/>
          <p:nvPr/>
        </p:nvSpPr>
        <p:spPr>
          <a:xfrm>
            <a:off x="9236" y="2054"/>
            <a:ext cx="12192000" cy="1135380"/>
          </a:xfrm>
          <a:prstGeom prst="rect">
            <a:avLst/>
          </a:prstGeom>
          <a:solidFill>
            <a:srgbClr val="0058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g-BG" altLang="en-US" sz="3200" b="1" dirty="0">
                <a:solidFill>
                  <a:schemeClr val="bg1"/>
                </a:solidFill>
                <a:latin typeface="Montserrat" panose="00000500000000000000" pitchFamily="2" charset="-52"/>
                <a:sym typeface="+mn-ea"/>
              </a:rPr>
              <a:t>Блокс Груп България - структура</a:t>
            </a:r>
            <a:endParaRPr lang="bg-BG" sz="3200" dirty="0"/>
          </a:p>
        </p:txBody>
      </p:sp>
      <p:pic>
        <p:nvPicPr>
          <p:cNvPr id="13" name="Picture 7" descr="Logo&#10;&#10;Description automatically generated with medium confidenc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326" b="-458"/>
          <a:stretch>
            <a:fillRect/>
          </a:stretch>
        </p:blipFill>
        <p:spPr>
          <a:xfrm>
            <a:off x="10343840" y="177861"/>
            <a:ext cx="1011474" cy="95933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altLang="en-US" b="1" dirty="0">
                <a:solidFill>
                  <a:schemeClr val="bg1"/>
                </a:solidFill>
                <a:latin typeface="Montserrat" panose="00000500000000000000" pitchFamily="2" charset="-52"/>
                <a:sym typeface="+mn-ea"/>
              </a:rPr>
              <a:t>Блокс Груп България - структура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838200" y="1224280"/>
            <a:ext cx="5181600" cy="4953000"/>
          </a:xfrm>
        </p:spPr>
        <p:txBody>
          <a:bodyPr>
            <a:noAutofit/>
          </a:bodyPr>
          <a:lstStyle/>
          <a:p>
            <a:pPr marL="342900" indent="-342900" algn="just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g-BG" altLang="en-US" sz="1300" b="1" dirty="0">
                <a:solidFill>
                  <a:srgbClr val="58585B"/>
                </a:solidFill>
                <a:latin typeface="Montserrat" panose="00000500000000000000" pitchFamily="2" charset="-52"/>
                <a:sym typeface="+mn-ea"/>
              </a:rPr>
              <a:t>Лекари, със специалност по Психиатрия, Анестезиология, Онкология, Физикална и рехабилитационна медицина, Съдова хирургия, Неврология, Педиатрия</a:t>
            </a:r>
            <a:endParaRPr lang="bg-BG" altLang="en-US" sz="1300" b="1" dirty="0">
              <a:solidFill>
                <a:srgbClr val="58585B"/>
              </a:solidFill>
              <a:latin typeface="Montserrat" panose="00000500000000000000" pitchFamily="2" charset="-52"/>
            </a:endParaRPr>
          </a:p>
          <a:p>
            <a:pPr marL="342900" indent="-342900" algn="just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g-BG" altLang="en-US" sz="1300" b="1" dirty="0">
                <a:solidFill>
                  <a:srgbClr val="58585B"/>
                </a:solidFill>
                <a:latin typeface="Montserrat" panose="00000500000000000000" pitchFamily="2" charset="-52"/>
                <a:sym typeface="+mn-ea"/>
              </a:rPr>
              <a:t>Медицински сестри и лекарски асистенти</a:t>
            </a:r>
            <a:endParaRPr lang="bg-BG" altLang="en-US" sz="1300" b="1" dirty="0">
              <a:solidFill>
                <a:srgbClr val="58585B"/>
              </a:solidFill>
              <a:latin typeface="Montserrat" panose="00000500000000000000" pitchFamily="2" charset="-52"/>
            </a:endParaRPr>
          </a:p>
          <a:p>
            <a:pPr marL="342900" indent="-342900" algn="just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g-BG" altLang="en-US" sz="1300" b="1" dirty="0">
                <a:solidFill>
                  <a:srgbClr val="58585B"/>
                </a:solidFill>
                <a:latin typeface="Montserrat" panose="00000500000000000000" pitchFamily="2" charset="-52"/>
                <a:sym typeface="+mn-ea"/>
              </a:rPr>
              <a:t>Психолози</a:t>
            </a:r>
            <a:endParaRPr lang="bg-BG" altLang="en-US" sz="1300" b="1" dirty="0">
              <a:solidFill>
                <a:srgbClr val="58585B"/>
              </a:solidFill>
              <a:latin typeface="Montserrat" panose="00000500000000000000" pitchFamily="2" charset="-52"/>
            </a:endParaRPr>
          </a:p>
          <a:p>
            <a:pPr marL="342900" indent="-342900" algn="just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g-BG" altLang="en-US" sz="1300" b="1" dirty="0">
                <a:solidFill>
                  <a:srgbClr val="58585B"/>
                </a:solidFill>
                <a:latin typeface="Montserrat" panose="00000500000000000000" pitchFamily="2" charset="-52"/>
                <a:sym typeface="+mn-ea"/>
              </a:rPr>
              <a:t>Физиотерапевти</a:t>
            </a:r>
            <a:endParaRPr lang="bg-BG" altLang="en-US" sz="1300" b="1" dirty="0">
              <a:solidFill>
                <a:srgbClr val="58585B"/>
              </a:solidFill>
              <a:latin typeface="Montserrat" panose="00000500000000000000" pitchFamily="2" charset="-52"/>
            </a:endParaRPr>
          </a:p>
          <a:p>
            <a:pPr marL="342900" indent="-342900" algn="just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g-BG" altLang="en-US" sz="1300" b="1" dirty="0">
                <a:solidFill>
                  <a:srgbClr val="58585B"/>
                </a:solidFill>
                <a:latin typeface="Montserrat" panose="00000500000000000000" pitchFamily="2" charset="-52"/>
                <a:sym typeface="+mn-ea"/>
              </a:rPr>
              <a:t>Ерготерапевти</a:t>
            </a:r>
            <a:endParaRPr lang="bg-BG" altLang="en-US" sz="1300" b="1" dirty="0">
              <a:solidFill>
                <a:srgbClr val="58585B"/>
              </a:solidFill>
              <a:latin typeface="Montserrat" panose="00000500000000000000" pitchFamily="2" charset="-52"/>
            </a:endParaRPr>
          </a:p>
          <a:p>
            <a:pPr marL="342900" indent="-342900" algn="just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g-BG" altLang="en-US" sz="1300" b="1" dirty="0">
                <a:solidFill>
                  <a:srgbClr val="58585B"/>
                </a:solidFill>
                <a:latin typeface="Montserrat" panose="00000500000000000000" pitchFamily="2" charset="-52"/>
                <a:sym typeface="+mn-ea"/>
              </a:rPr>
              <a:t>Болногледачи</a:t>
            </a:r>
            <a:endParaRPr lang="bg-BG" altLang="en-US" sz="1300" b="1" dirty="0">
              <a:solidFill>
                <a:srgbClr val="58585B"/>
              </a:solidFill>
              <a:latin typeface="Montserrat" panose="00000500000000000000" pitchFamily="2" charset="-52"/>
            </a:endParaRPr>
          </a:p>
          <a:p>
            <a:pPr marL="342900" indent="-342900" algn="just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g-BG" altLang="en-US" sz="1300" b="1" dirty="0">
                <a:solidFill>
                  <a:srgbClr val="58585B"/>
                </a:solidFill>
                <a:latin typeface="Montserrat" panose="00000500000000000000" pitchFamily="2" charset="-52"/>
                <a:sym typeface="+mn-ea"/>
              </a:rPr>
              <a:t>Социални асистенти</a:t>
            </a:r>
          </a:p>
          <a:p>
            <a:pPr marL="342900" indent="-342900" algn="just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g-BG" altLang="en-US" sz="1300" b="1" dirty="0">
                <a:solidFill>
                  <a:srgbClr val="58585B"/>
                </a:solidFill>
                <a:latin typeface="Montserrat" panose="00000500000000000000" pitchFamily="2" charset="-52"/>
                <a:sym typeface="+mn-ea"/>
              </a:rPr>
              <a:t>Логопеди</a:t>
            </a:r>
          </a:p>
          <a:p>
            <a:pPr marL="342900" indent="-342900" algn="just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g-BG" altLang="en-US" sz="1300" b="1" dirty="0">
                <a:solidFill>
                  <a:srgbClr val="58585B"/>
                </a:solidFill>
                <a:latin typeface="Montserrat" panose="00000500000000000000" pitchFamily="2" charset="-52"/>
                <a:sym typeface="+mn-ea"/>
              </a:rPr>
              <a:t>Хигиенисти</a:t>
            </a:r>
          </a:p>
          <a:p>
            <a:pPr marL="342900" indent="-342900" algn="just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g-BG" altLang="en-US" sz="1300" b="1" dirty="0">
                <a:solidFill>
                  <a:srgbClr val="58585B"/>
                </a:solidFill>
                <a:latin typeface="Montserrat" panose="00000500000000000000" pitchFamily="2" charset="-52"/>
                <a:sym typeface="+mn-ea"/>
              </a:rPr>
              <a:t>Консултанти</a:t>
            </a:r>
          </a:p>
          <a:p>
            <a:pPr marL="342900" indent="-342900" algn="just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g-BG" altLang="en-US" sz="1300" b="1" dirty="0">
                <a:solidFill>
                  <a:srgbClr val="58585B"/>
                </a:solidFill>
                <a:latin typeface="Montserrat" panose="00000500000000000000" pitchFamily="2" charset="-52"/>
                <a:sym typeface="+mn-ea"/>
              </a:rPr>
              <a:t>Администрация</a:t>
            </a:r>
            <a:endParaRPr lang="en-US" sz="1300" b="1" dirty="0">
              <a:solidFill>
                <a:srgbClr val="58585B"/>
              </a:solidFill>
              <a:latin typeface="Montserrat" panose="00000500000000000000" pitchFamily="2" charset="-52"/>
            </a:endParaRPr>
          </a:p>
          <a:p>
            <a:endParaRPr lang="en-US" sz="1300" b="1" dirty="0">
              <a:solidFill>
                <a:srgbClr val="58585B"/>
              </a:solidFill>
              <a:latin typeface="Montserrat" panose="00000500000000000000" pitchFamily="2" charset="-52"/>
            </a:endParaRPr>
          </a:p>
        </p:txBody>
      </p:sp>
      <p:pic>
        <p:nvPicPr>
          <p:cNvPr id="9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537460"/>
            <a:ext cx="5181600" cy="2926715"/>
          </a:xfrm>
          <a:prstGeom prst="rect">
            <a:avLst/>
          </a:prstGeom>
        </p:spPr>
      </p:pic>
      <p:sp>
        <p:nvSpPr>
          <p:cNvPr id="10" name="Rectangle 2"/>
          <p:cNvSpPr/>
          <p:nvPr/>
        </p:nvSpPr>
        <p:spPr>
          <a:xfrm>
            <a:off x="9236" y="2054"/>
            <a:ext cx="12192000" cy="1135380"/>
          </a:xfrm>
          <a:prstGeom prst="rect">
            <a:avLst/>
          </a:prstGeom>
          <a:solidFill>
            <a:srgbClr val="0058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g-BG" altLang="en-US" sz="3200" b="1" dirty="0">
                <a:solidFill>
                  <a:schemeClr val="bg1"/>
                </a:solidFill>
                <a:latin typeface="Montserrat" panose="00000500000000000000" pitchFamily="2" charset="-52"/>
                <a:sym typeface="+mn-ea"/>
              </a:rPr>
              <a:t>Блокс Груп България - Екипи</a:t>
            </a:r>
            <a:endParaRPr lang="bg-BG" sz="3200" dirty="0"/>
          </a:p>
        </p:txBody>
      </p:sp>
      <p:pic>
        <p:nvPicPr>
          <p:cNvPr id="13" name="Picture 7" descr="Logo&#10;&#10;Description automatically generated with medium confidenc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326" b="-458"/>
          <a:stretch>
            <a:fillRect/>
          </a:stretch>
        </p:blipFill>
        <p:spPr>
          <a:xfrm>
            <a:off x="10258115" y="177861"/>
            <a:ext cx="1011474" cy="95933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altLang="en-US" b="1" dirty="0">
                <a:solidFill>
                  <a:schemeClr val="bg1"/>
                </a:solidFill>
                <a:latin typeface="Montserrat" panose="00000500000000000000" pitchFamily="2" charset="-52"/>
                <a:sym typeface="+mn-ea"/>
              </a:rPr>
              <a:t>Блокс Груп България</a:t>
            </a:r>
            <a:endParaRPr lang="en-US"/>
          </a:p>
        </p:txBody>
      </p:sp>
      <p:sp>
        <p:nvSpPr>
          <p:cNvPr id="14" name="Text Placeholder 13"/>
          <p:cNvSpPr>
            <a:spLocks noGrp="1"/>
          </p:cNvSpPr>
          <p:nvPr>
            <p:ph type="body" idx="4294967295"/>
          </p:nvPr>
        </p:nvSpPr>
        <p:spPr>
          <a:xfrm>
            <a:off x="0" y="1825625"/>
            <a:ext cx="5157470" cy="4443095"/>
          </a:xfrm>
        </p:spPr>
        <p:txBody>
          <a:bodyPr>
            <a:normAutofit/>
          </a:bodyPr>
          <a:lstStyle/>
          <a:p>
            <a:r>
              <a:rPr lang="bg-BG" altLang="en-US" sz="2220" b="1">
                <a:latin typeface="Montserrat" panose="00000500000000000000" charset="0"/>
                <a:cs typeface="Montserrat" panose="00000500000000000000" charset="0"/>
              </a:rPr>
              <a:t>24/7 медицинска грижа</a:t>
            </a:r>
          </a:p>
          <a:p>
            <a:r>
              <a:rPr lang="bg-BG" altLang="en-US" sz="2220" b="1">
                <a:latin typeface="Montserrat" panose="00000500000000000000" charset="0"/>
                <a:cs typeface="Montserrat" panose="00000500000000000000" charset="0"/>
              </a:rPr>
              <a:t>24/7 обгрижване</a:t>
            </a:r>
          </a:p>
          <a:p>
            <a:r>
              <a:rPr lang="bg-BG" altLang="en-US" sz="2220" b="1">
                <a:latin typeface="Montserrat" panose="00000500000000000000" charset="0"/>
                <a:cs typeface="Montserrat" panose="00000500000000000000" charset="0"/>
              </a:rPr>
              <a:t>4 - 6 часа дневно провеждане на индивидуална комплексна рехабилитационна програма</a:t>
            </a:r>
          </a:p>
          <a:p>
            <a:r>
              <a:rPr lang="bg-BG" altLang="en-US" sz="2220" b="1">
                <a:latin typeface="Montserrat" panose="00000500000000000000" charset="0"/>
                <a:cs typeface="Montserrat" panose="00000500000000000000" charset="0"/>
              </a:rPr>
              <a:t>7 дни медицинска рехабилитация</a:t>
            </a:r>
          </a:p>
          <a:p>
            <a:r>
              <a:rPr lang="bg-BG" altLang="en-US" sz="2220" b="1">
                <a:latin typeface="Montserrat" panose="00000500000000000000" charset="0"/>
                <a:cs typeface="Montserrat" panose="00000500000000000000" charset="0"/>
              </a:rPr>
              <a:t>5 дни ерготерапия</a:t>
            </a:r>
          </a:p>
          <a:p>
            <a:r>
              <a:rPr lang="bg-BG" altLang="en-US" sz="2220" b="1">
                <a:latin typeface="Montserrat" panose="00000500000000000000" charset="0"/>
                <a:cs typeface="Montserrat" panose="00000500000000000000" charset="0"/>
              </a:rPr>
              <a:t>до 5 дни работа с психолог</a:t>
            </a:r>
          </a:p>
          <a:p>
            <a:r>
              <a:rPr lang="bg-BG" altLang="en-US" sz="2220" b="1">
                <a:latin typeface="Montserrat" panose="00000500000000000000" charset="0"/>
                <a:cs typeface="Montserrat" panose="00000500000000000000" charset="0"/>
              </a:rPr>
              <a:t>до 5 дни работа с логопед</a:t>
            </a:r>
          </a:p>
        </p:txBody>
      </p:sp>
      <p:sp>
        <p:nvSpPr>
          <p:cNvPr id="7" name="Rectangle 2"/>
          <p:cNvSpPr/>
          <p:nvPr/>
        </p:nvSpPr>
        <p:spPr>
          <a:xfrm>
            <a:off x="9236" y="2054"/>
            <a:ext cx="12192000" cy="1135380"/>
          </a:xfrm>
          <a:prstGeom prst="rect">
            <a:avLst/>
          </a:prstGeom>
          <a:solidFill>
            <a:srgbClr val="0058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g-BG" altLang="en-US" sz="3200" b="1" dirty="0">
                <a:solidFill>
                  <a:schemeClr val="bg1"/>
                </a:solidFill>
                <a:latin typeface="Montserrat" panose="00000500000000000000" pitchFamily="2" charset="-52"/>
                <a:sym typeface="+mn-ea"/>
              </a:rPr>
              <a:t>Блокс Груп България - Услуги</a:t>
            </a:r>
            <a:endParaRPr lang="bg-BG" sz="3200" dirty="0"/>
          </a:p>
        </p:txBody>
      </p:sp>
      <p:pic>
        <p:nvPicPr>
          <p:cNvPr id="12" name="Picture 7" descr="Logo&#10;&#10;Description automatically generated with medium confidence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326" b="-458"/>
          <a:stretch>
            <a:fillRect/>
          </a:stretch>
        </p:blipFill>
        <p:spPr>
          <a:xfrm>
            <a:off x="9633585" y="267970"/>
            <a:ext cx="1163955" cy="869315"/>
          </a:xfrm>
          <a:prstGeom prst="rect">
            <a:avLst/>
          </a:prstGeom>
        </p:spPr>
      </p:pic>
      <p:pic>
        <p:nvPicPr>
          <p:cNvPr id="199" name="Google Shape;199;p8"/>
          <p:cNvPicPr preferRelativeResize="0"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536940" y="3880485"/>
            <a:ext cx="3206750" cy="2669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12" descr="A room with a bed and a television&#10;&#10;Description automatically generated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5452745" y="1346200"/>
            <a:ext cx="3307080" cy="21577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idx="4294967295"/>
          </p:nvPr>
        </p:nvSpPr>
        <p:spPr>
          <a:xfrm>
            <a:off x="-9236" y="1690688"/>
            <a:ext cx="5971032" cy="5383657"/>
          </a:xfrm>
        </p:spPr>
        <p:txBody>
          <a:bodyPr>
            <a:noAutofit/>
          </a:bodyPr>
          <a:lstStyle/>
          <a:p>
            <a:r>
              <a:rPr lang="en-US" altLang="bg-BG" sz="1600" b="1" dirty="0">
                <a:latin typeface="Montserrat" panose="00000500000000000000" charset="0"/>
                <a:cs typeface="Montserrat" panose="00000500000000000000" charset="0"/>
              </a:rPr>
              <a:t>I</a:t>
            </a:r>
            <a:r>
              <a:rPr lang="bg-BG" altLang="bg-BG" sz="1600" b="1" dirty="0">
                <a:latin typeface="Montserrat" panose="00000500000000000000" charset="0"/>
                <a:cs typeface="Montserrat" panose="00000500000000000000" charset="0"/>
              </a:rPr>
              <a:t> седмица - запознаване с </a:t>
            </a:r>
            <a:r>
              <a:rPr lang="bg-BG" altLang="bg-BG" sz="1600" b="1" dirty="0" smtClean="0">
                <a:latin typeface="Montserrat" panose="00000500000000000000" charset="0"/>
                <a:cs typeface="Montserrat" panose="00000500000000000000" charset="0"/>
              </a:rPr>
              <a:t>всички </a:t>
            </a:r>
            <a:r>
              <a:rPr lang="bg-BG" altLang="bg-BG" sz="1600" b="1" dirty="0">
                <a:latin typeface="Montserrat" panose="00000500000000000000" charset="0"/>
                <a:cs typeface="Montserrat" panose="00000500000000000000" charset="0"/>
              </a:rPr>
              <a:t>структури на Блокс Груп България; обучение в ползване на апаратура и </a:t>
            </a:r>
            <a:r>
              <a:rPr lang="bg-BG" altLang="bg-BG" sz="1600" b="1" dirty="0" smtClean="0">
                <a:latin typeface="Montserrat" panose="00000500000000000000" charset="0"/>
                <a:cs typeface="Montserrat" panose="00000500000000000000" charset="0"/>
              </a:rPr>
              <a:t>оборудване</a:t>
            </a:r>
          </a:p>
          <a:p>
            <a:r>
              <a:rPr lang="en-US" altLang="bg-BG" sz="1600" b="1" dirty="0" smtClean="0">
                <a:latin typeface="Montserrat" panose="00000500000000000000" charset="0"/>
                <a:cs typeface="Montserrat" panose="00000500000000000000" charset="0"/>
              </a:rPr>
              <a:t>II</a:t>
            </a:r>
            <a:r>
              <a:rPr lang="bg-BG" altLang="bg-BG" sz="1600" b="1" dirty="0" smtClean="0">
                <a:latin typeface="Montserrat" panose="00000500000000000000" charset="0"/>
                <a:cs typeface="Montserrat" panose="00000500000000000000" charset="0"/>
              </a:rPr>
              <a:t> </a:t>
            </a:r>
            <a:r>
              <a:rPr lang="bg-BG" altLang="bg-BG" sz="1600" b="1" dirty="0">
                <a:latin typeface="Montserrat" panose="00000500000000000000" charset="0"/>
                <a:cs typeface="Montserrat" panose="00000500000000000000" charset="0"/>
              </a:rPr>
              <a:t>- </a:t>
            </a:r>
            <a:r>
              <a:rPr lang="en-US" altLang="bg-BG" sz="1600" b="1" dirty="0">
                <a:latin typeface="Montserrat" panose="00000500000000000000" charset="0"/>
                <a:cs typeface="Montserrat" panose="00000500000000000000" charset="0"/>
              </a:rPr>
              <a:t>IV </a:t>
            </a:r>
            <a:r>
              <a:rPr lang="bg-BG" altLang="bg-BG" sz="1600" b="1" dirty="0">
                <a:latin typeface="Montserrat" panose="00000500000000000000" charset="0"/>
                <a:cs typeface="Montserrat" panose="00000500000000000000" charset="0"/>
              </a:rPr>
              <a:t>седмици - наблюдение при реализиране на дейностите във всички </a:t>
            </a:r>
            <a:r>
              <a:rPr lang="bg-BG" altLang="bg-BG" sz="1600" b="1" dirty="0" smtClean="0">
                <a:latin typeface="Montserrat" panose="00000500000000000000" charset="0"/>
                <a:cs typeface="Montserrat" panose="00000500000000000000" charset="0"/>
              </a:rPr>
              <a:t>структури</a:t>
            </a:r>
            <a:endParaRPr lang="bg-BG" altLang="bg-BG" sz="1600" b="1" dirty="0">
              <a:latin typeface="Montserrat" panose="00000500000000000000" charset="0"/>
              <a:cs typeface="Montserrat" panose="00000500000000000000" charset="0"/>
            </a:endParaRPr>
          </a:p>
          <a:p>
            <a:r>
              <a:rPr lang="en-US" altLang="bg-BG" sz="1600" b="1" dirty="0">
                <a:latin typeface="Montserrat" panose="00000500000000000000" charset="0"/>
                <a:cs typeface="Montserrat" panose="00000500000000000000" charset="0"/>
              </a:rPr>
              <a:t>IV - VI </a:t>
            </a:r>
            <a:r>
              <a:rPr lang="bg-BG" altLang="bg-BG" sz="1600" b="1" dirty="0">
                <a:latin typeface="Montserrat" panose="00000500000000000000" charset="0"/>
                <a:cs typeface="Montserrat" panose="00000500000000000000" charset="0"/>
              </a:rPr>
              <a:t>седмици - работа под супервизия</a:t>
            </a:r>
          </a:p>
          <a:p>
            <a:r>
              <a:rPr lang="bg-BG" altLang="bg-BG" sz="1600" b="1" dirty="0">
                <a:latin typeface="Montserrat" panose="00000500000000000000" charset="0"/>
                <a:cs typeface="Montserrat" panose="00000500000000000000" charset="0"/>
              </a:rPr>
              <a:t>от </a:t>
            </a:r>
            <a:r>
              <a:rPr lang="en-US" altLang="bg-BG" sz="1600" b="1" dirty="0">
                <a:latin typeface="Montserrat" panose="00000500000000000000" charset="0"/>
                <a:cs typeface="Montserrat" panose="00000500000000000000" charset="0"/>
              </a:rPr>
              <a:t>VI - VIII</a:t>
            </a:r>
            <a:r>
              <a:rPr lang="bg-BG" altLang="bg-BG" sz="1600" b="1" dirty="0">
                <a:latin typeface="Montserrat" panose="00000500000000000000" charset="0"/>
                <a:cs typeface="Montserrat" panose="00000500000000000000" charset="0"/>
              </a:rPr>
              <a:t> седмици - самостоятелна работа</a:t>
            </a:r>
          </a:p>
          <a:p>
            <a:r>
              <a:rPr lang="bg-BG" altLang="bg-BG" sz="1600" b="1" dirty="0">
                <a:latin typeface="Montserrat" panose="00000500000000000000" charset="0"/>
                <a:cs typeface="Montserrat" panose="00000500000000000000" charset="0"/>
              </a:rPr>
              <a:t>задължителна атестация от пряк ръководител след 3 и 6 месеца</a:t>
            </a:r>
          </a:p>
          <a:p>
            <a:r>
              <a:rPr lang="bg-BG" altLang="bg-BG" sz="1600" b="1" dirty="0">
                <a:latin typeface="Montserrat" panose="00000500000000000000" charset="0"/>
                <a:cs typeface="Montserrat" panose="00000500000000000000" charset="0"/>
              </a:rPr>
              <a:t>ежедневно отчитане на дейността в рамките на рехабилитационния екип</a:t>
            </a:r>
          </a:p>
          <a:p>
            <a:r>
              <a:rPr lang="bg-BG" altLang="bg-BG" sz="1600" b="1" dirty="0" smtClean="0">
                <a:latin typeface="Montserrat" panose="00000500000000000000" charset="0"/>
                <a:cs typeface="Montserrat" panose="00000500000000000000" charset="0"/>
              </a:rPr>
              <a:t>Физиотерапевт-специализант </a:t>
            </a:r>
            <a:r>
              <a:rPr lang="bg-BG" altLang="bg-BG" sz="1600" b="1" dirty="0">
                <a:latin typeface="Montserrat" panose="00000500000000000000" charset="0"/>
                <a:cs typeface="Montserrat" panose="00000500000000000000" charset="0"/>
              </a:rPr>
              <a:t>извършва всички дейности единствено под супервизия</a:t>
            </a:r>
          </a:p>
          <a:p>
            <a:r>
              <a:rPr lang="bg-BG" altLang="bg-BG" sz="1600" b="1" dirty="0">
                <a:latin typeface="Montserrat" panose="00000500000000000000" charset="0"/>
                <a:cs typeface="Montserrat" panose="00000500000000000000" charset="0"/>
              </a:rPr>
              <a:t>всеки месец - извършване на атестация на физиотерапевт-специализант</a:t>
            </a:r>
          </a:p>
          <a:p>
            <a:pPr marL="0" indent="0">
              <a:buNone/>
            </a:pPr>
            <a:endParaRPr lang="bg-BG" altLang="bg-BG" sz="1600" b="1" dirty="0">
              <a:latin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7" name="Rectangle 2"/>
          <p:cNvSpPr/>
          <p:nvPr/>
        </p:nvSpPr>
        <p:spPr>
          <a:xfrm>
            <a:off x="9236" y="2054"/>
            <a:ext cx="12192000" cy="1135380"/>
          </a:xfrm>
          <a:prstGeom prst="rect">
            <a:avLst/>
          </a:prstGeom>
          <a:solidFill>
            <a:srgbClr val="0058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g-BG" altLang="en-US" sz="3200" b="1" dirty="0">
                <a:solidFill>
                  <a:schemeClr val="bg1"/>
                </a:solidFill>
                <a:latin typeface="Montserrat" panose="00000500000000000000" pitchFamily="2" charset="-52"/>
                <a:sym typeface="+mn-ea"/>
              </a:rPr>
              <a:t>Блокс Груп България - обучение на </a:t>
            </a:r>
          </a:p>
          <a:p>
            <a:r>
              <a:rPr lang="bg-BG" altLang="en-US" sz="3200" b="1" dirty="0">
                <a:solidFill>
                  <a:schemeClr val="bg1"/>
                </a:solidFill>
                <a:latin typeface="Montserrat" panose="00000500000000000000" pitchFamily="2" charset="-52"/>
                <a:sym typeface="+mn-ea"/>
              </a:rPr>
              <a:t>с</a:t>
            </a:r>
            <a:r>
              <a:rPr lang="bg-BG" altLang="en-US" sz="3200" b="1" dirty="0" smtClean="0">
                <a:solidFill>
                  <a:schemeClr val="bg1"/>
                </a:solidFill>
                <a:latin typeface="Montserrat" panose="00000500000000000000" pitchFamily="2" charset="-52"/>
                <a:sym typeface="+mn-ea"/>
              </a:rPr>
              <a:t>тажанти и </a:t>
            </a:r>
            <a:r>
              <a:rPr lang="bg-BG" altLang="en-US" sz="3200" b="1" dirty="0" smtClean="0">
                <a:solidFill>
                  <a:schemeClr val="bg1"/>
                </a:solidFill>
                <a:latin typeface="Montserrat" panose="00000500000000000000" pitchFamily="2" charset="-52"/>
                <a:sym typeface="+mn-ea"/>
              </a:rPr>
              <a:t>новопостъпили </a:t>
            </a:r>
            <a:r>
              <a:rPr lang="bg-BG" altLang="en-US" sz="3200" b="1" dirty="0">
                <a:solidFill>
                  <a:schemeClr val="bg1"/>
                </a:solidFill>
                <a:latin typeface="Montserrat" panose="00000500000000000000" pitchFamily="2" charset="-52"/>
                <a:sym typeface="+mn-ea"/>
              </a:rPr>
              <a:t>физиотерапевти</a:t>
            </a:r>
            <a:endParaRPr lang="bg-BG" sz="3200" dirty="0"/>
          </a:p>
        </p:txBody>
      </p:sp>
      <p:pic>
        <p:nvPicPr>
          <p:cNvPr id="13" name="Picture 7" descr="Logo&#10;&#10;Description automatically generated with medium confidence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326" b="-458"/>
          <a:stretch>
            <a:fillRect/>
          </a:stretch>
        </p:blipFill>
        <p:spPr>
          <a:xfrm>
            <a:off x="10689879" y="19526"/>
            <a:ext cx="1492885" cy="1008380"/>
          </a:xfrm>
          <a:prstGeom prst="rect">
            <a:avLst/>
          </a:prstGeom>
        </p:spPr>
      </p:pic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586855" y="1825625"/>
            <a:ext cx="4351655" cy="43516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490728" y="1950720"/>
            <a:ext cx="5181600" cy="4907280"/>
          </a:xfrm>
        </p:spPr>
        <p:txBody>
          <a:bodyPr>
            <a:normAutofit fontScale="25000" lnSpcReduction="20000"/>
          </a:bodyPr>
          <a:lstStyle/>
          <a:p>
            <a:r>
              <a:rPr lang="bg-BG" altLang="en-US" sz="6665" b="1" dirty="0">
                <a:latin typeface="Montserrat" panose="00000500000000000000" charset="0"/>
                <a:cs typeface="Montserrat" panose="00000500000000000000" charset="0"/>
              </a:rPr>
              <a:t>Участие в прием на нов пациент/резидент, запознаване с медицинското досие</a:t>
            </a:r>
          </a:p>
          <a:p>
            <a:r>
              <a:rPr lang="bg-BG" altLang="en-US" sz="6665" b="1" dirty="0">
                <a:latin typeface="Montserrat" panose="00000500000000000000" charset="0"/>
                <a:cs typeface="Montserrat" panose="00000500000000000000" charset="0"/>
              </a:rPr>
              <a:t>Участие в преглед с лекар ФРМ, запознаване с медицинското и функционално състояние на новопостъпил </a:t>
            </a:r>
            <a:r>
              <a:rPr lang="bg-BG" altLang="en-US" sz="6665" b="1" dirty="0">
                <a:latin typeface="Montserrat" panose="00000500000000000000" charset="0"/>
                <a:cs typeface="Montserrat" panose="00000500000000000000" charset="0"/>
                <a:sym typeface="+mn-ea"/>
              </a:rPr>
              <a:t>пациент/резидент</a:t>
            </a:r>
            <a:endParaRPr lang="bg-BG" altLang="en-US" sz="6665" b="1" dirty="0">
              <a:latin typeface="Montserrat" panose="00000500000000000000" charset="0"/>
              <a:cs typeface="Montserrat" panose="00000500000000000000" charset="0"/>
            </a:endParaRPr>
          </a:p>
          <a:p>
            <a:r>
              <a:rPr lang="bg-BG" altLang="en-US" sz="6665" b="1" dirty="0">
                <a:latin typeface="Montserrat" panose="00000500000000000000" charset="0"/>
                <a:cs typeface="Montserrat" panose="00000500000000000000" charset="0"/>
              </a:rPr>
              <a:t>Изготвяне на функционална оценка до </a:t>
            </a:r>
            <a:r>
              <a:rPr lang="bg-BG" altLang="en-US" sz="6665" b="1" dirty="0" smtClean="0">
                <a:latin typeface="Montserrat" panose="00000500000000000000" charset="0"/>
                <a:cs typeface="Montserrat" panose="00000500000000000000" charset="0"/>
              </a:rPr>
              <a:t>24-я </a:t>
            </a:r>
            <a:r>
              <a:rPr lang="bg-BG" altLang="en-US" sz="6665" b="1" dirty="0">
                <a:latin typeface="Montserrat" panose="00000500000000000000" charset="0"/>
                <a:cs typeface="Montserrat" panose="00000500000000000000" charset="0"/>
              </a:rPr>
              <a:t>час от приема</a:t>
            </a:r>
          </a:p>
          <a:p>
            <a:r>
              <a:rPr lang="bg-BG" altLang="en-US" sz="6665" b="1" dirty="0">
                <a:latin typeface="Montserrat" panose="00000500000000000000" charset="0"/>
                <a:cs typeface="Montserrat" panose="00000500000000000000" charset="0"/>
              </a:rPr>
              <a:t>Изготвяне на комплексна рехабилитационна програма</a:t>
            </a:r>
          </a:p>
          <a:p>
            <a:r>
              <a:rPr lang="bg-BG" altLang="en-US" sz="6665" b="1" dirty="0">
                <a:latin typeface="Montserrat" panose="00000500000000000000" charset="0"/>
                <a:cs typeface="Montserrat" panose="00000500000000000000" charset="0"/>
              </a:rPr>
              <a:t>Участие в ежедневна сутрешна визитация</a:t>
            </a:r>
          </a:p>
          <a:p>
            <a:r>
              <a:rPr lang="bg-BG" altLang="en-US" sz="6665" b="1" dirty="0">
                <a:latin typeface="Montserrat" panose="00000500000000000000" charset="0"/>
                <a:cs typeface="Montserrat" panose="00000500000000000000" charset="0"/>
              </a:rPr>
              <a:t>Ежедневно обсъждане с другите екипи индивидуалната комплексна рехабилитационна програма на всеки </a:t>
            </a:r>
            <a:r>
              <a:rPr lang="bg-BG" altLang="en-US" sz="6665" b="1" dirty="0">
                <a:latin typeface="Montserrat" panose="00000500000000000000" charset="0"/>
                <a:cs typeface="Montserrat" panose="00000500000000000000" charset="0"/>
                <a:sym typeface="+mn-ea"/>
              </a:rPr>
              <a:t>пациент/резидент</a:t>
            </a:r>
          </a:p>
          <a:p>
            <a:r>
              <a:rPr lang="bg-BG" altLang="en-US" sz="6665" b="1" dirty="0">
                <a:latin typeface="Montserrat" panose="00000500000000000000" charset="0"/>
                <a:cs typeface="Montserrat" panose="00000500000000000000" charset="0"/>
                <a:sym typeface="+mn-ea"/>
              </a:rPr>
              <a:t>Реализиране на индивидуалната комплексна рехабилитационна програма ежедневно </a:t>
            </a:r>
          </a:p>
          <a:p>
            <a:endParaRPr lang="bg-BG" altLang="en-US" dirty="0"/>
          </a:p>
          <a:p>
            <a:endParaRPr lang="bg-BG" alt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r>
              <a:rPr lang="bg-BG" altLang="en-US" sz="1700" b="1" dirty="0">
                <a:latin typeface="Montserrat" panose="00000500000000000000" charset="0"/>
                <a:cs typeface="Montserrat" panose="00000500000000000000" charset="0"/>
                <a:sym typeface="+mn-ea"/>
              </a:rPr>
              <a:t>Лечение с положение на пациенти/резиденти в леглови режим по протокол на веки 2 часа</a:t>
            </a:r>
          </a:p>
          <a:p>
            <a:r>
              <a:rPr lang="bg-BG" altLang="en-US" sz="1700" b="1" dirty="0">
                <a:latin typeface="Montserrat" panose="00000500000000000000" charset="0"/>
                <a:cs typeface="Montserrat" panose="00000500000000000000" charset="0"/>
                <a:sym typeface="+mn-ea"/>
              </a:rPr>
              <a:t>Мониторинг и съдействие в грижата за всеки пациент/резидент /орално-лицева хигиена, преобличане, хранене, извеждане, вертикализация, транспортиране, ползване на баня и тоалетна и др./</a:t>
            </a:r>
          </a:p>
          <a:p>
            <a:r>
              <a:rPr lang="bg-BG" altLang="en-US" sz="1700" b="1" dirty="0">
                <a:latin typeface="Montserrat" panose="00000500000000000000" charset="0"/>
                <a:cs typeface="Montserrat" panose="00000500000000000000" charset="0"/>
                <a:sym typeface="+mn-ea"/>
              </a:rPr>
              <a:t>Обучение на болногледачи и домашни асистенти за специфична индивидуална грижа</a:t>
            </a:r>
            <a:endParaRPr lang="en-US" sz="1700" b="1" dirty="0">
              <a:latin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10" name="Rectangle 2"/>
          <p:cNvSpPr/>
          <p:nvPr/>
        </p:nvSpPr>
        <p:spPr>
          <a:xfrm>
            <a:off x="9236" y="2054"/>
            <a:ext cx="12192000" cy="1135380"/>
          </a:xfrm>
          <a:prstGeom prst="rect">
            <a:avLst/>
          </a:prstGeom>
          <a:solidFill>
            <a:srgbClr val="0058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g-BG" altLang="en-US" sz="3200" b="1" dirty="0">
                <a:solidFill>
                  <a:schemeClr val="bg1"/>
                </a:solidFill>
                <a:latin typeface="Montserrat" panose="00000500000000000000" pitchFamily="2" charset="-52"/>
                <a:sym typeface="+mn-ea"/>
              </a:rPr>
              <a:t>Блокс Груп България </a:t>
            </a:r>
            <a:r>
              <a:rPr lang="bg-BG" altLang="en-US" sz="3200" b="1" dirty="0" smtClean="0">
                <a:solidFill>
                  <a:schemeClr val="bg1"/>
                </a:solidFill>
                <a:latin typeface="Montserrat" panose="00000500000000000000" pitchFamily="2" charset="-52"/>
                <a:sym typeface="+mn-ea"/>
              </a:rPr>
              <a:t>-дейности на физиотерапевтите</a:t>
            </a:r>
            <a:endParaRPr lang="bg-BG" sz="3200" dirty="0"/>
          </a:p>
        </p:txBody>
      </p:sp>
      <p:pic>
        <p:nvPicPr>
          <p:cNvPr id="13" name="Picture 7" descr="Logo&#10;&#10;Description automatically generated with medium confidence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326" b="-458"/>
          <a:stretch>
            <a:fillRect/>
          </a:stretch>
        </p:blipFill>
        <p:spPr>
          <a:xfrm>
            <a:off x="11179031" y="867887"/>
            <a:ext cx="1196975" cy="8902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bg-BG" altLang="en-US" sz="2220" b="1" dirty="0">
                <a:latin typeface="Montserrat" panose="00000500000000000000" charset="0"/>
                <a:cs typeface="Montserrat" panose="00000500000000000000" charset="0"/>
              </a:rPr>
              <a:t>Препоръчване и обучение на </a:t>
            </a:r>
            <a:r>
              <a:rPr lang="bg-BG" altLang="en-US" sz="2220" b="1" dirty="0">
                <a:latin typeface="Montserrat" panose="00000500000000000000" charset="0"/>
                <a:cs typeface="Montserrat" panose="00000500000000000000" charset="0"/>
                <a:sym typeface="+mn-ea"/>
              </a:rPr>
              <a:t>пациент/резидент, близки и придружители за ползване на ортезни и помощни средства</a:t>
            </a:r>
          </a:p>
          <a:p>
            <a:r>
              <a:rPr lang="bg-BG" altLang="en-US" sz="2220" b="1" dirty="0">
                <a:latin typeface="Montserrat" panose="00000500000000000000" charset="0"/>
                <a:cs typeface="Montserrat" panose="00000500000000000000" charset="0"/>
                <a:sym typeface="+mn-ea"/>
              </a:rPr>
              <a:t>Обучение в дейности от ежедневието на пациент/резидент, близки, обгрижващи лица</a:t>
            </a:r>
          </a:p>
          <a:p>
            <a:r>
              <a:rPr lang="bg-BG" altLang="en-US" sz="2220" b="1" dirty="0">
                <a:latin typeface="Montserrat" panose="00000500000000000000" charset="0"/>
                <a:cs typeface="Montserrat" panose="00000500000000000000" charset="0"/>
                <a:sym typeface="+mn-ea"/>
              </a:rPr>
              <a:t>Отчет на дейността и даване на писмена и устна обратна връзка /ежедневно, 2 пъти седмично, ежемесечно/</a:t>
            </a:r>
            <a:endParaRPr lang="bg-BG" altLang="en-US" sz="2220" b="1" dirty="0">
              <a:latin typeface="Montserrat" panose="00000500000000000000" charset="0"/>
              <a:cs typeface="Montserrat" panose="00000500000000000000" charset="0"/>
            </a:endParaRPr>
          </a:p>
          <a:p>
            <a:endParaRPr lang="bg-BG" altLang="en-US" dirty="0"/>
          </a:p>
          <a:p>
            <a:endParaRPr lang="bg-BG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303655"/>
            <a:ext cx="5181600" cy="4873625"/>
          </a:xfrm>
        </p:spPr>
        <p:txBody>
          <a:bodyPr>
            <a:noAutofit/>
          </a:bodyPr>
          <a:lstStyle/>
          <a:p>
            <a:r>
              <a:rPr lang="bg-BG" altLang="en-US" sz="2000" b="1">
                <a:latin typeface="Montserrat" panose="00000500000000000000" charset="0"/>
                <a:cs typeface="Montserrat" panose="00000500000000000000" charset="0"/>
                <a:sym typeface="+mn-ea"/>
              </a:rPr>
              <a:t>Участие в ежедневни работни срещи на рехабилитационния екип /супервизия на случаи, вътрешни обучения, разпределяне на задачи, организиране на работен процес/</a:t>
            </a:r>
            <a:endParaRPr lang="bg-BG" altLang="en-US" sz="2000" b="1">
              <a:latin typeface="Montserrat" panose="00000500000000000000" charset="0"/>
              <a:cs typeface="Montserrat" panose="00000500000000000000" charset="0"/>
            </a:endParaRPr>
          </a:p>
          <a:p>
            <a:r>
              <a:rPr lang="bg-BG" altLang="en-US" sz="2000" b="1">
                <a:latin typeface="Montserrat" panose="00000500000000000000" charset="0"/>
                <a:cs typeface="Montserrat" panose="00000500000000000000" charset="0"/>
                <a:sym typeface="+mn-ea"/>
              </a:rPr>
              <a:t>Участие в ежеседмичен медицински съвет</a:t>
            </a:r>
            <a:endParaRPr lang="bg-BG" altLang="en-US" sz="2000" b="1">
              <a:latin typeface="Montserrat" panose="00000500000000000000" charset="0"/>
              <a:cs typeface="Montserrat" panose="00000500000000000000" charset="0"/>
            </a:endParaRPr>
          </a:p>
          <a:p>
            <a:r>
              <a:rPr lang="bg-BG" altLang="en-US" sz="2000" b="1">
                <a:latin typeface="Montserrat" panose="00000500000000000000" charset="0"/>
                <a:cs typeface="Montserrat" panose="00000500000000000000" charset="0"/>
                <a:sym typeface="+mn-ea"/>
              </a:rPr>
              <a:t>Изготвяне на периодична функционална оценка на състоянието на всеки пациент/резидент на всеки 2 седмици</a:t>
            </a:r>
            <a:endParaRPr lang="bg-BG" altLang="en-US" sz="2000" b="1">
              <a:latin typeface="Montserrat" panose="00000500000000000000" charset="0"/>
              <a:cs typeface="Montserrat" panose="00000500000000000000" charset="0"/>
            </a:endParaRPr>
          </a:p>
          <a:p>
            <a:r>
              <a:rPr lang="bg-BG" altLang="en-US" sz="2000" b="1">
                <a:latin typeface="Montserrat" panose="00000500000000000000" charset="0"/>
                <a:cs typeface="Montserrat" panose="00000500000000000000" charset="0"/>
                <a:sym typeface="+mn-ea"/>
              </a:rPr>
              <a:t>Участие в периодични обучения и тренинги</a:t>
            </a:r>
            <a:endParaRPr lang="bg-BG" altLang="en-US" sz="2000" b="1">
              <a:latin typeface="Montserrat" panose="00000500000000000000" charset="0"/>
              <a:cs typeface="Montserrat" panose="00000500000000000000" charset="0"/>
            </a:endParaRPr>
          </a:p>
          <a:p>
            <a:r>
              <a:rPr lang="bg-BG" altLang="en-US" sz="2000" b="1">
                <a:latin typeface="Montserrat" panose="00000500000000000000" charset="0"/>
                <a:cs typeface="Montserrat" panose="00000500000000000000" charset="0"/>
                <a:sym typeface="+mn-ea"/>
              </a:rPr>
              <a:t>Участие в работни междуекипни срещи</a:t>
            </a:r>
            <a:endParaRPr lang="bg-BG" altLang="en-US" sz="2000" b="1">
              <a:latin typeface="Montserrat" panose="00000500000000000000" charset="0"/>
              <a:cs typeface="Montserrat" panose="00000500000000000000" charset="0"/>
            </a:endParaRPr>
          </a:p>
          <a:p>
            <a:endParaRPr lang="bg-BG" altLang="en-US" sz="1100" b="1">
              <a:latin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7" name="Rectangle 2"/>
          <p:cNvSpPr/>
          <p:nvPr/>
        </p:nvSpPr>
        <p:spPr>
          <a:xfrm>
            <a:off x="9236" y="2054"/>
            <a:ext cx="12192000" cy="1135380"/>
          </a:xfrm>
          <a:prstGeom prst="rect">
            <a:avLst/>
          </a:prstGeom>
          <a:solidFill>
            <a:srgbClr val="0058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g-BG" altLang="en-US" sz="3200" b="1" dirty="0">
                <a:solidFill>
                  <a:schemeClr val="bg1"/>
                </a:solidFill>
                <a:latin typeface="Montserrat" panose="00000500000000000000" pitchFamily="2" charset="-52"/>
                <a:sym typeface="+mn-ea"/>
              </a:rPr>
              <a:t>Блокс Груп България - дейности на физиотерапевтите</a:t>
            </a:r>
            <a:endParaRPr lang="bg-BG" sz="3200" dirty="0"/>
          </a:p>
        </p:txBody>
      </p:sp>
      <p:pic>
        <p:nvPicPr>
          <p:cNvPr id="13" name="Picture 7" descr="Logo&#10;&#10;Description automatically generated with medium confidence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326" b="-458"/>
          <a:stretch>
            <a:fillRect/>
          </a:stretch>
        </p:blipFill>
        <p:spPr>
          <a:xfrm>
            <a:off x="10255250" y="124460"/>
            <a:ext cx="1196975" cy="8902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bg-BG" altLang="en-US" sz="2000" b="1">
                <a:latin typeface="Montserrat" panose="00000500000000000000" charset="0"/>
                <a:cs typeface="Montserrat" panose="00000500000000000000" charset="0"/>
              </a:rPr>
              <a:t>Изготвяне на ежедневен график за работа с </a:t>
            </a:r>
            <a:r>
              <a:rPr lang="bg-BG" altLang="en-US" sz="2000" b="1">
                <a:latin typeface="Montserrat" panose="00000500000000000000" charset="0"/>
                <a:cs typeface="Montserrat" panose="00000500000000000000" charset="0"/>
                <a:sym typeface="+mn-ea"/>
              </a:rPr>
              <a:t>пациенти/резиденти</a:t>
            </a:r>
          </a:p>
          <a:p>
            <a:r>
              <a:rPr lang="bg-BG" altLang="en-US" sz="2000" b="1">
                <a:latin typeface="Montserrat" panose="00000500000000000000" charset="0"/>
                <a:cs typeface="Montserrat" panose="00000500000000000000" charset="0"/>
              </a:rPr>
              <a:t>Планиране и отчитане на прегледи и процедури</a:t>
            </a:r>
          </a:p>
          <a:p>
            <a:r>
              <a:rPr lang="bg-BG" altLang="en-US" sz="2000" b="1">
                <a:latin typeface="Montserrat" panose="00000500000000000000" charset="0"/>
                <a:cs typeface="Montserrat" panose="00000500000000000000" charset="0"/>
              </a:rPr>
              <a:t>Изготвяне на заявки за консумативи и материали</a:t>
            </a:r>
          </a:p>
          <a:p>
            <a:r>
              <a:rPr lang="bg-BG" altLang="en-US" sz="2000" b="1">
                <a:latin typeface="Montserrat" panose="00000500000000000000" charset="0"/>
                <a:cs typeface="Montserrat" panose="00000500000000000000" charset="0"/>
              </a:rPr>
              <a:t>Ежедневна дезинфекция на апаратура и оборудване</a:t>
            </a:r>
          </a:p>
        </p:txBody>
      </p:sp>
      <p:sp>
        <p:nvSpPr>
          <p:cNvPr id="7" name="Rectangle 2"/>
          <p:cNvSpPr/>
          <p:nvPr/>
        </p:nvSpPr>
        <p:spPr>
          <a:xfrm>
            <a:off x="9236" y="2054"/>
            <a:ext cx="12192000" cy="1135380"/>
          </a:xfrm>
          <a:prstGeom prst="rect">
            <a:avLst/>
          </a:prstGeom>
          <a:solidFill>
            <a:srgbClr val="0058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g-BG" altLang="en-US" sz="3200" b="1" dirty="0">
                <a:solidFill>
                  <a:schemeClr val="bg1"/>
                </a:solidFill>
                <a:latin typeface="Montserrat" panose="00000500000000000000" pitchFamily="2" charset="-52"/>
                <a:sym typeface="+mn-ea"/>
              </a:rPr>
              <a:t>Блокс Груп България - дейности на физиотерапевтите</a:t>
            </a:r>
            <a:endParaRPr lang="bg-BG" sz="3200" dirty="0"/>
          </a:p>
        </p:txBody>
      </p:sp>
      <p:pic>
        <p:nvPicPr>
          <p:cNvPr id="13" name="Picture 7" descr="Logo&#10;&#10;Description automatically generated with medium confidence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326" b="-458"/>
          <a:stretch>
            <a:fillRect/>
          </a:stretch>
        </p:blipFill>
        <p:spPr>
          <a:xfrm>
            <a:off x="9973310" y="186055"/>
            <a:ext cx="1049655" cy="7670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2940" y="1490345"/>
            <a:ext cx="3912235" cy="46869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697</Words>
  <Application>Microsoft Office PowerPoint</Application>
  <PresentationFormat>Widescreen</PresentationFormat>
  <Paragraphs>89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Montserrat</vt:lpstr>
      <vt:lpstr>Montserrat Light</vt:lpstr>
      <vt:lpstr>Office Theme</vt:lpstr>
      <vt:lpstr>PowerPoint Presentation</vt:lpstr>
      <vt:lpstr>PowerPoint Presentation</vt:lpstr>
      <vt:lpstr>Блокс Груп България</vt:lpstr>
      <vt:lpstr>Блокс Груп България - структура</vt:lpstr>
      <vt:lpstr>Блокс Груп България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User</dc:creator>
  <cp:lastModifiedBy>User</cp:lastModifiedBy>
  <cp:revision>19</cp:revision>
  <dcterms:created xsi:type="dcterms:W3CDTF">2023-10-15T13:58:53Z</dcterms:created>
  <dcterms:modified xsi:type="dcterms:W3CDTF">2023-10-16T07:46:10Z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9C006EC5D7884292A17E1F749AD6DAF5_11</vt:lpwstr>
  </property>
  <property fmtid="{D5CDD505-2E9C-101B-9397-08002B2CF9AE}" pid="3" name="KSOProductBuildVer">
    <vt:lpwstr>1033-12.2.0.13215</vt:lpwstr>
  </property>
</Properties>
</file>