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84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8" r:id="rId6"/>
    <p:sldId id="274" r:id="rId7"/>
    <p:sldId id="270" r:id="rId8"/>
    <p:sldId id="276" r:id="rId9"/>
    <p:sldId id="267" r:id="rId10"/>
    <p:sldId id="275" r:id="rId11"/>
    <p:sldId id="265" r:id="rId12"/>
    <p:sldId id="264" r:id="rId13"/>
    <p:sldId id="26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20" autoAdjust="0"/>
  </p:normalViewPr>
  <p:slideViewPr>
    <p:cSldViewPr>
      <p:cViewPr varScale="1">
        <p:scale>
          <a:sx n="78" d="100"/>
          <a:sy n="78" d="100"/>
        </p:scale>
        <p:origin x="1522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FEC15-82D1-415C-9412-754D66763C1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EFF0F2-ABF1-4DB4-A841-39766E6F58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93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C5E-BFB4-4D41-A9C7-8A33B04F73AC}" type="datetime1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17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4469A-E8A7-4FA2-9526-CA1678141F17}" type="datetime1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33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BBA6-B30E-4C04-8548-427B5802FD25}" type="datetime1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62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A80EE-5780-43DE-9B7F-E55EE64C2316}" type="datetime1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0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6AEEA-92B8-4331-BC76-7A4B62099882}" type="datetime1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4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D6770-AAF8-4A0C-8DDF-D6F2BC843BCA}" type="datetime1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88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C912A-88DF-4F68-9AD7-28D9D168D6D4}" type="datetime1">
              <a:rPr lang="en-US" smtClean="0"/>
              <a:pPr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89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1CF41-8991-4A93-86AA-D946C14A801D}" type="datetime1">
              <a:rPr lang="en-US" smtClean="0"/>
              <a:pPr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01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6781F-6A89-4368-8BA6-32FE2A9510D9}" type="datetime1">
              <a:rPr lang="en-US" smtClean="0"/>
              <a:pPr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26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6324-D3C7-4660-9CCF-7AD7CBB01BD6}" type="datetime1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85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D82B-DCAE-4A4D-A0AE-E318FF6C2DEF}" type="datetime1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66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CFA7A-080D-4D52-8704-F403394F7BEA}" type="datetime1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6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95736" y="1844824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g-BG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СПЕЦИАЛНОСТ</a:t>
            </a:r>
          </a:p>
          <a:p>
            <a:endParaRPr lang="bg-BG" sz="28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bg-BG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„МАСАЖИСТ с увредено зрение“ </a:t>
            </a:r>
            <a:r>
              <a:rPr lang="bg-BG" sz="2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2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2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ТРАДИЦИИ </a:t>
            </a:r>
            <a:r>
              <a:rPr lang="bg-BG" sz="2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ПЕРСПЕКТИВИ </a:t>
            </a:r>
            <a:endParaRPr lang="bg-BG" sz="2800" dirty="0"/>
          </a:p>
        </p:txBody>
      </p:sp>
    </p:spTree>
    <p:extLst>
      <p:ext uri="{BB962C8B-B14F-4D97-AF65-F5344CB8AC3E}">
        <p14:creationId xmlns:p14="http://schemas.microsoft.com/office/powerpoint/2010/main" val="31268274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95736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bg-B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124744"/>
            <a:ext cx="8686800" cy="5733256"/>
          </a:xfrm>
        </p:spPr>
        <p:txBody>
          <a:bodyPr>
            <a:normAutofit fontScale="55000" lnSpcReduction="20000"/>
          </a:bodyPr>
          <a:lstStyle/>
          <a:p>
            <a:r>
              <a:rPr lang="bg-BG" b="1" dirty="0"/>
              <a:t>Специалността е акредитирана програмно от НАОА национална агенция за оценяване и акредитация през 2011 с оценка „Добър“ за шест години и на 21. 03.2018 с оценка 9.01</a:t>
            </a:r>
            <a:r>
              <a:rPr lang="en-US" b="1" dirty="0" smtClean="0"/>
              <a:t>.</a:t>
            </a:r>
            <a:endParaRPr lang="bg-BG" b="1" dirty="0" smtClean="0"/>
          </a:p>
          <a:p>
            <a:endParaRPr lang="bg-BG" b="1" dirty="0"/>
          </a:p>
          <a:p>
            <a:r>
              <a:rPr lang="bg-BG" dirty="0"/>
              <a:t>Преподаватели и студенти участват в национални и международни конференции, конгреси и симпозиуми. Публикувани са </a:t>
            </a:r>
            <a:r>
              <a:rPr lang="bg-BG" b="1" dirty="0"/>
              <a:t>21</a:t>
            </a:r>
            <a:r>
              <a:rPr lang="bg-BG" dirty="0"/>
              <a:t> монографии,</a:t>
            </a:r>
            <a:r>
              <a:rPr lang="ru-RU" dirty="0"/>
              <a:t> </a:t>
            </a:r>
            <a:r>
              <a:rPr lang="ru-RU" b="1" dirty="0"/>
              <a:t>10</a:t>
            </a:r>
            <a:r>
              <a:rPr lang="ru-RU" dirty="0"/>
              <a:t> автореферата, </a:t>
            </a:r>
            <a:r>
              <a:rPr lang="ru-RU" b="1" dirty="0"/>
              <a:t>30</a:t>
            </a:r>
            <a:r>
              <a:rPr lang="ru-RU" dirty="0"/>
              <a:t> публикации в учебници и учебни ръководства, публикации в научни списания и сборници </a:t>
            </a:r>
            <a:r>
              <a:rPr lang="bg-BG" i="1" dirty="0"/>
              <a:t>в </a:t>
            </a:r>
            <a:r>
              <a:rPr lang="bg-BG" dirty="0"/>
              <a:t>България- </a:t>
            </a:r>
            <a:r>
              <a:rPr lang="bg-BG" b="1" dirty="0"/>
              <a:t>1126</a:t>
            </a:r>
            <a:r>
              <a:rPr lang="bg-BG" dirty="0"/>
              <a:t>, в чужбина-</a:t>
            </a:r>
            <a:r>
              <a:rPr lang="bg-BG" b="1" dirty="0"/>
              <a:t>335</a:t>
            </a:r>
            <a:r>
              <a:rPr lang="bg-BG" i="1" dirty="0"/>
              <a:t>,</a:t>
            </a:r>
            <a:r>
              <a:rPr lang="ru-RU" dirty="0"/>
              <a:t> участие в национални и международни научни форуми – </a:t>
            </a:r>
            <a:r>
              <a:rPr lang="ru-RU" b="1" dirty="0"/>
              <a:t>652</a:t>
            </a:r>
            <a:r>
              <a:rPr lang="ru-RU" dirty="0"/>
              <a:t>, цитирания -</a:t>
            </a:r>
            <a:r>
              <a:rPr lang="ru-RU" b="1" dirty="0"/>
              <a:t>1643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bg-BG" dirty="0"/>
          </a:p>
          <a:p>
            <a:r>
              <a:rPr lang="bg-BG" dirty="0"/>
              <a:t>В момента в специалността преподават </a:t>
            </a:r>
            <a:r>
              <a:rPr lang="bg-BG" b="1" dirty="0"/>
              <a:t>10</a:t>
            </a:r>
            <a:r>
              <a:rPr lang="bg-BG" dirty="0"/>
              <a:t> професори, </a:t>
            </a:r>
            <a:r>
              <a:rPr lang="bg-BG" b="1" dirty="0"/>
              <a:t>20</a:t>
            </a:r>
            <a:r>
              <a:rPr lang="bg-BG" dirty="0"/>
              <a:t> доценти, </a:t>
            </a:r>
            <a:r>
              <a:rPr lang="bg-BG" b="1" dirty="0"/>
              <a:t>3</a:t>
            </a:r>
            <a:r>
              <a:rPr lang="bg-BG" dirty="0"/>
              <a:t> гл. асистенти, </a:t>
            </a:r>
            <a:r>
              <a:rPr lang="bg-BG" b="1" dirty="0"/>
              <a:t>4</a:t>
            </a:r>
            <a:r>
              <a:rPr lang="bg-BG" dirty="0"/>
              <a:t> преподаватели са защитили дисертации и </a:t>
            </a:r>
            <a:r>
              <a:rPr lang="bg-BG" b="1" dirty="0"/>
              <a:t>16</a:t>
            </a:r>
            <a:r>
              <a:rPr lang="bg-BG" dirty="0"/>
              <a:t> преподаватели</a:t>
            </a:r>
            <a:r>
              <a:rPr lang="bg-BG" dirty="0" smtClean="0"/>
              <a:t>.</a:t>
            </a:r>
          </a:p>
          <a:p>
            <a:pPr marL="0" indent="0">
              <a:buNone/>
            </a:pPr>
            <a:endParaRPr lang="bg-BG" dirty="0" smtClean="0"/>
          </a:p>
          <a:p>
            <a:r>
              <a:rPr lang="bg-BG" dirty="0" smtClean="0"/>
              <a:t>По програма Еразъм през </a:t>
            </a:r>
            <a:r>
              <a:rPr lang="bg-BG" dirty="0"/>
              <a:t>месец юли и август </a:t>
            </a:r>
            <a:r>
              <a:rPr lang="bg-BG" dirty="0" smtClean="0"/>
              <a:t>2022 г</a:t>
            </a:r>
            <a:r>
              <a:rPr lang="bg-BG" dirty="0"/>
              <a:t>. студентите Григор Нешев и Вълчо Панайотов от специалност „МАСАЖИСТ с увредено </a:t>
            </a:r>
            <a:r>
              <a:rPr lang="bg-BG" dirty="0" smtClean="0"/>
              <a:t>зрение</a:t>
            </a:r>
            <a:r>
              <a:rPr lang="bg-BG" dirty="0" smtClean="0"/>
              <a:t>“</a:t>
            </a:r>
            <a:r>
              <a:rPr lang="en-US" smtClean="0"/>
              <a:t> </a:t>
            </a:r>
            <a:r>
              <a:rPr lang="bg-BG" smtClean="0"/>
              <a:t>се </a:t>
            </a:r>
            <a:r>
              <a:rPr lang="bg-BG" dirty="0"/>
              <a:t>включиха в обмен  в гр. Щип</a:t>
            </a:r>
            <a:r>
              <a:rPr lang="bg-BG" dirty="0" smtClean="0"/>
              <a:t>.</a:t>
            </a:r>
          </a:p>
          <a:p>
            <a:pPr marL="0" indent="0">
              <a:buNone/>
            </a:pPr>
            <a:endParaRPr lang="bg-BG" dirty="0" smtClean="0"/>
          </a:p>
          <a:p>
            <a:r>
              <a:rPr lang="bg-BG" dirty="0" smtClean="0"/>
              <a:t>Участия в проекти с Турския съюз на слепите, с Австрия </a:t>
            </a:r>
            <a:r>
              <a:rPr lang="en-US" dirty="0" smtClean="0"/>
              <a:t>(</a:t>
            </a:r>
            <a:r>
              <a:rPr lang="en-US" b="1" dirty="0" smtClean="0"/>
              <a:t>2015</a:t>
            </a:r>
            <a:r>
              <a:rPr lang="en-US" dirty="0" smtClean="0"/>
              <a:t>)</a:t>
            </a:r>
            <a:r>
              <a:rPr lang="bg-BG" dirty="0" smtClean="0"/>
              <a:t> като уникална специалност за Европа.</a:t>
            </a:r>
          </a:p>
          <a:p>
            <a:endParaRPr lang="bg-BG" dirty="0" smtClean="0"/>
          </a:p>
          <a:p>
            <a:r>
              <a:rPr lang="bg-BG" dirty="0"/>
              <a:t>През </a:t>
            </a:r>
            <a:r>
              <a:rPr lang="bg-BG" b="1" dirty="0"/>
              <a:t>2022г</a:t>
            </a:r>
            <a:r>
              <a:rPr lang="bg-BG" dirty="0"/>
              <a:t>. специалност „Масажист с увредено зрение“ получи дарение от фондация „Ангели за България“ </a:t>
            </a:r>
            <a:r>
              <a:rPr lang="bg-BG" dirty="0" smtClean="0"/>
              <a:t>- нова </a:t>
            </a:r>
            <a:r>
              <a:rPr lang="bg-BG" dirty="0"/>
              <a:t>електрическа масажна кушетка благодарение на активното участие на г-жа Стела Иванова.</a:t>
            </a:r>
          </a:p>
          <a:p>
            <a:endParaRPr lang="bg-BG" dirty="0"/>
          </a:p>
          <a:p>
            <a:endParaRPr lang="bg-BG" dirty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49427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95736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bg-B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3236" y="1197872"/>
            <a:ext cx="7475438" cy="322801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РАБОТНА ОБСТАНОВКА</a:t>
            </a:r>
            <a:endParaRPr lang="bg-BG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2813"/>
          <a:stretch/>
        </p:blipFill>
        <p:spPr>
          <a:xfrm>
            <a:off x="773236" y="1692276"/>
            <a:ext cx="3680876" cy="22424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7"/>
          <a:stretch/>
        </p:blipFill>
        <p:spPr>
          <a:xfrm>
            <a:off x="4571998" y="1675496"/>
            <a:ext cx="3676677" cy="22591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716" y="3995728"/>
            <a:ext cx="3659889" cy="27430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997" y="4007816"/>
            <a:ext cx="3676677" cy="275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2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95736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bg-B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20016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СПОРТНА СЛАВА – ФАТМЕ ИСМАИЛ</a:t>
            </a:r>
            <a:endParaRPr lang="bg-BG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86184" y="3768340"/>
            <a:ext cx="2583595" cy="2880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6929" y="3713850"/>
            <a:ext cx="2978761" cy="2978761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 rotWithShape="1">
          <a:blip r:embed="rId6"/>
          <a:srcRect l="15047" t="10251" r="15509" b="2813"/>
          <a:stretch/>
        </p:blipFill>
        <p:spPr bwMode="auto">
          <a:xfrm>
            <a:off x="5826929" y="1687645"/>
            <a:ext cx="3008362" cy="19719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5321" t="-2869" r="7568" b="2869"/>
          <a:stretch/>
        </p:blipFill>
        <p:spPr>
          <a:xfrm>
            <a:off x="3151180" y="1581265"/>
            <a:ext cx="2583595" cy="20783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8432" y="1847346"/>
            <a:ext cx="302060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Фатме Исмаил е състезател по хвърляне на копие на 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проф.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Стефан Стойков с много награди:</a:t>
            </a:r>
          </a:p>
          <a:p>
            <a:pPr lvl="0"/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Специалната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награда на Седми годишни награди на фондацията „Енчо Керязов“</a:t>
            </a:r>
          </a:p>
          <a:p>
            <a:pPr lvl="0"/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</a:t>
            </a:r>
            <a:r>
              <a:rPr lang="bg-BG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латен </a:t>
            </a:r>
            <a:r>
              <a:rPr 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турнира в Хърватска 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(2021 г.)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bg-BG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Пето място 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endParaRPr lang="bg-BG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Европейско първенство в 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Полша (2021 г.)</a:t>
            </a:r>
          </a:p>
          <a:p>
            <a:pPr lvl="0"/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bg-BG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място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Параолимпиадата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endParaRPr lang="bg-B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bg-BG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Токио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(2021 г.)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Златен медал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турнира в Хърватска 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(2022 г.)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7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95736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bg-B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8" y="1124743"/>
            <a:ext cx="8229600" cy="827823"/>
          </a:xfrm>
        </p:spPr>
        <p:txBody>
          <a:bodyPr>
            <a:normAutofit fontScale="90000"/>
          </a:bodyPr>
          <a:lstStyle/>
          <a:p>
            <a:r>
              <a:rPr lang="bg-BG" dirty="0"/>
              <a:t>СПОРТНА СЛАВА </a:t>
            </a:r>
            <a:r>
              <a:rPr lang="bg-BG" dirty="0" smtClean="0"/>
              <a:t>– ПАВЕЛ КРЪСТЕВ</a:t>
            </a:r>
            <a:endParaRPr lang="bg-B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80509" y="2060309"/>
            <a:ext cx="5516605" cy="4525963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bg-BG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Печели златни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медали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дясна ръка и лява 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ръка</a:t>
            </a:r>
          </a:p>
          <a:p>
            <a:pPr lvl="0">
              <a:buFontTx/>
              <a:buChar char="-"/>
            </a:pP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Европейско първенство в Гърция (2019 г.)</a:t>
            </a:r>
          </a:p>
          <a:p>
            <a:pPr marL="0" lvl="0" indent="0">
              <a:buNone/>
            </a:pP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Tx/>
              <a:buChar char="-"/>
            </a:pP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Световно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първенство 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Румъния (2019 г. )</a:t>
            </a:r>
          </a:p>
          <a:p>
            <a:pPr marL="0" lvl="0" indent="0">
              <a:buNone/>
            </a:pP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Европейско първенство 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Литва (2021 г.)</a:t>
            </a:r>
          </a:p>
          <a:p>
            <a:pPr marL="0" lvl="0" indent="0">
              <a:buNone/>
            </a:pP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Световно първенство 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Румъния (2021г.)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1877941"/>
            <a:ext cx="3707905" cy="431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2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524630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Медицинският колеж ”Й. Филаретова”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 единственият колеж в страната,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който подготвя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кадри със зрителни затруднения в специалност «Масажист».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bg-BG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Обучението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лица с увредено зрение в специалност “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асажист” /с увредено зрение/ 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 в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съответствие с принципите за равнопоставеност за получаване на висше образование на лица с увреждания в интегрирана среда, залегнали 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в:</a:t>
            </a:r>
          </a:p>
          <a:p>
            <a:pPr marL="285750" indent="-285750" algn="just">
              <a:buFontTx/>
              <a:buChar char="-"/>
            </a:pP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Стандартните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за равнопоставеност и равни шансове за хората с увреждания на 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ООН;</a:t>
            </a:r>
          </a:p>
          <a:p>
            <a:pPr marL="285750" indent="-285750" algn="just">
              <a:buFontTx/>
              <a:buChar char="-"/>
            </a:pP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Мадридската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декларация на Европейския конгрес по въпросите на хората с 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увреждания;</a:t>
            </a:r>
          </a:p>
          <a:p>
            <a:pPr marL="285750" indent="-285750" algn="just">
              <a:buFontTx/>
              <a:buChar char="-"/>
            </a:pP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Институционалната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 на Европейския съюз и Европейския план за действие в сферата на уврежданията до 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2030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buFontTx/>
              <a:buChar char="-"/>
            </a:pP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интеграция на хората с увреждания. 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79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544" y="1196752"/>
            <a:ext cx="8280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b="1" dirty="0"/>
              <a:t>Специалността </a:t>
            </a:r>
            <a:r>
              <a:rPr lang="bg-BG" dirty="0"/>
              <a:t>“</a:t>
            </a:r>
            <a:r>
              <a:rPr lang="en-US" dirty="0"/>
              <a:t>M</a:t>
            </a:r>
            <a:r>
              <a:rPr lang="bg-BG" dirty="0" err="1"/>
              <a:t>асажист</a:t>
            </a:r>
            <a:r>
              <a:rPr lang="bg-BG" dirty="0"/>
              <a:t>” /с увредено зрение</a:t>
            </a:r>
            <a:r>
              <a:rPr lang="bg-BG" dirty="0" smtClean="0"/>
              <a:t>/  е </a:t>
            </a:r>
            <a:r>
              <a:rPr lang="bg-BG" dirty="0"/>
              <a:t>създадена </a:t>
            </a:r>
            <a:r>
              <a:rPr lang="ru-RU" dirty="0" smtClean="0"/>
              <a:t>благодарение </a:t>
            </a:r>
            <a:r>
              <a:rPr lang="ru-RU" dirty="0"/>
              <a:t>на активното участие на доц. </a:t>
            </a:r>
            <a:r>
              <a:rPr lang="ru-RU" dirty="0" smtClean="0"/>
              <a:t>д-р </a:t>
            </a:r>
            <a:r>
              <a:rPr lang="ru-RU" dirty="0"/>
              <a:t>Тодор Краев и Спас Карафезов. </a:t>
            </a:r>
            <a:endParaRPr lang="ru-RU" dirty="0" smtClean="0"/>
          </a:p>
          <a:p>
            <a:pPr algn="just"/>
            <a:r>
              <a:rPr lang="ru-RU" dirty="0" smtClean="0"/>
              <a:t>- Д-р Тодор </a:t>
            </a:r>
            <a:r>
              <a:rPr lang="ru-RU" dirty="0"/>
              <a:t>Краев, е един от </a:t>
            </a:r>
            <a:r>
              <a:rPr lang="ru-RU" dirty="0" smtClean="0"/>
              <a:t>основните преподаватели </a:t>
            </a:r>
            <a:r>
              <a:rPr lang="ru-RU" dirty="0"/>
              <a:t>на специалност </a:t>
            </a:r>
            <a:r>
              <a:rPr lang="ru-RU" dirty="0" smtClean="0"/>
              <a:t>„Масажист“</a:t>
            </a:r>
            <a:r>
              <a:rPr lang="bg-BG" dirty="0"/>
              <a:t>/с увредено </a:t>
            </a:r>
            <a:r>
              <a:rPr lang="bg-BG" dirty="0" smtClean="0"/>
              <a:t>зрение/</a:t>
            </a:r>
            <a:r>
              <a:rPr lang="ru-RU" dirty="0" smtClean="0"/>
              <a:t>. 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Спас </a:t>
            </a:r>
            <a:r>
              <a:rPr lang="ru-RU" dirty="0"/>
              <a:t>Карафезов е заместник-председател на Съюза на слепите в България в продължение на 16 години. </a:t>
            </a:r>
            <a:r>
              <a:rPr lang="ru-RU" dirty="0" smtClean="0"/>
              <a:t>По тяхна инициатива </a:t>
            </a:r>
            <a:r>
              <a:rPr lang="ru-RU" dirty="0"/>
              <a:t>за незрящите се открива специалността </a:t>
            </a:r>
            <a:r>
              <a:rPr lang="ru-RU" dirty="0" smtClean="0"/>
              <a:t>„Масажист“ </a:t>
            </a:r>
            <a:r>
              <a:rPr lang="ru-RU" dirty="0"/>
              <a:t>в Медицинския колеж „Йорданка Филаретова</a:t>
            </a:r>
            <a:r>
              <a:rPr lang="ru-RU" dirty="0" smtClean="0"/>
              <a:t>“</a:t>
            </a:r>
            <a:r>
              <a:rPr lang="en-US" dirty="0" smtClean="0"/>
              <a:t> </a:t>
            </a:r>
            <a:r>
              <a:rPr lang="bg-BG" dirty="0" smtClean="0"/>
              <a:t>. </a:t>
            </a:r>
          </a:p>
          <a:p>
            <a:pPr marL="285750" indent="-285750" algn="just">
              <a:buFontTx/>
              <a:buChar char="-"/>
            </a:pPr>
            <a:r>
              <a:rPr lang="bg-BG" dirty="0" smtClean="0"/>
              <a:t>След тях Асен Алтънов полага  много грижи за  развитие на специалността и участие в различни мероприятия.</a:t>
            </a:r>
          </a:p>
          <a:p>
            <a:pPr algn="just"/>
            <a:endParaRPr lang="bg-B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4162771"/>
            <a:ext cx="3241102" cy="259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0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95736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bg-B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/>
            </a:r>
            <a:br>
              <a:rPr lang="bg-BG" dirty="0" smtClean="0"/>
            </a:br>
            <a:endParaRPr lang="bg-B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2029490"/>
            <a:ext cx="8856984" cy="4525963"/>
          </a:xfrm>
        </p:spPr>
        <p:txBody>
          <a:bodyPr>
            <a:normAutofit fontScale="77500" lnSpcReduction="20000"/>
          </a:bodyPr>
          <a:lstStyle/>
          <a:p>
            <a:r>
              <a:rPr lang="bg-BG" b="1" dirty="0"/>
              <a:t>Специалността </a:t>
            </a:r>
            <a:r>
              <a:rPr lang="bg-BG" dirty="0"/>
              <a:t>“</a:t>
            </a:r>
            <a:r>
              <a:rPr lang="en-US" dirty="0"/>
              <a:t>M</a:t>
            </a:r>
            <a:r>
              <a:rPr lang="bg-BG" dirty="0"/>
              <a:t>асажист” /с увредено зрение/е създадена специално за лица с увредено зрение през </a:t>
            </a:r>
            <a:r>
              <a:rPr lang="bg-BG" dirty="0" smtClean="0"/>
              <a:t>1980г</a:t>
            </a:r>
            <a:r>
              <a:rPr lang="bg-BG" dirty="0"/>
              <a:t>. </a:t>
            </a:r>
            <a:endParaRPr lang="bg-BG" dirty="0" smtClean="0"/>
          </a:p>
          <a:p>
            <a:pPr marL="0" indent="0">
              <a:buNone/>
            </a:pPr>
            <a:endParaRPr lang="bg-BG" dirty="0" smtClean="0"/>
          </a:p>
          <a:p>
            <a:r>
              <a:rPr lang="bg-BG" dirty="0" smtClean="0"/>
              <a:t>При </a:t>
            </a:r>
            <a:r>
              <a:rPr lang="bg-BG" dirty="0"/>
              <a:t>разкриването </a:t>
            </a:r>
            <a:r>
              <a:rPr lang="bg-BG" dirty="0" smtClean="0"/>
              <a:t>й е </a:t>
            </a:r>
            <a:r>
              <a:rPr lang="bg-BG" dirty="0"/>
              <a:t>ползван </a:t>
            </a:r>
            <a:r>
              <a:rPr lang="bg-BG" b="1" dirty="0"/>
              <a:t>опита за обучение на лица с увредено зрение </a:t>
            </a:r>
            <a:r>
              <a:rPr lang="bg-BG" dirty="0"/>
              <a:t>в Германия и </a:t>
            </a:r>
            <a:r>
              <a:rPr lang="bg-BG" dirty="0" smtClean="0"/>
              <a:t>Русия.  </a:t>
            </a:r>
          </a:p>
          <a:p>
            <a:pPr marL="0" indent="0">
              <a:buNone/>
            </a:pPr>
            <a:endParaRPr lang="bg-BG" dirty="0" smtClean="0"/>
          </a:p>
          <a:p>
            <a:r>
              <a:rPr lang="bg-BG" dirty="0" smtClean="0"/>
              <a:t>Специалността е е </a:t>
            </a:r>
            <a:r>
              <a:rPr lang="bg-BG" dirty="0"/>
              <a:t>вписана </a:t>
            </a:r>
            <a:r>
              <a:rPr lang="bg-BG" b="1" dirty="0"/>
              <a:t>в Националния класификатор на професиите </a:t>
            </a:r>
            <a:r>
              <a:rPr lang="bg-BG" b="1" dirty="0" smtClean="0"/>
              <a:t>под </a:t>
            </a:r>
            <a:r>
              <a:rPr lang="bg-BG" b="1" dirty="0"/>
              <a:t>№ 32265003 </a:t>
            </a:r>
            <a:endParaRPr lang="bg-BG" b="1" dirty="0" smtClean="0"/>
          </a:p>
          <a:p>
            <a:pPr marL="0" indent="0">
              <a:buNone/>
            </a:pPr>
            <a:endParaRPr lang="bg-BG" b="1" dirty="0" smtClean="0"/>
          </a:p>
          <a:p>
            <a:r>
              <a:rPr lang="bg-BG" dirty="0" smtClean="0"/>
              <a:t>Специалността </a:t>
            </a:r>
            <a:r>
              <a:rPr lang="bg-BG" dirty="0"/>
              <a:t>съществува в </a:t>
            </a:r>
            <a:r>
              <a:rPr lang="bg-BG" b="1" dirty="0"/>
              <a:t>държавния регистър </a:t>
            </a:r>
            <a:r>
              <a:rPr lang="bg-BG" dirty="0"/>
              <a:t>за специалностите във висшите училища на Р. България.</a:t>
            </a:r>
          </a:p>
          <a:p>
            <a:pPr marL="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68910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95736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bg-B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1268760"/>
            <a:ext cx="8784976" cy="5688632"/>
          </a:xfrm>
        </p:spPr>
        <p:txBody>
          <a:bodyPr>
            <a:noAutofit/>
          </a:bodyPr>
          <a:lstStyle/>
          <a:p>
            <a:pPr algn="just"/>
            <a:r>
              <a:rPr lang="bg-B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Продължителност на обучението</a:t>
            </a:r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 години, 6 семестъра, </a:t>
            </a: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като последният семестър е с преддипломен </a:t>
            </a:r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</a:t>
            </a:r>
            <a:endParaRPr lang="bg-BG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bg-BG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на обучение </a:t>
            </a: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редовна.</a:t>
            </a:r>
            <a:r>
              <a:rPr lang="bg-B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g-BG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bg-BG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Учебният </a:t>
            </a:r>
            <a:r>
              <a:rPr lang="bg-B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съдържа 18 + 1 спорт задължителни,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свободно избираеми 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факултативни учебни дисциплини. </a:t>
            </a:r>
            <a:endParaRPr lang="bg-BG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bg-B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Допълнителни компетенции </a:t>
            </a: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 </a:t>
            </a:r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 на своето обучение студентите развиват сръчност, максимална адаптивна способност, самостоятелност и добро ориентиране в обстановката</a:t>
            </a: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bg-B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Изпити:</a:t>
            </a: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Масажистите </a:t>
            </a:r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увредено зрение полагат два държавни изпита по </a:t>
            </a: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„Лечебен масаж“-</a:t>
            </a:r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и теория и </a:t>
            </a: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„Кинезитерапия“-практика </a:t>
            </a:r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теория</a:t>
            </a: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bg-BG" sz="2400" dirty="0"/>
          </a:p>
          <a:p>
            <a:r>
              <a:rPr lang="bg-BG" sz="2400" b="1" dirty="0"/>
              <a:t> </a:t>
            </a:r>
            <a:endParaRPr lang="bg-BG" sz="2400" dirty="0"/>
          </a:p>
          <a:p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139622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95736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bg-B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4624" y="1638301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bg-BG" dirty="0"/>
              <a:t>Специалността “Масажист” /с увредено зрение/ е </a:t>
            </a:r>
            <a:r>
              <a:rPr lang="bg-BG" b="1" dirty="0"/>
              <a:t>специално образование</a:t>
            </a:r>
            <a:r>
              <a:rPr lang="bg-BG" dirty="0"/>
              <a:t> за хора с увредено зрение с определени от ТЕЛК над 70% намалена трудоспособност</a:t>
            </a:r>
            <a:r>
              <a:rPr lang="bg-BG" dirty="0" smtClean="0"/>
              <a:t>.</a:t>
            </a:r>
          </a:p>
          <a:p>
            <a:pPr marL="0" indent="0">
              <a:buNone/>
            </a:pPr>
            <a:endParaRPr lang="bg-BG" dirty="0" smtClean="0"/>
          </a:p>
          <a:p>
            <a:r>
              <a:rPr lang="bg-BG" dirty="0" smtClean="0"/>
              <a:t> </a:t>
            </a:r>
            <a:r>
              <a:rPr lang="bg-BG" dirty="0"/>
              <a:t>От </a:t>
            </a:r>
            <a:r>
              <a:rPr lang="en-US" dirty="0" smtClean="0"/>
              <a:t>2018</a:t>
            </a:r>
            <a:r>
              <a:rPr lang="bg-BG" dirty="0" smtClean="0"/>
              <a:t> </a:t>
            </a:r>
            <a:r>
              <a:rPr lang="en-US" dirty="0" smtClean="0"/>
              <a:t>г</a:t>
            </a:r>
            <a:r>
              <a:rPr lang="en-US" dirty="0"/>
              <a:t>. </a:t>
            </a:r>
            <a:r>
              <a:rPr lang="bg-BG" dirty="0"/>
              <a:t>могат да кандидатстват и </a:t>
            </a:r>
            <a:r>
              <a:rPr lang="bg-BG" dirty="0" smtClean="0"/>
              <a:t>лица с трета </a:t>
            </a:r>
            <a:r>
              <a:rPr lang="bg-BG" dirty="0"/>
              <a:t>група с ТЕЛК.</a:t>
            </a:r>
          </a:p>
          <a:p>
            <a:endParaRPr lang="bg-BG" dirty="0"/>
          </a:p>
          <a:p>
            <a:r>
              <a:rPr lang="bg-BG" dirty="0" smtClean="0"/>
              <a:t>Компетенциите </a:t>
            </a:r>
            <a:r>
              <a:rPr lang="bg-BG" dirty="0"/>
              <a:t>на масажиста с увредено зрение му дават възможност </a:t>
            </a:r>
            <a:r>
              <a:rPr lang="bg-BG" b="1" dirty="0"/>
              <a:t>да работи </a:t>
            </a:r>
            <a:r>
              <a:rPr lang="bg-BG" b="1" dirty="0" smtClean="0"/>
              <a:t>в</a:t>
            </a:r>
            <a:r>
              <a:rPr lang="bg-BG" dirty="0" smtClean="0"/>
              <a:t>:</a:t>
            </a:r>
          </a:p>
          <a:p>
            <a:pPr>
              <a:buFontTx/>
              <a:buChar char="-"/>
            </a:pPr>
            <a:r>
              <a:rPr lang="bg-BG" dirty="0" smtClean="0"/>
              <a:t>кабинетите </a:t>
            </a:r>
            <a:r>
              <a:rPr lang="bg-BG" dirty="0"/>
              <a:t>по </a:t>
            </a:r>
            <a:r>
              <a:rPr lang="bg-BG" dirty="0" smtClean="0"/>
              <a:t>масаж и спортен масаж;</a:t>
            </a:r>
          </a:p>
          <a:p>
            <a:pPr>
              <a:buFontTx/>
              <a:buChar char="-"/>
            </a:pPr>
            <a:r>
              <a:rPr lang="bg-BG" dirty="0" smtClean="0"/>
              <a:t>водолечебни  </a:t>
            </a:r>
            <a:r>
              <a:rPr lang="bg-BG" dirty="0"/>
              <a:t>и топлолечебни </a:t>
            </a:r>
            <a:r>
              <a:rPr lang="bg-BG" dirty="0" smtClean="0"/>
              <a:t>кабинети;</a:t>
            </a:r>
          </a:p>
          <a:p>
            <a:pPr>
              <a:buFontTx/>
              <a:buChar char="-"/>
            </a:pPr>
            <a:r>
              <a:rPr lang="bg-BG" dirty="0" smtClean="0"/>
              <a:t>специализирани </a:t>
            </a:r>
            <a:r>
              <a:rPr lang="bg-BG" dirty="0"/>
              <a:t>рехабилитационни и социални </a:t>
            </a:r>
            <a:r>
              <a:rPr lang="bg-BG" dirty="0" smtClean="0"/>
              <a:t>центрове;</a:t>
            </a:r>
          </a:p>
          <a:p>
            <a:pPr>
              <a:buFontTx/>
              <a:buChar char="-"/>
            </a:pPr>
            <a:r>
              <a:rPr lang="bg-BG" dirty="0" smtClean="0"/>
              <a:t>студия </a:t>
            </a:r>
            <a:r>
              <a:rPr lang="bg-BG" dirty="0"/>
              <a:t>за красота, хотели, СПА центрове, фитнес клубове и други.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56745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95736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bg-B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340769"/>
            <a:ext cx="8686800" cy="5112567"/>
          </a:xfrm>
        </p:spPr>
        <p:txBody>
          <a:bodyPr>
            <a:normAutofit lnSpcReduction="10000"/>
          </a:bodyPr>
          <a:lstStyle/>
          <a:p>
            <a:r>
              <a:rPr lang="bg-BG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Практическата подготовка</a:t>
            </a:r>
            <a:r>
              <a:rPr lang="bg-BG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студентите се провежда във водещи лечебно-профилактични и рехабилитационни </a:t>
            </a:r>
            <a:r>
              <a:rPr lang="bg-BG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центрове, сред които:</a:t>
            </a:r>
          </a:p>
          <a:p>
            <a:pPr marL="0" indent="0">
              <a:buNone/>
            </a:pPr>
            <a:r>
              <a:rPr lang="bg-BG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ВМА, МИ - МВР, , ІІ МБАЛ, V МБАЛ, ІІІ МБАЛ, МБАЛСМ „Пирогов”, СБР “Здраве“- Банкя, СБР „ Ясен“ -Банкя, 3 ДКЦ и 6 ДКЦ, МБЗП „Панчарево“; </a:t>
            </a:r>
            <a:r>
              <a:rPr lang="bg-BG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Мед. </a:t>
            </a:r>
            <a:r>
              <a:rPr lang="bg-BG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център Младост Мед1</a:t>
            </a:r>
            <a:r>
              <a:rPr lang="bg-BG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</a:t>
            </a:r>
            <a:r>
              <a:rPr lang="bg-BG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g-BG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bg-BG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Добре </a:t>
            </a:r>
            <a:r>
              <a:rPr lang="bg-BG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развитата мрежа от контакти на колежа с </a:t>
            </a:r>
            <a:r>
              <a:rPr lang="bg-BG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бизнеса</a:t>
            </a:r>
            <a:r>
              <a:rPr lang="bg-BG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дава възможност за провеждане на стажове и практики в  здравни заведения като УМБАЛ, МБАЛ, ДКЦ, СБР, Медикъл СПА центрове на територията на София и страната - в Кюстендил, Сливен, Павел баня, Рудозем и </a:t>
            </a:r>
            <a:r>
              <a:rPr lang="bg-BG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др.</a:t>
            </a:r>
          </a:p>
          <a:p>
            <a:pPr marL="0" indent="0">
              <a:buNone/>
            </a:pPr>
            <a:endParaRPr lang="bg-BG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Учебно-практическите </a:t>
            </a:r>
            <a:r>
              <a:rPr lang="bg-BG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бази имат </a:t>
            </a:r>
            <a:r>
              <a:rPr lang="bg-BG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 квалифициран персонал и съвременно </a:t>
            </a:r>
            <a:r>
              <a:rPr lang="bg-BG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оборудване.</a:t>
            </a:r>
            <a:endParaRPr lang="bg-BG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66547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95736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71600" y="1270892"/>
            <a:ext cx="7624896" cy="43204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591372"/>
            <a:ext cx="9144000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831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Голяма част от дипломантите остават да работят в гореизброените бази по практическа подготовка. От проведените анкети с </a:t>
            </a:r>
            <a:r>
              <a:rPr lang="bg-B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алумни</a:t>
            </a: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 установява, че 80% са започнали работа или продължават обучението си в магистратури.</a:t>
            </a:r>
            <a:endParaRPr lang="bg-BG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55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95736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bg-B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Компетенциите</a:t>
            </a:r>
            <a:r>
              <a:rPr lang="bg-BG" sz="2000" b="1" dirty="0"/>
              <a:t> </a:t>
            </a:r>
            <a:r>
              <a:rPr lang="bg-BG" sz="2000" dirty="0"/>
              <a:t>на масажиста с увредено зрение му дават възможност да работи в кабинетите по </a:t>
            </a:r>
            <a:r>
              <a:rPr lang="bg-BG" sz="2000" dirty="0" smtClean="0"/>
              <a:t>масаж</a:t>
            </a:r>
            <a:r>
              <a:rPr lang="bg-BG" sz="2000" dirty="0"/>
              <a:t>.</a:t>
            </a:r>
            <a:endParaRPr lang="bg-B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2458780"/>
            <a:ext cx="7092280" cy="396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5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3302</TotalTime>
  <Words>973</Words>
  <Application>Microsoft Office PowerPoint</Application>
  <PresentationFormat>On-screen Show (4:3)</PresentationFormat>
  <Paragraphs>81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РАБОТНА ОБСТАНОВКА</vt:lpstr>
      <vt:lpstr>СПОРТНА СЛАВА – ФАТМЕ ИСМАИЛ</vt:lpstr>
      <vt:lpstr>СПОРТНА СЛАВА – ПАВЕЛ КРЪСТЕВ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yasen</dc:creator>
  <cp:lastModifiedBy>User</cp:lastModifiedBy>
  <cp:revision>139</cp:revision>
  <dcterms:created xsi:type="dcterms:W3CDTF">2015-01-16T14:00:47Z</dcterms:created>
  <dcterms:modified xsi:type="dcterms:W3CDTF">2023-10-16T14:54:59Z</dcterms:modified>
</cp:coreProperties>
</file>