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62" r:id="rId6"/>
    <p:sldId id="276" r:id="rId7"/>
    <p:sldId id="277" r:id="rId8"/>
    <p:sldId id="279" r:id="rId9"/>
    <p:sldId id="278" r:id="rId10"/>
    <p:sldId id="264" r:id="rId11"/>
    <p:sldId id="282" r:id="rId12"/>
    <p:sldId id="280" r:id="rId13"/>
    <p:sldId id="281" r:id="rId14"/>
    <p:sldId id="267" r:id="rId15"/>
    <p:sldId id="268" r:id="rId16"/>
    <p:sldId id="270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Libre Franklin" panose="020B0604020202020204" charset="0"/>
      <p:regular r:id="rId23"/>
      <p:bold r:id="rId24"/>
      <p:italic r:id="rId25"/>
      <p:boldItalic r:id="rId26"/>
    </p:embeddedFont>
    <p:embeddedFont>
      <p:font typeface="Bookman Old Style" panose="02050604050505020204" pitchFamily="18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heS42/UyMI3SRQAYL2ASq/e6JT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3627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8621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97863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5079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1654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9273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9699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лавен слайд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Bookman Old Style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cxnSp>
        <p:nvCxnSpPr>
          <p:cNvPr id="17" name="Google Shape;17;p16"/>
          <p:cNvCxnSpPr/>
          <p:nvPr/>
        </p:nvCxnSpPr>
        <p:spPr>
          <a:xfrm>
            <a:off x="1207658" y="4474741"/>
            <a:ext cx="987552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лавие и вертикален текст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body" idx="1"/>
          </p:nvPr>
        </p:nvSpPr>
        <p:spPr>
          <a:xfrm rot="5400000">
            <a:off x="4246035" y="-1040554"/>
            <a:ext cx="3760891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Вертикално заглавие и текст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6"/>
          <p:cNvSpPr txBox="1">
            <a:spLocks noGrp="1"/>
          </p:cNvSpPr>
          <p:nvPr>
            <p:ph type="title"/>
          </p:nvPr>
        </p:nvSpPr>
        <p:spPr>
          <a:xfrm rot="5400000">
            <a:off x="7159401" y="1977801"/>
            <a:ext cx="575989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6"/>
          <p:cNvSpPr txBox="1">
            <a:spLocks noGrp="1"/>
          </p:cNvSpPr>
          <p:nvPr>
            <p:ph type="body" idx="1"/>
          </p:nvPr>
        </p:nvSpPr>
        <p:spPr>
          <a:xfrm rot="5400000">
            <a:off x="1825401" y="-574899"/>
            <a:ext cx="575989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87" name="Google Shape;87;p26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6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6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лавие и съдържание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е съдържания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body" idx="1"/>
          </p:nvPr>
        </p:nvSpPr>
        <p:spPr>
          <a:xfrm>
            <a:off x="1097280" y="2120900"/>
            <a:ext cx="4639736" cy="3748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body" idx="2"/>
          </p:nvPr>
        </p:nvSpPr>
        <p:spPr>
          <a:xfrm>
            <a:off x="6515944" y="2120900"/>
            <a:ext cx="4639736" cy="3748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лавка разд." type="secHead">
  <p:cSld name="SECTION_HEADER">
    <p:bg>
      <p:bgPr>
        <a:solidFill>
          <a:schemeClr val="lt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9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Bookman Old Style"/>
              <a:buNone/>
              <a:defRPr sz="8000" b="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cxnSp>
        <p:nvCxnSpPr>
          <p:cNvPr id="38" name="Google Shape;38;p19"/>
          <p:cNvCxnSpPr/>
          <p:nvPr/>
        </p:nvCxnSpPr>
        <p:spPr>
          <a:xfrm>
            <a:off x="1207658" y="4485132"/>
            <a:ext cx="987552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19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0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2"/>
          </p:nvPr>
        </p:nvSpPr>
        <p:spPr>
          <a:xfrm>
            <a:off x="1097280" y="2958274"/>
            <a:ext cx="4639736" cy="291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body" idx="3"/>
          </p:nvPr>
        </p:nvSpPr>
        <p:spPr>
          <a:xfrm>
            <a:off x="6515944" y="2057400"/>
            <a:ext cx="4639736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body" idx="4"/>
          </p:nvPr>
        </p:nvSpPr>
        <p:spPr>
          <a:xfrm>
            <a:off x="6515944" y="2958273"/>
            <a:ext cx="4639736" cy="291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амо заглавие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Празен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Съдържание с надпис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ookman Old Style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body" idx="1"/>
          </p:nvPr>
        </p:nvSpPr>
        <p:spPr>
          <a:xfrm>
            <a:off x="5458984" y="812799"/>
            <a:ext cx="5928344" cy="5294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body" idx="2"/>
          </p:nvPr>
        </p:nvSpPr>
        <p:spPr>
          <a:xfrm>
            <a:off x="643465" y="3043050"/>
            <a:ext cx="3517567" cy="306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dt" idx="10"/>
          </p:nvPr>
        </p:nvSpPr>
        <p:spPr>
          <a:xfrm>
            <a:off x="643464" y="6446520"/>
            <a:ext cx="35175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ftr" idx="11"/>
          </p:nvPr>
        </p:nvSpPr>
        <p:spPr>
          <a:xfrm>
            <a:off x="5458983" y="6446520"/>
            <a:ext cx="533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l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l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l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l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l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l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l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l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Картина с надпис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4"/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4"/>
          <p:cNvSpPr>
            <a:spLocks noGrp="1"/>
          </p:cNvSpPr>
          <p:nvPr>
            <p:ph type="pic" idx="2"/>
          </p:nvPr>
        </p:nvSpPr>
        <p:spPr>
          <a:xfrm>
            <a:off x="15" y="0"/>
            <a:ext cx="12191985" cy="457835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72" name="Google Shape;72;p24"/>
          <p:cNvSpPr txBox="1"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ookman Old Style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body" idx="1"/>
          </p:nvPr>
        </p:nvSpPr>
        <p:spPr>
          <a:xfrm>
            <a:off x="1097279" y="5715000"/>
            <a:ext cx="10113264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700"/>
              <a:buFont typeface="Bookman Old Style"/>
              <a:buNone/>
              <a:defRPr sz="4700" b="0" i="0" u="none" strike="noStrike" cap="none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4925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libri"/>
              <a:buChar char=" "/>
              <a:defRPr sz="19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700"/>
              <a:buFont typeface="Calibri"/>
              <a:buChar char="◦"/>
              <a:defRPr sz="17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Calibri"/>
              <a:buChar char="◦"/>
              <a:defRPr sz="13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Calibri"/>
              <a:buChar char="◦"/>
              <a:defRPr sz="13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Calibri"/>
              <a:buChar char="◦"/>
              <a:defRPr sz="13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" name="Google Shape;9;p15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12" name="Google Shape;12;p15"/>
          <p:cNvCxnSpPr/>
          <p:nvPr/>
        </p:nvCxnSpPr>
        <p:spPr>
          <a:xfrm>
            <a:off x="1193532" y="1897380"/>
            <a:ext cx="996696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noi.uni-sofia.bg/?page_id=8462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venelinov@uni-sofia.bg" TargetMode="External"/><Relationship Id="rId4" Type="http://schemas.openxmlformats.org/officeDocument/2006/relationships/hyperlink" Target="mailto:sjlozanova@uni-sofia.b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/>
          <p:nvPr/>
        </p:nvSpPr>
        <p:spPr>
          <a:xfrm>
            <a:off x="0" y="1"/>
            <a:ext cx="12192001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5" name="Google Shape;95;p1"/>
          <p:cNvSpPr txBox="1">
            <a:spLocks noGrp="1"/>
          </p:cNvSpPr>
          <p:nvPr>
            <p:ph type="ctrTitle"/>
          </p:nvPr>
        </p:nvSpPr>
        <p:spPr>
          <a:xfrm>
            <a:off x="4956732" y="1809327"/>
            <a:ext cx="6515803" cy="2339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Bookman Old Style"/>
              <a:buNone/>
            </a:pPr>
            <a:r>
              <a:rPr lang="ru-RU" sz="3300" dirty="0"/>
              <a:t>Университетски център за подпомагане на студенти със специални образователни потребности</a:t>
            </a:r>
            <a:endParaRPr sz="3300" dirty="0"/>
          </a:p>
        </p:txBody>
      </p:sp>
      <p:sp>
        <p:nvSpPr>
          <p:cNvPr id="96" name="Google Shape;96;p1"/>
          <p:cNvSpPr txBox="1">
            <a:spLocks noGrp="1"/>
          </p:cNvSpPr>
          <p:nvPr>
            <p:ph type="subTitle" idx="1"/>
          </p:nvPr>
        </p:nvSpPr>
        <p:spPr>
          <a:xfrm>
            <a:off x="4925550" y="4605312"/>
            <a:ext cx="6640514" cy="1004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0000" lnSpcReduction="20000"/>
          </a:bodyPr>
          <a:lstStyle/>
          <a:p>
            <a:pPr algn="ctr"/>
            <a:r>
              <a:rPr lang="ru-RU" sz="4400" dirty="0" err="1">
                <a:solidFill>
                  <a:srgbClr val="3F3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  <a:sym typeface="Arial"/>
              </a:rPr>
              <a:t>AccessibleEU</a:t>
            </a:r>
            <a:r>
              <a:rPr lang="ru-RU" sz="4400" dirty="0">
                <a:solidFill>
                  <a:srgbClr val="3F3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  <a:sym typeface="Arial"/>
              </a:rPr>
              <a:t> </a:t>
            </a:r>
            <a:r>
              <a:rPr lang="ru-RU" sz="4400" dirty="0" err="1">
                <a:solidFill>
                  <a:srgbClr val="3F3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  <a:sym typeface="Arial"/>
              </a:rPr>
              <a:t>България</a:t>
            </a:r>
            <a:r>
              <a:rPr lang="ru-RU" sz="4400" dirty="0">
                <a:solidFill>
                  <a:srgbClr val="3F3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  <a:sym typeface="Arial"/>
              </a:rPr>
              <a:t> – </a:t>
            </a:r>
            <a:r>
              <a:rPr lang="ru-RU" sz="4400" dirty="0" err="1">
                <a:solidFill>
                  <a:srgbClr val="3F3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  <a:sym typeface="Arial"/>
              </a:rPr>
              <a:t>Партньорска</a:t>
            </a:r>
            <a:r>
              <a:rPr lang="ru-RU" sz="4400" dirty="0">
                <a:solidFill>
                  <a:srgbClr val="3F3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  <a:sym typeface="Arial"/>
              </a:rPr>
              <a:t> мрежа за </a:t>
            </a:r>
            <a:r>
              <a:rPr lang="ru-RU" sz="4400" dirty="0" err="1">
                <a:solidFill>
                  <a:srgbClr val="3F3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  <a:sym typeface="Arial"/>
              </a:rPr>
              <a:t>достъпно</a:t>
            </a:r>
            <a:r>
              <a:rPr lang="ru-RU" sz="4400" dirty="0">
                <a:solidFill>
                  <a:srgbClr val="3F3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  <a:sym typeface="Arial"/>
              </a:rPr>
              <a:t> и </a:t>
            </a:r>
            <a:r>
              <a:rPr lang="ru-RU" sz="4400" dirty="0" err="1">
                <a:solidFill>
                  <a:srgbClr val="3F3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  <a:sym typeface="Arial"/>
              </a:rPr>
              <a:t>включващо</a:t>
            </a:r>
            <a:r>
              <a:rPr lang="ru-RU" sz="4400" dirty="0">
                <a:solidFill>
                  <a:srgbClr val="3F3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  <a:sym typeface="Arial"/>
              </a:rPr>
              <a:t> </a:t>
            </a:r>
            <a:r>
              <a:rPr lang="ru-RU" sz="4400" dirty="0" err="1">
                <a:solidFill>
                  <a:srgbClr val="3F3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  <a:sym typeface="Arial"/>
              </a:rPr>
              <a:t>висше</a:t>
            </a:r>
            <a:r>
              <a:rPr lang="ru-RU" sz="4400" dirty="0">
                <a:solidFill>
                  <a:srgbClr val="3F3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  <a:sym typeface="Arial"/>
              </a:rPr>
              <a:t> образование, услуги и среда, 08.10.2023</a:t>
            </a:r>
          </a:p>
          <a:p>
            <a:endParaRPr lang="ru-RU" sz="3200" dirty="0">
              <a:solidFill>
                <a:srgbClr val="262626"/>
              </a:solidFill>
              <a:sym typeface="Arial"/>
            </a:endParaRPr>
          </a:p>
          <a:p>
            <a:pPr marL="0" lvl="0" indent="0" algn="l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endParaRPr sz="2400" dirty="0">
              <a:solidFill>
                <a:srgbClr val="262626"/>
              </a:solidFill>
            </a:endParaRPr>
          </a:p>
        </p:txBody>
      </p:sp>
      <p:cxnSp>
        <p:nvCxnSpPr>
          <p:cNvPr id="97" name="Google Shape;97;p1"/>
          <p:cNvCxnSpPr/>
          <p:nvPr/>
        </p:nvCxnSpPr>
        <p:spPr>
          <a:xfrm>
            <a:off x="5427754" y="4498925"/>
            <a:ext cx="5636107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8" name="Google Shape;9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32140" y="344055"/>
            <a:ext cx="1633924" cy="147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25550" y="606473"/>
            <a:ext cx="940437" cy="940437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"/>
          <p:cNvSpPr txBox="1"/>
          <p:nvPr/>
        </p:nvSpPr>
        <p:spPr>
          <a:xfrm>
            <a:off x="5462166" y="5716216"/>
            <a:ext cx="583672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3F3F3F"/>
                </a:solidFill>
                <a:latin typeface="Bookman Old Style"/>
                <a:sym typeface="Libre Franklin"/>
              </a:rPr>
              <a:t>гл. ас. Славина </a:t>
            </a:r>
            <a:r>
              <a:rPr lang="ru-RU" sz="1800" dirty="0" err="1">
                <a:solidFill>
                  <a:srgbClr val="3F3F3F"/>
                </a:solidFill>
                <a:latin typeface="Bookman Old Style"/>
                <a:sym typeface="Libre Franklin"/>
              </a:rPr>
              <a:t>Лозанова</a:t>
            </a:r>
            <a:r>
              <a:rPr lang="ru-RU" sz="1800" dirty="0">
                <a:solidFill>
                  <a:srgbClr val="3F3F3F"/>
                </a:solidFill>
                <a:latin typeface="Bookman Old Style"/>
                <a:sym typeface="Libre Franklin"/>
              </a:rPr>
              <a:t>, гл. ас. Маргарита </a:t>
            </a:r>
            <a:r>
              <a:rPr lang="ru-RU" sz="1800" dirty="0" err="1">
                <a:solidFill>
                  <a:srgbClr val="3F3F3F"/>
                </a:solidFill>
                <a:latin typeface="Bookman Old Style"/>
                <a:sym typeface="Libre Franklin"/>
              </a:rPr>
              <a:t>Томова</a:t>
            </a:r>
            <a:r>
              <a:rPr lang="ru-RU" sz="1800" dirty="0">
                <a:solidFill>
                  <a:srgbClr val="3F3F3F"/>
                </a:solidFill>
                <a:latin typeface="Bookman Old Style"/>
                <a:sym typeface="Libre Franklin"/>
              </a:rPr>
              <a:t>, </a:t>
            </a:r>
            <a:r>
              <a:rPr lang="ru-RU" sz="1800" dirty="0" err="1">
                <a:solidFill>
                  <a:srgbClr val="3F3F3F"/>
                </a:solidFill>
                <a:latin typeface="Bookman Old Style"/>
                <a:sym typeface="Libre Franklin"/>
              </a:rPr>
              <a:t>катедра</a:t>
            </a:r>
            <a:r>
              <a:rPr lang="ru-RU" sz="1800" dirty="0">
                <a:solidFill>
                  <a:srgbClr val="3F3F3F"/>
                </a:solidFill>
                <a:latin typeface="Bookman Old Style"/>
                <a:sym typeface="Libre Franklin"/>
              </a:rPr>
              <a:t> </a:t>
            </a:r>
            <a:r>
              <a:rPr lang="ru-RU" sz="1800" dirty="0" err="1">
                <a:solidFill>
                  <a:srgbClr val="3F3F3F"/>
                </a:solidFill>
                <a:latin typeface="Bookman Old Style"/>
                <a:sym typeface="Libre Franklin"/>
              </a:rPr>
              <a:t>Специална</a:t>
            </a:r>
            <a:r>
              <a:rPr lang="ru-RU" sz="1800" dirty="0">
                <a:solidFill>
                  <a:srgbClr val="3F3F3F"/>
                </a:solidFill>
                <a:latin typeface="Bookman Old Style"/>
                <a:sym typeface="Libre Franklin"/>
              </a:rPr>
              <a:t> педагогика, ФНОИ</a:t>
            </a:r>
            <a:endParaRPr sz="1800" dirty="0">
              <a:solidFill>
                <a:srgbClr val="3F3F3F"/>
              </a:solidFill>
              <a:latin typeface="Bookman Old Style"/>
              <a:sym typeface="Libre Franklin"/>
            </a:endParaRPr>
          </a:p>
        </p:txBody>
      </p:sp>
      <p:pic>
        <p:nvPicPr>
          <p:cNvPr id="101" name="Google Shape;101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0376" y="1720676"/>
            <a:ext cx="4177716" cy="4035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700"/>
              <a:buFont typeface="Bookman Old Style"/>
              <a:buNone/>
            </a:pPr>
            <a:r>
              <a:rPr lang="ru-RU" sz="4000" dirty="0" err="1"/>
              <a:t>Студенти</a:t>
            </a:r>
            <a:r>
              <a:rPr lang="ru-RU" sz="4000" dirty="0"/>
              <a:t> с глухота и </a:t>
            </a:r>
            <a:r>
              <a:rPr lang="ru-RU" sz="4000" dirty="0" err="1"/>
              <a:t>слухови</a:t>
            </a:r>
            <a:r>
              <a:rPr lang="ru-RU" sz="4000" dirty="0"/>
              <a:t> нарушения – </a:t>
            </a:r>
            <a:r>
              <a:rPr lang="ru-RU" sz="4000" dirty="0" err="1"/>
              <a:t>според</a:t>
            </a:r>
            <a:r>
              <a:rPr lang="ru-RU" sz="4000" dirty="0"/>
              <a:t> </a:t>
            </a:r>
            <a:r>
              <a:rPr lang="ru-RU" sz="4000" dirty="0" err="1"/>
              <a:t>потребностите</a:t>
            </a:r>
            <a:endParaRPr sz="4000" dirty="0"/>
          </a:p>
        </p:txBody>
      </p:sp>
      <p:sp>
        <p:nvSpPr>
          <p:cNvPr id="149" name="Google Shape;149;p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</a:rPr>
              <a:t>Разнородна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</a:rPr>
              <a:t>група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</a:rPr>
              <a:t> от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</a:rPr>
              <a:t>гледна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</a:rPr>
              <a:t> точка на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</a:rPr>
              <a:t>образователните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</a:rPr>
              <a:t> и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</a:rPr>
              <a:t>комуникативни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</a:rPr>
              <a:t> потребности</a:t>
            </a:r>
            <a:endParaRPr lang="ru-RU" sz="2000" b="1" dirty="0">
              <a:latin typeface="Bookman Old Style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lang="ru-RU" sz="2000" b="1" dirty="0">
              <a:latin typeface="Bookman Old Style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ru-RU" sz="2000" b="1" dirty="0">
                <a:latin typeface="Bookman Old Style"/>
              </a:rPr>
              <a:t>Глухи </a:t>
            </a:r>
            <a:r>
              <a:rPr lang="ru-RU" sz="2000" b="1" dirty="0" err="1">
                <a:latin typeface="Bookman Old Style"/>
              </a:rPr>
              <a:t>студенти</a:t>
            </a:r>
            <a:r>
              <a:rPr lang="ru-RU" sz="2000" b="1" dirty="0">
                <a:latin typeface="Bookman Old Style"/>
              </a:rPr>
              <a:t> – </a:t>
            </a:r>
            <a:r>
              <a:rPr lang="ru-RU" sz="2000" dirty="0" err="1">
                <a:latin typeface="Bookman Old Style"/>
              </a:rPr>
              <a:t>ползващи</a:t>
            </a:r>
            <a:r>
              <a:rPr lang="ru-RU" sz="2000" dirty="0">
                <a:latin typeface="Bookman Old Style"/>
              </a:rPr>
              <a:t> и </a:t>
            </a:r>
            <a:r>
              <a:rPr lang="ru-RU" sz="2000" dirty="0" err="1">
                <a:latin typeface="Bookman Old Style"/>
              </a:rPr>
              <a:t>предпочитащи</a:t>
            </a:r>
            <a:r>
              <a:rPr lang="ru-RU" sz="2000" dirty="0">
                <a:latin typeface="Bookman Old Style"/>
              </a:rPr>
              <a:t> ЖЕСТОВ ЕЗИК за обучение и </a:t>
            </a:r>
            <a:r>
              <a:rPr lang="ru-RU" sz="2000" dirty="0" err="1">
                <a:latin typeface="Bookman Old Style"/>
              </a:rPr>
              <a:t>учене</a:t>
            </a:r>
            <a:endParaRPr sz="2000" dirty="0">
              <a:latin typeface="Bookman Old Style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lang="ru-RU" sz="2000" b="1" dirty="0">
              <a:latin typeface="Bookman Old Style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ru-RU" sz="2000" b="1" dirty="0" err="1">
                <a:latin typeface="Bookman Old Style"/>
              </a:rPr>
              <a:t>Слабочуващи</a:t>
            </a:r>
            <a:r>
              <a:rPr lang="bg-BG" sz="2000" b="1" dirty="0">
                <a:latin typeface="Bookman Old Style"/>
              </a:rPr>
              <a:t>, със слухови нарушения</a:t>
            </a:r>
            <a:r>
              <a:rPr lang="ru-RU" sz="2000" b="1" dirty="0">
                <a:latin typeface="Bookman Old Style"/>
              </a:rPr>
              <a:t>/</a:t>
            </a:r>
            <a:r>
              <a:rPr lang="ru-RU" sz="2000" b="1" dirty="0" err="1">
                <a:latin typeface="Bookman Old Style"/>
              </a:rPr>
              <a:t>кохлеарно</a:t>
            </a:r>
            <a:r>
              <a:rPr lang="ru-RU" sz="2000" b="1" dirty="0">
                <a:latin typeface="Bookman Old Style"/>
              </a:rPr>
              <a:t> </a:t>
            </a:r>
            <a:r>
              <a:rPr lang="ru-RU" sz="2000" b="1" dirty="0" err="1">
                <a:latin typeface="Bookman Old Style"/>
              </a:rPr>
              <a:t>имплантирани</a:t>
            </a:r>
            <a:r>
              <a:rPr lang="ru-RU" sz="2000" b="1" dirty="0">
                <a:latin typeface="Bookman Old Style"/>
              </a:rPr>
              <a:t> – </a:t>
            </a:r>
            <a:r>
              <a:rPr lang="ru-RU" sz="2000" dirty="0">
                <a:latin typeface="Bookman Old Style"/>
              </a:rPr>
              <a:t>жестово </a:t>
            </a:r>
            <a:r>
              <a:rPr lang="ru-RU" sz="2000" dirty="0" err="1">
                <a:latin typeface="Bookman Old Style"/>
              </a:rPr>
              <a:t>кодирана</a:t>
            </a:r>
            <a:r>
              <a:rPr lang="ru-RU" sz="2000" dirty="0">
                <a:latin typeface="Bookman Old Style"/>
              </a:rPr>
              <a:t> </a:t>
            </a:r>
            <a:r>
              <a:rPr lang="ru-RU" sz="2000" dirty="0" err="1">
                <a:latin typeface="Bookman Old Style"/>
              </a:rPr>
              <a:t>устна</a:t>
            </a:r>
            <a:r>
              <a:rPr lang="ru-RU" sz="2000" dirty="0">
                <a:latin typeface="Bookman Old Style"/>
              </a:rPr>
              <a:t> </a:t>
            </a:r>
            <a:r>
              <a:rPr lang="ru-RU" sz="2000" dirty="0" err="1">
                <a:latin typeface="Bookman Old Style"/>
              </a:rPr>
              <a:t>реч</a:t>
            </a:r>
            <a:r>
              <a:rPr lang="ru-RU" sz="2000" dirty="0">
                <a:latin typeface="Bookman Old Style"/>
              </a:rPr>
              <a:t> на БГ език, визуален </a:t>
            </a:r>
            <a:r>
              <a:rPr lang="ru-RU" sz="2000" dirty="0" err="1">
                <a:latin typeface="Bookman Old Style"/>
              </a:rPr>
              <a:t>словесен</a:t>
            </a:r>
            <a:r>
              <a:rPr lang="ru-RU" sz="2000" dirty="0">
                <a:latin typeface="Bookman Old Style"/>
              </a:rPr>
              <a:t>, </a:t>
            </a:r>
            <a:r>
              <a:rPr lang="ru-RU" sz="2000" dirty="0" err="1">
                <a:latin typeface="Bookman Old Style"/>
              </a:rPr>
              <a:t>отчитане</a:t>
            </a:r>
            <a:r>
              <a:rPr lang="ru-RU" sz="2000" dirty="0">
                <a:latin typeface="Bookman Old Style"/>
              </a:rPr>
              <a:t> по </a:t>
            </a:r>
            <a:r>
              <a:rPr lang="ru-RU" sz="2000" dirty="0" err="1">
                <a:latin typeface="Bookman Old Style"/>
              </a:rPr>
              <a:t>устните</a:t>
            </a:r>
            <a:r>
              <a:rPr lang="ru-RU" sz="2000" dirty="0">
                <a:latin typeface="Bookman Old Style"/>
              </a:rPr>
              <a:t> на </a:t>
            </a:r>
            <a:r>
              <a:rPr lang="ru-RU" sz="2000" dirty="0" err="1">
                <a:latin typeface="Bookman Old Style"/>
              </a:rPr>
              <a:t>говорещите</a:t>
            </a:r>
            <a:r>
              <a:rPr lang="ru-RU" sz="2000" dirty="0">
                <a:latin typeface="Bookman Old Style"/>
              </a:rPr>
              <a:t>, </a:t>
            </a:r>
            <a:r>
              <a:rPr lang="ru-RU" sz="2000" dirty="0" err="1">
                <a:latin typeface="Bookman Old Style"/>
              </a:rPr>
              <a:t>използване</a:t>
            </a:r>
            <a:r>
              <a:rPr lang="ru-RU" sz="2000" dirty="0">
                <a:latin typeface="Bookman Old Style"/>
              </a:rPr>
              <a:t> на </a:t>
            </a:r>
            <a:r>
              <a:rPr lang="ru-RU" sz="2000" dirty="0" err="1">
                <a:latin typeface="Bookman Old Style"/>
              </a:rPr>
              <a:t>подпомагащи</a:t>
            </a:r>
            <a:r>
              <a:rPr lang="ru-RU" sz="2000" dirty="0">
                <a:latin typeface="Bookman Old Style"/>
              </a:rPr>
              <a:t> аудио </a:t>
            </a:r>
            <a:r>
              <a:rPr lang="ru-RU" sz="2000" dirty="0" err="1">
                <a:latin typeface="Bookman Old Style"/>
              </a:rPr>
              <a:t>системи</a:t>
            </a:r>
            <a:r>
              <a:rPr lang="ru-RU" sz="2000" dirty="0">
                <a:latin typeface="Bookman Old Style"/>
              </a:rPr>
              <a:t>, </a:t>
            </a:r>
            <a:r>
              <a:rPr lang="en-US" sz="2000" dirty="0">
                <a:latin typeface="Bookman Old Style"/>
              </a:rPr>
              <a:t>FM</a:t>
            </a:r>
            <a:r>
              <a:rPr lang="bg-BG" sz="2000" dirty="0">
                <a:latin typeface="Bookman Old Style"/>
              </a:rPr>
              <a:t> и </a:t>
            </a:r>
            <a:r>
              <a:rPr lang="en-US" sz="2000" dirty="0">
                <a:latin typeface="Bookman Old Style"/>
              </a:rPr>
              <a:t>Bluetooth </a:t>
            </a:r>
            <a:r>
              <a:rPr lang="bg-BG" sz="2000" dirty="0">
                <a:latin typeface="Bookman Old Style"/>
              </a:rPr>
              <a:t>системи и др.</a:t>
            </a: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lang="bg-BG" sz="2000" dirty="0">
              <a:latin typeface="Bookman Old Style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lang="ru-RU" sz="1800" dirty="0">
              <a:latin typeface="Bookman Old Styl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700"/>
              <a:buFont typeface="Bookman Old Style"/>
              <a:buNone/>
            </a:pPr>
            <a:r>
              <a:rPr lang="ru-RU" sz="4200" dirty="0" err="1"/>
              <a:t>Студенти</a:t>
            </a:r>
            <a:r>
              <a:rPr lang="ru-RU" sz="4200" dirty="0"/>
              <a:t> с глухота и </a:t>
            </a:r>
            <a:r>
              <a:rPr lang="ru-RU" sz="4200" dirty="0" err="1"/>
              <a:t>слухови</a:t>
            </a:r>
            <a:r>
              <a:rPr lang="ru-RU" sz="4200" dirty="0"/>
              <a:t> нарушения – </a:t>
            </a:r>
            <a:r>
              <a:rPr lang="ru-RU" sz="4200" dirty="0" err="1"/>
              <a:t>предизвикателства</a:t>
            </a:r>
            <a:endParaRPr sz="4200" dirty="0"/>
          </a:p>
        </p:txBody>
      </p:sp>
      <p:sp>
        <p:nvSpPr>
          <p:cNvPr id="149" name="Google Shape;149;p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lang="bg-BG" sz="1800" dirty="0">
              <a:latin typeface="Bookman Old Style"/>
            </a:endParaRPr>
          </a:p>
          <a:p>
            <a:pPr marL="212090" lvl="0" indent="-285750">
              <a:spcBef>
                <a:spcPts val="1400"/>
              </a:spcBef>
              <a:buSzPts val="2600"/>
              <a:buFont typeface="Arial" panose="020B0604020202020204" pitchFamily="34" charset="0"/>
              <a:buChar char="•"/>
            </a:pPr>
            <a:r>
              <a:rPr lang="bg-BG" sz="1800" dirty="0">
                <a:latin typeface="Bookman Old Style"/>
              </a:rPr>
              <a:t>Ниско ниво на четивна грамотност – трудности при разбирането на писмен текст</a:t>
            </a:r>
          </a:p>
          <a:p>
            <a:pPr marL="212090" lvl="0" indent="-285750" algn="l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bg-BG" sz="1800" dirty="0">
                <a:latin typeface="Bookman Old Style"/>
              </a:rPr>
              <a:t>Трудности с писмена реч и в писменото изразяване</a:t>
            </a:r>
          </a:p>
          <a:p>
            <a:pPr marL="212090" lvl="0" indent="-285750" algn="l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bg-BG" sz="1800" dirty="0">
                <a:latin typeface="Bookman Old Style"/>
              </a:rPr>
              <a:t>Значение на визуалния канал за възприемане на информация</a:t>
            </a:r>
          </a:p>
          <a:p>
            <a:pPr marL="212090" lvl="0" indent="-285750" algn="l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bg-BG" sz="1800" dirty="0">
                <a:latin typeface="Bookman Old Style"/>
              </a:rPr>
              <a:t>Културни различия</a:t>
            </a:r>
          </a:p>
          <a:p>
            <a:pPr marL="212090" lvl="0" indent="-285750" algn="l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bg-BG" sz="1800" dirty="0">
                <a:latin typeface="Bookman Old Style"/>
              </a:rPr>
              <a:t>Обучение по чужд език</a:t>
            </a:r>
            <a:endParaRPr sz="1800" dirty="0">
              <a:latin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2715897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"/>
          <p:cNvSpPr txBox="1">
            <a:spLocks noGrp="1"/>
          </p:cNvSpPr>
          <p:nvPr>
            <p:ph type="title"/>
          </p:nvPr>
        </p:nvSpPr>
        <p:spPr>
          <a:xfrm>
            <a:off x="878541" y="286603"/>
            <a:ext cx="11187953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700"/>
              <a:buFont typeface="Bookman Old Style"/>
              <a:buNone/>
            </a:pPr>
            <a:r>
              <a:rPr lang="ru-RU" sz="4200" dirty="0" err="1"/>
              <a:t>Дейности</a:t>
            </a:r>
            <a:r>
              <a:rPr lang="ru-RU" sz="4200" dirty="0"/>
              <a:t> за глухи и </a:t>
            </a:r>
            <a:r>
              <a:rPr lang="ru-RU" sz="4200" dirty="0" err="1"/>
              <a:t>слабочуващи</a:t>
            </a:r>
            <a:r>
              <a:rPr lang="ru-RU" sz="4200" dirty="0"/>
              <a:t> </a:t>
            </a:r>
            <a:r>
              <a:rPr lang="ru-RU" sz="4200" dirty="0" err="1"/>
              <a:t>студенти</a:t>
            </a:r>
            <a:r>
              <a:rPr lang="ru-RU" sz="4200" dirty="0"/>
              <a:t> </a:t>
            </a:r>
            <a:endParaRPr sz="4200" dirty="0"/>
          </a:p>
        </p:txBody>
      </p:sp>
      <p:sp>
        <p:nvSpPr>
          <p:cNvPr id="137" name="Google Shape;137;p7"/>
          <p:cNvSpPr txBox="1">
            <a:spLocks noGrp="1"/>
          </p:cNvSpPr>
          <p:nvPr>
            <p:ph type="body" idx="1"/>
          </p:nvPr>
        </p:nvSpPr>
        <p:spPr>
          <a:xfrm>
            <a:off x="1017586" y="2108201"/>
            <a:ext cx="6601378" cy="376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lnSpcReduction="10000"/>
          </a:bodyPr>
          <a:lstStyle/>
          <a:p>
            <a:pPr indent="-457200">
              <a:buFont typeface="+mj-lt"/>
              <a:buAutoNum type="arabicPeriod"/>
            </a:pPr>
            <a:r>
              <a:rPr lang="bg-BG" sz="1800" dirty="0">
                <a:latin typeface="Bookman Old Style"/>
              </a:rPr>
              <a:t>Ориентиране и консултиране на жестов език</a:t>
            </a:r>
          </a:p>
          <a:p>
            <a:pPr indent="-457200">
              <a:buFont typeface="+mj-lt"/>
              <a:buAutoNum type="arabicPeriod"/>
            </a:pPr>
            <a:r>
              <a:rPr lang="bg-BG" sz="1800" dirty="0">
                <a:latin typeface="Bookman Old Style"/>
              </a:rPr>
              <a:t>Достъп до </a:t>
            </a:r>
            <a:r>
              <a:rPr lang="bg-BG" sz="1800" dirty="0" err="1">
                <a:latin typeface="Bookman Old Style"/>
              </a:rPr>
              <a:t>уебсъдържанието</a:t>
            </a:r>
            <a:r>
              <a:rPr lang="bg-BG" sz="1800" dirty="0">
                <a:latin typeface="Bookman Old Style"/>
              </a:rPr>
              <a:t> на ФНОИ чрез видеоматериали на български жестов език</a:t>
            </a:r>
          </a:p>
          <a:p>
            <a:pPr indent="-457200">
              <a:buFont typeface="+mj-lt"/>
              <a:buAutoNum type="arabicPeriod"/>
            </a:pPr>
            <a:r>
              <a:rPr lang="bg-BG" sz="1800" dirty="0">
                <a:latin typeface="Bookman Old Style"/>
              </a:rPr>
              <a:t>Видео жестов превод по време на кандидатстудентската кампания и настаняване на студенти</a:t>
            </a:r>
          </a:p>
          <a:p>
            <a:pPr indent="-457200">
              <a:buFont typeface="+mj-lt"/>
              <a:buAutoNum type="arabicPeriod"/>
            </a:pPr>
            <a:r>
              <a:rPr lang="bg-BG" sz="1800" dirty="0">
                <a:latin typeface="Bookman Old Style"/>
              </a:rPr>
              <a:t>Възможност за жестов превод за изпити, защити на дипломни работи (по предварителна заявка)</a:t>
            </a:r>
          </a:p>
          <a:p>
            <a:pPr indent="-457200">
              <a:buFont typeface="+mj-lt"/>
              <a:buAutoNum type="arabicPeriod"/>
            </a:pPr>
            <a:r>
              <a:rPr lang="bg-BG" sz="1800" dirty="0">
                <a:latin typeface="Bookman Old Style"/>
              </a:rPr>
              <a:t>Консултации от студенти по задания и във връзка с текущо оценяване</a:t>
            </a:r>
          </a:p>
          <a:p>
            <a:pPr marL="0" indent="0">
              <a:buNone/>
            </a:pPr>
            <a:endParaRPr lang="bg-BG" sz="2200" dirty="0">
              <a:latin typeface="Bookman Old Style"/>
            </a:endParaRP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4A2A5183-DBD6-B17A-C8BA-FEF0DBEF2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6074" y="2108201"/>
            <a:ext cx="4072120" cy="291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050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"/>
          <p:cNvSpPr txBox="1">
            <a:spLocks noGrp="1"/>
          </p:cNvSpPr>
          <p:nvPr>
            <p:ph type="title"/>
          </p:nvPr>
        </p:nvSpPr>
        <p:spPr>
          <a:xfrm>
            <a:off x="878541" y="286603"/>
            <a:ext cx="11187953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700"/>
              <a:buFont typeface="Bookman Old Style"/>
              <a:buNone/>
            </a:pPr>
            <a:r>
              <a:rPr lang="ru-RU" sz="4000" dirty="0" err="1"/>
              <a:t>Дейности</a:t>
            </a:r>
            <a:r>
              <a:rPr lang="ru-RU" sz="4000" dirty="0"/>
              <a:t> в </a:t>
            </a:r>
            <a:r>
              <a:rPr lang="ru-RU" sz="4000" dirty="0" err="1"/>
              <a:t>подкрепа</a:t>
            </a:r>
            <a:r>
              <a:rPr lang="ru-RU" sz="4000" dirty="0"/>
              <a:t> на глухи и </a:t>
            </a:r>
            <a:r>
              <a:rPr lang="ru-RU" sz="4000" dirty="0" err="1"/>
              <a:t>слабочуващи</a:t>
            </a:r>
            <a:r>
              <a:rPr lang="ru-RU" sz="4000" dirty="0"/>
              <a:t> </a:t>
            </a:r>
            <a:r>
              <a:rPr lang="ru-RU" sz="4000" dirty="0" err="1"/>
              <a:t>студенти</a:t>
            </a:r>
            <a:r>
              <a:rPr lang="ru-RU" sz="4000" dirty="0"/>
              <a:t> </a:t>
            </a:r>
            <a:endParaRPr sz="4000" dirty="0"/>
          </a:p>
        </p:txBody>
      </p:sp>
      <p:sp>
        <p:nvSpPr>
          <p:cNvPr id="137" name="Google Shape;137;p7"/>
          <p:cNvSpPr txBox="1"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indent="0">
              <a:buNone/>
            </a:pPr>
            <a:r>
              <a:rPr lang="bg-BG" sz="2200" dirty="0">
                <a:latin typeface="Bookman Old Style"/>
              </a:rPr>
              <a:t>1.  </a:t>
            </a:r>
            <a:r>
              <a:rPr lang="bg-BG" sz="2000" dirty="0">
                <a:latin typeface="Bookman Old Style"/>
              </a:rPr>
              <a:t>Обучение на административни служители по български жестов език, ФНОИ </a:t>
            </a:r>
          </a:p>
          <a:p>
            <a:pPr marL="914400">
              <a:buFont typeface="Wingdings" panose="05000000000000000000" pitchFamily="2" charset="2"/>
              <a:buChar char="q"/>
            </a:pPr>
            <a:r>
              <a:rPr lang="bg-BG" sz="2000" dirty="0">
                <a:latin typeface="Bookman Old Style"/>
              </a:rPr>
              <a:t>Разработено съдържание за преподаване на БЖЕ за административни цели</a:t>
            </a:r>
          </a:p>
          <a:p>
            <a:pPr marL="914400">
              <a:buFont typeface="Wingdings" panose="05000000000000000000" pitchFamily="2" charset="2"/>
              <a:buChar char="q"/>
            </a:pPr>
            <a:r>
              <a:rPr lang="bg-BG" sz="2000" dirty="0">
                <a:latin typeface="Bookman Old Style"/>
              </a:rPr>
              <a:t>Проведен курс с участие на 7 служители от администрацията на ФНОИ</a:t>
            </a:r>
          </a:p>
          <a:p>
            <a:pPr marL="0" indent="0">
              <a:buNone/>
            </a:pPr>
            <a:r>
              <a:rPr lang="bg-BG" sz="2000" dirty="0">
                <a:latin typeface="Bookman Old Style"/>
              </a:rPr>
              <a:t>2. Предстои обучение за преподаватели по български жестове език, ФНОИ</a:t>
            </a:r>
          </a:p>
        </p:txBody>
      </p:sp>
    </p:spTree>
    <p:extLst>
      <p:ext uri="{BB962C8B-B14F-4D97-AF65-F5344CB8AC3E}">
        <p14:creationId xmlns:p14="http://schemas.microsoft.com/office/powerpoint/2010/main" val="196469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700"/>
              <a:buFont typeface="Bookman Old Style"/>
              <a:buNone/>
            </a:pPr>
            <a:r>
              <a:rPr lang="bg-BG" sz="4000" dirty="0"/>
              <a:t>Други проекти</a:t>
            </a:r>
            <a:endParaRPr sz="4000" dirty="0"/>
          </a:p>
        </p:txBody>
      </p:sp>
      <p:sp>
        <p:nvSpPr>
          <p:cNvPr id="168" name="Google Shape;168;p11"/>
          <p:cNvSpPr txBox="1">
            <a:spLocks noGrp="1"/>
          </p:cNvSpPr>
          <p:nvPr>
            <p:ph type="body" idx="1"/>
          </p:nvPr>
        </p:nvSpPr>
        <p:spPr>
          <a:xfrm>
            <a:off x="1097279" y="2108201"/>
            <a:ext cx="10509701" cy="415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92500"/>
          </a:bodyPr>
          <a:lstStyle/>
          <a:p>
            <a:pPr marL="342900">
              <a:lnSpc>
                <a:spcPct val="150000"/>
              </a:lnSpc>
              <a:spcBef>
                <a:spcPts val="0"/>
              </a:spcBef>
              <a:buClr>
                <a:srgbClr val="004E9A"/>
              </a:buClr>
              <a:buSzPts val="2200"/>
              <a:buFont typeface="Wingdings" panose="05000000000000000000" pitchFamily="2" charset="2"/>
              <a:buChar char="ü"/>
            </a:pPr>
            <a:r>
              <a:rPr lang="bg-BG" sz="2100" dirty="0">
                <a:latin typeface="Bookman Old Style"/>
                <a:sym typeface="Bookman Old Style"/>
              </a:rPr>
              <a:t>Управление и информиране на академичната и административната среда</a:t>
            </a:r>
          </a:p>
          <a:p>
            <a:pPr marL="342900">
              <a:lnSpc>
                <a:spcPct val="150000"/>
              </a:lnSpc>
              <a:spcBef>
                <a:spcPts val="0"/>
              </a:spcBef>
              <a:buClr>
                <a:srgbClr val="004E9A"/>
              </a:buClr>
              <a:buSzPts val="2200"/>
              <a:buFont typeface="Wingdings" panose="05000000000000000000" pitchFamily="2" charset="2"/>
              <a:buChar char="ü"/>
            </a:pPr>
            <a:r>
              <a:rPr lang="bg-BG" sz="2100" dirty="0">
                <a:latin typeface="Bookman Old Style"/>
                <a:sym typeface="Bookman Old Style"/>
              </a:rPr>
              <a:t>Обучение – инструктаж за кандидатстудентската кампания</a:t>
            </a:r>
          </a:p>
          <a:p>
            <a:pPr marL="342900">
              <a:lnSpc>
                <a:spcPct val="150000"/>
              </a:lnSpc>
              <a:spcBef>
                <a:spcPts val="0"/>
              </a:spcBef>
              <a:buClr>
                <a:srgbClr val="004E9A"/>
              </a:buClr>
              <a:buSzPts val="2200"/>
              <a:buFont typeface="Wingdings" panose="05000000000000000000" pitchFamily="2" charset="2"/>
              <a:buChar char="ü"/>
            </a:pPr>
            <a:r>
              <a:rPr lang="bg-BG" sz="2100" dirty="0">
                <a:latin typeface="Bookman Old Style"/>
                <a:sym typeface="Bookman Old Style"/>
              </a:rPr>
              <a:t>Обучение за преподаватели за работа със студенти със специални потребности (по предварителна заявка)</a:t>
            </a:r>
          </a:p>
          <a:p>
            <a:pPr marL="342900">
              <a:lnSpc>
                <a:spcPct val="150000"/>
              </a:lnSpc>
              <a:spcBef>
                <a:spcPts val="0"/>
              </a:spcBef>
              <a:buClr>
                <a:srgbClr val="004E9A"/>
              </a:buClr>
              <a:buSzPts val="2200"/>
              <a:buFont typeface="Wingdings" panose="05000000000000000000" pitchFamily="2" charset="2"/>
              <a:buChar char="ü"/>
            </a:pPr>
            <a:r>
              <a:rPr lang="bg-BG" sz="2100" dirty="0">
                <a:latin typeface="Bookman Old Style"/>
                <a:sym typeface="Bookman Old Style"/>
              </a:rPr>
              <a:t>Консултации от студенти за студенти със специални потребности</a:t>
            </a:r>
          </a:p>
          <a:p>
            <a:pPr marL="342900">
              <a:lnSpc>
                <a:spcPct val="150000"/>
              </a:lnSpc>
              <a:spcBef>
                <a:spcPts val="0"/>
              </a:spcBef>
              <a:buClr>
                <a:srgbClr val="004E9A"/>
              </a:buClr>
              <a:buSzPts val="2200"/>
              <a:buFont typeface="Wingdings" panose="05000000000000000000" pitchFamily="2" charset="2"/>
              <a:buChar char="ü"/>
            </a:pPr>
            <a:r>
              <a:rPr lang="bg-BG" sz="2100" dirty="0">
                <a:latin typeface="Bookman Old Style"/>
                <a:sym typeface="Bookman Old Style"/>
              </a:rPr>
              <a:t>Взаимодействие със специализираното звено на Университетската библиотека, Правна клиника „Социални права на хората с увреждания“ и други центрове на СУ  </a:t>
            </a:r>
          </a:p>
          <a:p>
            <a:pPr marL="342900">
              <a:lnSpc>
                <a:spcPct val="150000"/>
              </a:lnSpc>
              <a:spcBef>
                <a:spcPts val="0"/>
              </a:spcBef>
              <a:buClr>
                <a:srgbClr val="004E9A"/>
              </a:buClr>
              <a:buSzPts val="2200"/>
              <a:buFont typeface="Wingdings" panose="05000000000000000000" pitchFamily="2" charset="2"/>
              <a:buChar char="ü"/>
            </a:pPr>
            <a:r>
              <a:rPr lang="bg-BG" sz="2100" dirty="0">
                <a:latin typeface="Bookman Old Style"/>
                <a:sym typeface="Bookman Old Style"/>
              </a:rPr>
              <a:t>Създаване на мрежа от международни университети и организации </a:t>
            </a:r>
          </a:p>
          <a:p>
            <a:pPr marL="342900">
              <a:lnSpc>
                <a:spcPct val="150000"/>
              </a:lnSpc>
              <a:spcBef>
                <a:spcPts val="0"/>
              </a:spcBef>
              <a:buClr>
                <a:srgbClr val="004E9A"/>
              </a:buClr>
              <a:buSzPts val="2200"/>
              <a:buFont typeface="Wingdings" panose="05000000000000000000" pitchFamily="2" charset="2"/>
              <a:buChar char="ü"/>
            </a:pPr>
            <a:endParaRPr sz="2100" dirty="0">
              <a:latin typeface="Bookman Old Style"/>
            </a:endParaRPr>
          </a:p>
          <a:p>
            <a:pPr marL="91440" lvl="0" indent="0" algn="l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ts val="1900"/>
              <a:buNone/>
            </a:pP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700"/>
              <a:buFont typeface="Bookman Old Style"/>
              <a:buNone/>
            </a:pPr>
            <a:r>
              <a:rPr lang="ru-RU" sz="4000" dirty="0" err="1"/>
              <a:t>Контакти</a:t>
            </a:r>
            <a:r>
              <a:rPr lang="ru-RU" sz="4000" dirty="0"/>
              <a:t> и обратна </a:t>
            </a:r>
            <a:r>
              <a:rPr lang="ru-RU" sz="4000" dirty="0" err="1"/>
              <a:t>връзка</a:t>
            </a:r>
            <a:endParaRPr sz="4000" dirty="0"/>
          </a:p>
        </p:txBody>
      </p:sp>
      <p:sp>
        <p:nvSpPr>
          <p:cNvPr id="174" name="Google Shape;174;p12"/>
          <p:cNvSpPr txBox="1">
            <a:spLocks noGrp="1"/>
          </p:cNvSpPr>
          <p:nvPr>
            <p:ph type="body" idx="1"/>
          </p:nvPr>
        </p:nvSpPr>
        <p:spPr>
          <a:xfrm>
            <a:off x="1097279" y="2108201"/>
            <a:ext cx="10509701" cy="415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E9A"/>
              </a:buClr>
              <a:buSzPts val="2200"/>
              <a:buNone/>
            </a:pPr>
            <a:r>
              <a:rPr lang="ru-RU" sz="2100" dirty="0">
                <a:latin typeface="Bookman Old Style"/>
                <a:sym typeface="Bookman Old Style"/>
              </a:rPr>
              <a:t>Университетски център за подпомагане на студенти със специални образователни потребности </a:t>
            </a:r>
            <a:endParaRPr sz="2100" dirty="0">
              <a:latin typeface="Bookman Old Style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4E9A"/>
              </a:buClr>
              <a:buSzPts val="2200"/>
              <a:buNone/>
            </a:pPr>
            <a:r>
              <a:rPr lang="ru-RU" sz="2100" dirty="0">
                <a:latin typeface="Bookman Old Style"/>
                <a:sym typeface="Bookman Old Style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https://fnoi.uni-sofia.bg/?page_id=8462</a:t>
            </a:r>
            <a:r>
              <a:rPr lang="ru-RU" sz="2100" dirty="0">
                <a:latin typeface="Bookman Old Style"/>
                <a:sym typeface="Bookman Old Style"/>
              </a:rPr>
              <a:t>   </a:t>
            </a:r>
            <a:endParaRPr sz="2100" dirty="0">
              <a:latin typeface="Bookman Old Style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4E9A"/>
              </a:buClr>
              <a:buSzPts val="2200"/>
              <a:buNone/>
            </a:pPr>
            <a:r>
              <a:rPr lang="ru-RU" sz="2100" dirty="0">
                <a:latin typeface="Bookman Old Style"/>
                <a:sym typeface="Bookman Old Style"/>
              </a:rPr>
              <a:t>Ръководител: гл. ас. д-р Славина Лозанова, подпомагане студенти с глухота </a:t>
            </a:r>
            <a:r>
              <a:rPr lang="ru-RU" sz="2100" dirty="0">
                <a:latin typeface="Bookman Old Style"/>
                <a:sym typeface="Bookman Old Style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sjlozanova@uni-sofia.bg</a:t>
            </a:r>
            <a:endParaRPr sz="2100" dirty="0">
              <a:latin typeface="Bookman Old Style"/>
              <a:sym typeface="Bookman Old Style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4E9A"/>
              </a:buClr>
              <a:buSzPts val="2200"/>
              <a:buNone/>
            </a:pPr>
            <a:r>
              <a:rPr lang="ru-RU" sz="2100" dirty="0">
                <a:latin typeface="Bookman Old Style"/>
                <a:sym typeface="Bookman Old Style"/>
              </a:rPr>
              <a:t>Член УС, подпомагане на студенти със зрителни нарушения: гл. ас. д-р Маргарита Томова, </a:t>
            </a:r>
            <a:r>
              <a:rPr lang="ru-RU" sz="2100" dirty="0">
                <a:latin typeface="Bookman Old Style"/>
                <a:sym typeface="Bookman Old Style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mvenelinov@uni-sofia.bg</a:t>
            </a:r>
            <a:endParaRPr sz="2100" dirty="0">
              <a:latin typeface="Bookman Old Style"/>
              <a:sym typeface="Bookman Old Style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4E9A"/>
              </a:buClr>
              <a:buSzPts val="2200"/>
              <a:buNone/>
            </a:pP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4"/>
          <p:cNvSpPr txBox="1">
            <a:spLocks noGrp="1"/>
          </p:cNvSpPr>
          <p:nvPr>
            <p:ph type="ctrTitle"/>
          </p:nvPr>
        </p:nvSpPr>
        <p:spPr>
          <a:xfrm>
            <a:off x="5414464" y="3067665"/>
            <a:ext cx="6515803" cy="1190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Bookman Old Style"/>
              <a:buNone/>
            </a:pPr>
            <a:r>
              <a:rPr lang="ru-RU" sz="3600"/>
              <a:t>БЛАГОДАРИМ ЗА ВНИМАНИЕТО</a:t>
            </a:r>
            <a:endParaRPr sz="3600"/>
          </a:p>
        </p:txBody>
      </p:sp>
      <p:pic>
        <p:nvPicPr>
          <p:cNvPr id="188" name="Google Shape;18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24676" y="333377"/>
            <a:ext cx="1780880" cy="1387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2167" y="520187"/>
            <a:ext cx="940437" cy="940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0A7E09B-E854-4BAB-B2EC-D5251A592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83" y="333377"/>
            <a:ext cx="3797192" cy="393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1594568A-E707-6CF3-7F85-6EE62F69B0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ru-RU" sz="2400" dirty="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гл. ас. д-р Славина </a:t>
            </a:r>
            <a:r>
              <a:rPr lang="ru-RU" sz="2400" dirty="0" err="1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Лозанова</a:t>
            </a:r>
            <a:r>
              <a:rPr lang="ru-RU" sz="2400" dirty="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                            гл. ас. д-р Маргарита </a:t>
            </a:r>
            <a:r>
              <a:rPr lang="ru-RU" sz="2400" dirty="0" err="1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Томова</a:t>
            </a:r>
            <a:endParaRPr lang="ru-RU" sz="2400" dirty="0">
              <a:solidFill>
                <a:srgbClr val="26262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indent="0" algn="ctr">
              <a:spcBef>
                <a:spcPts val="0"/>
              </a:spcBef>
            </a:pPr>
            <a:endParaRPr lang="ru-RU" dirty="0">
              <a:solidFill>
                <a:srgbClr val="262626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700"/>
              <a:buFont typeface="Bookman Old Style"/>
              <a:buNone/>
            </a:pPr>
            <a:r>
              <a:rPr lang="ru-RU" sz="4200" dirty="0" err="1"/>
              <a:t>Началото</a:t>
            </a:r>
            <a:endParaRPr sz="4200" dirty="0"/>
          </a:p>
        </p:txBody>
      </p:sp>
      <p:sp>
        <p:nvSpPr>
          <p:cNvPr id="107" name="Google Shape;107;p2"/>
          <p:cNvSpPr txBox="1"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ru-RU" sz="2000" i="1" dirty="0">
                <a:latin typeface="Bookman Old Style"/>
                <a:ea typeface="Bookman Old Style"/>
                <a:cs typeface="Bookman Old Style"/>
                <a:sym typeface="Bookman Old Style"/>
              </a:rPr>
              <a:t>УЦПССОП</a:t>
            </a:r>
            <a:r>
              <a:rPr lang="ru-RU" sz="2000" dirty="0">
                <a:latin typeface="Bookman Old Style"/>
                <a:ea typeface="Bookman Old Style"/>
                <a:cs typeface="Bookman Old Style"/>
                <a:sym typeface="Bookman Old Style"/>
              </a:rPr>
              <a:t> е създаден с решение на Академичен съвет на СУ „Св. Климент Охридски“,  Протокол № 10 от 13.07.2022 г., на който е приет и Правилник за дейността му.</a:t>
            </a:r>
            <a:endParaRPr sz="2000" dirty="0"/>
          </a:p>
          <a:p>
            <a:pPr marL="0" lvl="0" indent="0" algn="l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ru-RU" sz="2000" dirty="0">
                <a:latin typeface="Bookman Old Style"/>
                <a:ea typeface="Bookman Old Style"/>
                <a:cs typeface="Bookman Old Style"/>
                <a:sym typeface="Bookman Old Style"/>
              </a:rPr>
              <a:t>Центърът е създаден в съответствие с икономическите и социални промени, заложени в Плана за действие за прилагане на Конвенцията на правата на хората с увреждания (2015-2020), Закон за интеграция на хората с увреждания (2018), Стратегия за хората с увреждания (2021-2030), Закон за българския жестов език (2021) и др. нормативни документи. </a:t>
            </a:r>
            <a:endParaRPr sz="2000" dirty="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91440" lvl="0" indent="0" algn="l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700"/>
              <a:buFont typeface="Bookman Old Style"/>
              <a:buNone/>
            </a:pPr>
            <a:r>
              <a:rPr lang="ru-RU" sz="4200" dirty="0"/>
              <a:t>Цел</a:t>
            </a:r>
            <a:endParaRPr sz="4200" dirty="0"/>
          </a:p>
        </p:txBody>
      </p:sp>
      <p:sp>
        <p:nvSpPr>
          <p:cNvPr id="113" name="Google Shape;113;p3"/>
          <p:cNvSpPr txBox="1"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ru-RU" sz="2000" dirty="0">
                <a:latin typeface="Bookman Old Style"/>
                <a:sym typeface="Bookman Old Style"/>
              </a:rPr>
              <a:t>Съдействие и подпомагане на учебния процес и академичен живот на студенти с образователни потребности, които може да възникнат при сензорни увреждания, физически увреждания, множество увреждания, специфични нарушения на способността за учене (дислексия, дисграфия, дискалкулия), разстройства от аутистичния </a:t>
            </a:r>
            <a:r>
              <a:rPr lang="ru-RU" sz="2000" dirty="0" err="1">
                <a:latin typeface="Bookman Old Style"/>
                <a:sym typeface="Bookman Old Style"/>
              </a:rPr>
              <a:t>спектър</a:t>
            </a:r>
            <a:r>
              <a:rPr lang="en-US" sz="2000" dirty="0">
                <a:latin typeface="Bookman Old Style"/>
                <a:sym typeface="Bookman Old Style"/>
              </a:rPr>
              <a:t> </a:t>
            </a:r>
            <a:r>
              <a:rPr lang="bg-BG" sz="2000" dirty="0">
                <a:latin typeface="Bookman Old Style"/>
                <a:sym typeface="Bookman Old Style"/>
              </a:rPr>
              <a:t>и др. </a:t>
            </a:r>
            <a:endParaRPr sz="2000" dirty="0">
              <a:latin typeface="Bookman Old Style"/>
              <a:sym typeface="Bookman Old Style"/>
            </a:endParaRPr>
          </a:p>
          <a:p>
            <a:pPr marL="91440" lvl="0" indent="0" algn="l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ts val="1900"/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700"/>
              <a:buFont typeface="Bookman Old Style"/>
              <a:buNone/>
            </a:pPr>
            <a:r>
              <a:rPr lang="ru-RU" sz="4200" dirty="0" err="1"/>
              <a:t>Основни</a:t>
            </a:r>
            <a:r>
              <a:rPr lang="ru-RU" sz="4200" dirty="0"/>
              <a:t> </a:t>
            </a:r>
            <a:r>
              <a:rPr lang="ru-RU" sz="4200" dirty="0" err="1"/>
              <a:t>дейности</a:t>
            </a:r>
            <a:endParaRPr sz="4200" dirty="0"/>
          </a:p>
        </p:txBody>
      </p:sp>
      <p:sp>
        <p:nvSpPr>
          <p:cNvPr id="125" name="Google Shape;125;p5"/>
          <p:cNvSpPr txBox="1"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  <a:sym typeface="Bookman Old Style"/>
              </a:rPr>
              <a:t>Дейността на центъра е насочена в еднаква степен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  <a:sym typeface="Bookman Old Style"/>
              </a:rPr>
              <a:t>както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  <a:sym typeface="Bookman Old Style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  <a:sym typeface="Bookman Old Style"/>
              </a:rPr>
              <a:t>към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  <a:sym typeface="Bookman Old Style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  <a:sym typeface="Bookman Old Style"/>
              </a:rPr>
              <a:t>студентите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  <a:sym typeface="Bookman Old Style"/>
              </a:rPr>
              <a:t>,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  <a:sym typeface="Bookman Old Style"/>
              </a:rPr>
              <a:t>така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  <a:sym typeface="Bookman Old Style"/>
              </a:rPr>
              <a:t> и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  <a:sym typeface="Bookman Old Style"/>
              </a:rPr>
              <a:t>към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  <a:sym typeface="Bookman Old Style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  <a:sym typeface="Bookman Old Style"/>
              </a:rPr>
              <a:t>преподавателите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  <a:sym typeface="Bookman Old Style"/>
              </a:rPr>
              <a:t> и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  <a:sym typeface="Bookman Old Style"/>
              </a:rPr>
              <a:t>административния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  <a:sym typeface="Bookman Old Style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  <a:sym typeface="Bookman Old Style"/>
              </a:rPr>
              <a:t>състав</a:t>
            </a:r>
            <a:endParaRPr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/>
            </a:endParaRPr>
          </a:p>
          <a:p>
            <a:pPr marL="342900">
              <a:spcBef>
                <a:spcPts val="1400"/>
              </a:spcBef>
              <a:buSzPts val="2400"/>
              <a:buFont typeface="Wingdings" panose="05000000000000000000" pitchFamily="2" charset="2"/>
              <a:buChar char="q"/>
            </a:pPr>
            <a:r>
              <a:rPr lang="ru-RU" sz="2000" dirty="0" err="1">
                <a:latin typeface="Bookman Old Style"/>
                <a:sym typeface="Bookman Old Style"/>
              </a:rPr>
              <a:t>Осигуряване</a:t>
            </a:r>
            <a:r>
              <a:rPr lang="ru-RU" sz="2000" dirty="0">
                <a:latin typeface="Bookman Old Style"/>
                <a:sym typeface="Bookman Old Style"/>
              </a:rPr>
              <a:t> на достъпна архитектурна среда </a:t>
            </a:r>
            <a:endParaRPr sz="2000" dirty="0">
              <a:latin typeface="Bookman Old Style"/>
            </a:endParaRPr>
          </a:p>
          <a:p>
            <a:pPr marL="342900">
              <a:spcBef>
                <a:spcPts val="1400"/>
              </a:spcBef>
              <a:buSzPts val="2400"/>
              <a:buFont typeface="Wingdings" panose="05000000000000000000" pitchFamily="2" charset="2"/>
              <a:buChar char="q"/>
            </a:pPr>
            <a:r>
              <a:rPr lang="ru-RU" sz="2000" dirty="0">
                <a:latin typeface="Bookman Old Style"/>
                <a:sym typeface="Bookman Old Style"/>
              </a:rPr>
              <a:t>Осигуряване на достъпна </a:t>
            </a:r>
            <a:r>
              <a:rPr lang="ru-RU" sz="2000" dirty="0" err="1">
                <a:latin typeface="Bookman Old Style"/>
                <a:sym typeface="Bookman Old Style"/>
              </a:rPr>
              <a:t>учебна</a:t>
            </a:r>
            <a:r>
              <a:rPr lang="ru-RU" sz="2000" dirty="0">
                <a:latin typeface="Bookman Old Style"/>
                <a:sym typeface="Bookman Old Style"/>
              </a:rPr>
              <a:t> и </a:t>
            </a:r>
            <a:r>
              <a:rPr lang="ru-RU" sz="2000" dirty="0" err="1">
                <a:latin typeface="Bookman Old Style"/>
                <a:sym typeface="Bookman Old Style"/>
              </a:rPr>
              <a:t>образователна</a:t>
            </a:r>
            <a:r>
              <a:rPr lang="ru-RU" sz="2000" dirty="0">
                <a:latin typeface="Bookman Old Style"/>
                <a:sym typeface="Bookman Old Style"/>
              </a:rPr>
              <a:t> среда – адаптиране на материали и съдържание </a:t>
            </a:r>
            <a:endParaRPr sz="2000" dirty="0">
              <a:latin typeface="Bookman Old Style"/>
            </a:endParaRPr>
          </a:p>
          <a:p>
            <a:pPr marL="342900">
              <a:spcBef>
                <a:spcPts val="1400"/>
              </a:spcBef>
              <a:buSzPts val="2400"/>
              <a:buFont typeface="Wingdings" panose="05000000000000000000" pitchFamily="2" charset="2"/>
              <a:buChar char="q"/>
            </a:pPr>
            <a:r>
              <a:rPr lang="ru-RU" sz="2000" dirty="0">
                <a:latin typeface="Bookman Old Style"/>
                <a:sym typeface="Bookman Old Style"/>
              </a:rPr>
              <a:t>Съдействие в процеса на </a:t>
            </a:r>
            <a:r>
              <a:rPr lang="ru-RU" sz="2000" dirty="0" err="1">
                <a:latin typeface="Bookman Old Style"/>
                <a:sym typeface="Bookman Old Style"/>
              </a:rPr>
              <a:t>учене</a:t>
            </a:r>
            <a:r>
              <a:rPr lang="ru-RU" sz="2000" dirty="0">
                <a:latin typeface="Bookman Old Style"/>
                <a:sym typeface="Bookman Old Style"/>
              </a:rPr>
              <a:t>, </a:t>
            </a:r>
            <a:r>
              <a:rPr lang="ru-RU" sz="2000" dirty="0" err="1">
                <a:latin typeface="Bookman Old Style"/>
                <a:sym typeface="Bookman Old Style"/>
              </a:rPr>
              <a:t>консултиране</a:t>
            </a:r>
            <a:r>
              <a:rPr lang="ru-RU" sz="2000" dirty="0">
                <a:latin typeface="Bookman Old Style"/>
                <a:sym typeface="Bookman Old Style"/>
              </a:rPr>
              <a:t> и </a:t>
            </a:r>
            <a:r>
              <a:rPr lang="ru-RU" sz="2000" dirty="0" err="1">
                <a:latin typeface="Bookman Old Style"/>
                <a:sym typeface="Bookman Old Style"/>
              </a:rPr>
              <a:t>ориентиране</a:t>
            </a:r>
            <a:r>
              <a:rPr lang="ru-RU" sz="2000" dirty="0">
                <a:latin typeface="Bookman Old Style"/>
                <a:sym typeface="Bookman Old Style"/>
              </a:rPr>
              <a:t>  </a:t>
            </a:r>
          </a:p>
          <a:p>
            <a:pPr marL="0" indent="0">
              <a:spcBef>
                <a:spcPts val="1400"/>
              </a:spcBef>
              <a:buSzPts val="2400"/>
              <a:buNone/>
            </a:pP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  <a:sym typeface="Bookman Old Style"/>
              </a:rPr>
              <a:t>Дейността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  <a:sym typeface="Bookman Old Style"/>
              </a:rPr>
              <a:t> на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  <a:sym typeface="Bookman Old Style"/>
              </a:rPr>
              <a:t>центъра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  <a:sym typeface="Bookman Old Style"/>
              </a:rPr>
              <a:t> е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  <a:sym typeface="Bookman Old Style"/>
              </a:rPr>
              <a:t>насочен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  <a:sym typeface="Bookman Old Style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  <a:sym typeface="Bookman Old Style"/>
              </a:rPr>
              <a:t>към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  <a:sym typeface="Bookman Old Style"/>
              </a:rPr>
              <a:t>: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  <a:sym typeface="Bookman Old Style"/>
              </a:rPr>
              <a:t>студентите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  <a:sym typeface="Bookman Old Style"/>
              </a:rPr>
              <a:t>,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  <a:sym typeface="Bookman Old Style"/>
              </a:rPr>
              <a:t>преподавателите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  <a:sym typeface="Bookman Old Style"/>
              </a:rPr>
              <a:t>,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  <a:sym typeface="Bookman Old Style"/>
              </a:rPr>
              <a:t>неакадемичния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  <a:sym typeface="Bookman Old Style"/>
              </a:rPr>
              <a:t> персонал. </a:t>
            </a:r>
          </a:p>
          <a:p>
            <a:pPr marL="0" indent="0">
              <a:spcBef>
                <a:spcPts val="1400"/>
              </a:spcBef>
              <a:buSzPts val="2400"/>
              <a:buNone/>
            </a:pPr>
            <a:endParaRPr sz="2000" dirty="0">
              <a:latin typeface="Bookman Old Style"/>
              <a:sym typeface="Bookman Old Style"/>
            </a:endParaRPr>
          </a:p>
          <a:p>
            <a:pPr marL="91440" lvl="0" indent="0" algn="l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ts val="2500"/>
              <a:buNone/>
            </a:pPr>
            <a:endParaRPr sz="25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lvl="0" indent="0" algn="l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ts val="1900"/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"/>
          <p:cNvSpPr txBox="1">
            <a:spLocks noGrp="1"/>
          </p:cNvSpPr>
          <p:nvPr>
            <p:ph type="title"/>
          </p:nvPr>
        </p:nvSpPr>
        <p:spPr>
          <a:xfrm>
            <a:off x="1097279" y="286603"/>
            <a:ext cx="10745675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700"/>
              <a:buFont typeface="Bookman Old Style"/>
              <a:buNone/>
            </a:pPr>
            <a:r>
              <a:rPr lang="ru-RU" sz="4200" dirty="0" err="1"/>
              <a:t>Студенти</a:t>
            </a:r>
            <a:r>
              <a:rPr lang="ru-RU" sz="4200" dirty="0"/>
              <a:t> </a:t>
            </a:r>
            <a:r>
              <a:rPr lang="ru-RU" sz="4200" dirty="0" err="1"/>
              <a:t>със</a:t>
            </a:r>
            <a:r>
              <a:rPr lang="ru-RU" sz="4200" dirty="0"/>
              <a:t> </a:t>
            </a:r>
            <a:r>
              <a:rPr lang="ru-RU" sz="4200" dirty="0" err="1"/>
              <a:t>зрителни</a:t>
            </a:r>
            <a:r>
              <a:rPr lang="ru-RU" sz="4200" dirty="0"/>
              <a:t> нарушения</a:t>
            </a:r>
            <a:endParaRPr sz="4200" dirty="0"/>
          </a:p>
        </p:txBody>
      </p:sp>
      <p:sp>
        <p:nvSpPr>
          <p:cNvPr id="137" name="Google Shape;137;p7"/>
          <p:cNvSpPr txBox="1"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-152717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 "/>
            </a:pPr>
            <a:r>
              <a:rPr lang="ru-RU" sz="2200" dirty="0">
                <a:latin typeface="Bookman Old Style"/>
              </a:rPr>
              <a:t>Слабовиждащи – ползват уголемен шрифт, лупи</a:t>
            </a:r>
            <a:endParaRPr sz="2200" dirty="0">
              <a:latin typeface="Bookman Old Style"/>
            </a:endParaRPr>
          </a:p>
          <a:p>
            <a:pPr marL="0" marR="0" lvl="0" indent="-152717" algn="just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ct val="100000"/>
              <a:buChar char=" "/>
            </a:pPr>
            <a:r>
              <a:rPr lang="ru-RU" sz="2200" dirty="0">
                <a:latin typeface="Bookman Old Style"/>
              </a:rPr>
              <a:t>Слепи – четят Брайл и </a:t>
            </a:r>
            <a:r>
              <a:rPr lang="ru-RU" sz="2200" dirty="0" err="1">
                <a:latin typeface="Bookman Old Style"/>
              </a:rPr>
              <a:t>използват</a:t>
            </a:r>
            <a:r>
              <a:rPr lang="ru-RU" sz="2200" dirty="0">
                <a:latin typeface="Bookman Old Style"/>
              </a:rPr>
              <a:t> </a:t>
            </a:r>
            <a:r>
              <a:rPr lang="ru-RU" sz="2200" dirty="0" err="1">
                <a:latin typeface="Bookman Old Style"/>
              </a:rPr>
              <a:t>говорещи</a:t>
            </a:r>
            <a:r>
              <a:rPr lang="ru-RU" sz="2200" dirty="0">
                <a:latin typeface="Bookman Old Style"/>
              </a:rPr>
              <a:t> програми</a:t>
            </a:r>
            <a:endParaRPr sz="2200" dirty="0">
              <a:latin typeface="Bookman Old Style"/>
            </a:endParaRPr>
          </a:p>
          <a:p>
            <a:pPr marL="0" marR="0" lvl="0" indent="-152717" algn="just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ct val="100000"/>
              <a:buChar char=" "/>
            </a:pPr>
            <a:r>
              <a:rPr lang="ru-RU" sz="2200" dirty="0">
                <a:latin typeface="Bookman Old Style"/>
              </a:rPr>
              <a:t>От гледна точка на образователните потребности и подходи на обучение:</a:t>
            </a:r>
            <a:endParaRPr sz="2200" dirty="0">
              <a:latin typeface="Bookman Old Style"/>
            </a:endParaRPr>
          </a:p>
          <a:p>
            <a:pPr marL="292608" lvl="1" indent="-182880" algn="just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ct val="100000"/>
              <a:buChar char="◦"/>
            </a:pPr>
            <a:r>
              <a:rPr lang="ru-RU" sz="2200" dirty="0">
                <a:latin typeface="Bookman Old Style"/>
              </a:rPr>
              <a:t>Екранни потребители (Screen user)</a:t>
            </a:r>
            <a:endParaRPr sz="2200" dirty="0">
              <a:latin typeface="Bookman Old Style"/>
            </a:endParaRPr>
          </a:p>
          <a:p>
            <a:pPr marL="292608" lvl="1" indent="-182880" algn="just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ct val="100000"/>
              <a:buChar char="◦"/>
            </a:pPr>
            <a:r>
              <a:rPr lang="ru-RU" sz="2200" dirty="0">
                <a:latin typeface="Bookman Old Style"/>
              </a:rPr>
              <a:t>Брайл/</a:t>
            </a:r>
            <a:r>
              <a:rPr lang="ru-RU" sz="2200" dirty="0" err="1">
                <a:latin typeface="Bookman Old Style"/>
              </a:rPr>
              <a:t>Говореща</a:t>
            </a:r>
            <a:r>
              <a:rPr lang="ru-RU" sz="2200" dirty="0">
                <a:latin typeface="Bookman Old Style"/>
              </a:rPr>
              <a:t> програма  (Braille/speech output user)</a:t>
            </a:r>
            <a:endParaRPr sz="2200" dirty="0">
              <a:latin typeface="Bookman Old Styl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"/>
          <p:cNvSpPr txBox="1">
            <a:spLocks noGrp="1"/>
          </p:cNvSpPr>
          <p:nvPr>
            <p:ph type="title"/>
          </p:nvPr>
        </p:nvSpPr>
        <p:spPr>
          <a:xfrm>
            <a:off x="878541" y="286603"/>
            <a:ext cx="11187953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700"/>
              <a:buFont typeface="Bookman Old Style"/>
              <a:buNone/>
            </a:pPr>
            <a:r>
              <a:rPr lang="ru-RU" dirty="0" err="1"/>
              <a:t>Дейности</a:t>
            </a:r>
            <a:r>
              <a:rPr lang="ru-RU" dirty="0"/>
              <a:t> с цел </a:t>
            </a:r>
            <a:r>
              <a:rPr lang="ru-RU" dirty="0" err="1"/>
              <a:t>подобряване</a:t>
            </a:r>
            <a:r>
              <a:rPr lang="ru-RU" dirty="0"/>
              <a:t> на </a:t>
            </a:r>
            <a:r>
              <a:rPr lang="ru-RU" dirty="0" err="1"/>
              <a:t>достъпа</a:t>
            </a:r>
            <a:r>
              <a:rPr lang="ru-RU" dirty="0"/>
              <a:t> за </a:t>
            </a:r>
            <a:r>
              <a:rPr lang="ru-RU" dirty="0" err="1"/>
              <a:t>студенти</a:t>
            </a:r>
            <a:r>
              <a:rPr lang="ru-RU" dirty="0"/>
              <a:t> </a:t>
            </a:r>
            <a:r>
              <a:rPr lang="ru-RU" dirty="0" err="1"/>
              <a:t>със</a:t>
            </a:r>
            <a:r>
              <a:rPr lang="ru-RU" dirty="0"/>
              <a:t> </a:t>
            </a:r>
            <a:r>
              <a:rPr lang="ru-RU" dirty="0" err="1"/>
              <a:t>зрителни</a:t>
            </a:r>
            <a:r>
              <a:rPr lang="ru-RU" dirty="0"/>
              <a:t> нарушения</a:t>
            </a:r>
            <a:endParaRPr dirty="0"/>
          </a:p>
        </p:txBody>
      </p:sp>
      <p:sp>
        <p:nvSpPr>
          <p:cNvPr id="137" name="Google Shape;137;p7"/>
          <p:cNvSpPr txBox="1"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indent="0">
              <a:buNone/>
            </a:pPr>
            <a:r>
              <a:rPr lang="bg-BG" sz="2000" dirty="0">
                <a:latin typeface="Bookman Old Style"/>
              </a:rPr>
              <a:t>Допълване на специалните технически средства за зрително затруднените студенти:</a:t>
            </a:r>
          </a:p>
          <a:p>
            <a:pPr marL="0" indent="0">
              <a:buNone/>
            </a:pPr>
            <a:endParaRPr lang="bg-BG" sz="2200" dirty="0">
              <a:latin typeface="Bookman Old Style"/>
            </a:endParaRPr>
          </a:p>
        </p:txBody>
      </p:sp>
      <p:pic>
        <p:nvPicPr>
          <p:cNvPr id="2" name="Picture 2" descr="SMART Brailler">
            <a:extLst>
              <a:ext uri="{FF2B5EF4-FFF2-40B4-BE49-F238E27FC236}">
                <a16:creationId xmlns:a16="http://schemas.microsoft.com/office/drawing/2014/main" id="{99EEFE3F-EFC6-14F4-2156-D205423BD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" y="3338549"/>
            <a:ext cx="2829634" cy="217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Tatrapoint-Standard-2">
            <a:extLst>
              <a:ext uri="{FF2B5EF4-FFF2-40B4-BE49-F238E27FC236}">
                <a16:creationId xmlns:a16="http://schemas.microsoft.com/office/drawing/2014/main" id="{C4F69A02-BC9D-BAEE-75FD-F623F8D14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707" y="2955039"/>
            <a:ext cx="3284894" cy="328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iWalk Blind Cane - for All (White, Four Fold) : Amazon.in: Health &amp;  Personal Care">
            <a:extLst>
              <a:ext uri="{FF2B5EF4-FFF2-40B4-BE49-F238E27FC236}">
                <a16:creationId xmlns:a16="http://schemas.microsoft.com/office/drawing/2014/main" id="{CF76EA66-D255-A0F3-5AB3-843A2A8AB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378" y="3300487"/>
            <a:ext cx="2237643" cy="216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779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"/>
          <p:cNvSpPr txBox="1">
            <a:spLocks noGrp="1"/>
          </p:cNvSpPr>
          <p:nvPr>
            <p:ph type="title"/>
          </p:nvPr>
        </p:nvSpPr>
        <p:spPr>
          <a:xfrm>
            <a:off x="878541" y="286603"/>
            <a:ext cx="11187953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700"/>
              <a:buFont typeface="Bookman Old Style"/>
              <a:buNone/>
            </a:pPr>
            <a:r>
              <a:rPr lang="ru-RU" dirty="0" err="1"/>
              <a:t>Дейности</a:t>
            </a:r>
            <a:r>
              <a:rPr lang="ru-RU" dirty="0"/>
              <a:t> с цел </a:t>
            </a:r>
            <a:r>
              <a:rPr lang="ru-RU" dirty="0" err="1"/>
              <a:t>подобряване</a:t>
            </a:r>
            <a:r>
              <a:rPr lang="ru-RU" dirty="0"/>
              <a:t> на </a:t>
            </a:r>
            <a:r>
              <a:rPr lang="ru-RU" dirty="0" err="1"/>
              <a:t>достъпа</a:t>
            </a:r>
            <a:r>
              <a:rPr lang="ru-RU" dirty="0"/>
              <a:t> за </a:t>
            </a:r>
            <a:r>
              <a:rPr lang="ru-RU" dirty="0" err="1"/>
              <a:t>студенти</a:t>
            </a:r>
            <a:r>
              <a:rPr lang="ru-RU" dirty="0"/>
              <a:t> </a:t>
            </a:r>
            <a:r>
              <a:rPr lang="ru-RU" dirty="0" err="1"/>
              <a:t>със</a:t>
            </a:r>
            <a:r>
              <a:rPr lang="ru-RU" dirty="0"/>
              <a:t> </a:t>
            </a:r>
            <a:r>
              <a:rPr lang="ru-RU" dirty="0" err="1"/>
              <a:t>зрителни</a:t>
            </a:r>
            <a:r>
              <a:rPr lang="ru-RU" dirty="0"/>
              <a:t> нарушения</a:t>
            </a:r>
            <a:endParaRPr dirty="0"/>
          </a:p>
        </p:txBody>
      </p:sp>
      <p:sp>
        <p:nvSpPr>
          <p:cNvPr id="137" name="Google Shape;137;p7"/>
          <p:cNvSpPr txBox="1"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indent="0">
              <a:buNone/>
            </a:pPr>
            <a:r>
              <a:rPr lang="bg-BG" sz="2000" dirty="0">
                <a:latin typeface="Bookman Old Style"/>
              </a:rPr>
              <a:t>С учебна цел от ССБ бе инсталиран </a:t>
            </a:r>
            <a:r>
              <a:rPr lang="en-US" sz="2000" dirty="0">
                <a:latin typeface="Bookman Old Style"/>
              </a:rPr>
              <a:t>Neural Speech</a:t>
            </a:r>
            <a:r>
              <a:rPr lang="bg-BG" sz="2000" dirty="0">
                <a:latin typeface="Bookman Old Style"/>
              </a:rPr>
              <a:t> </a:t>
            </a:r>
            <a:r>
              <a:rPr lang="en-US" sz="2000" dirty="0">
                <a:latin typeface="Bookman Old Style"/>
              </a:rPr>
              <a:t>Lab</a:t>
            </a:r>
            <a:r>
              <a:rPr lang="bg-BG" sz="2000" dirty="0">
                <a:latin typeface="Bookman Old Style"/>
              </a:rPr>
              <a:t> синтезатор за българска реч.</a:t>
            </a:r>
          </a:p>
          <a:p>
            <a:pPr marL="0" indent="0">
              <a:buNone/>
            </a:pPr>
            <a:endParaRPr lang="bg-BG" sz="2200" dirty="0">
              <a:latin typeface="Bookman Old Style"/>
            </a:endParaRP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32414D56-28E6-39CE-93F2-53169A367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35" y="3468249"/>
            <a:ext cx="1861215" cy="1631216"/>
          </a:xfrm>
          <a:prstGeom prst="rect">
            <a:avLst/>
          </a:prstGeom>
        </p:spPr>
      </p:pic>
      <p:sp>
        <p:nvSpPr>
          <p:cNvPr id="7" name="Текстово поле 6">
            <a:extLst>
              <a:ext uri="{FF2B5EF4-FFF2-40B4-BE49-F238E27FC236}">
                <a16:creationId xmlns:a16="http://schemas.microsoft.com/office/drawing/2014/main" id="{22BB6453-DF20-0827-F850-81825B9A79ED}"/>
              </a:ext>
            </a:extLst>
          </p:cNvPr>
          <p:cNvSpPr txBox="1"/>
          <p:nvPr/>
        </p:nvSpPr>
        <p:spPr>
          <a:xfrm>
            <a:off x="3281082" y="3428999"/>
            <a:ext cx="824753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solidFill>
                  <a:srgbClr val="3F3F3F"/>
                </a:solidFill>
                <a:latin typeface="Bookman Old Style"/>
                <a:sym typeface="Libre Franklin"/>
              </a:rPr>
              <a:t>Neural</a:t>
            </a:r>
            <a:r>
              <a:rPr lang="ru-RU" sz="2000" dirty="0">
                <a:solidFill>
                  <a:srgbClr val="3F3F3F"/>
                </a:solidFill>
                <a:latin typeface="Bookman Old Style"/>
                <a:sym typeface="Libre Franklin"/>
              </a:rPr>
              <a:t> </a:t>
            </a:r>
            <a:r>
              <a:rPr lang="ru-RU" sz="2000" dirty="0" err="1">
                <a:solidFill>
                  <a:srgbClr val="3F3F3F"/>
                </a:solidFill>
                <a:latin typeface="Bookman Old Style"/>
                <a:sym typeface="Libre Franklin"/>
              </a:rPr>
              <a:t>Speech</a:t>
            </a:r>
            <a:r>
              <a:rPr lang="ru-RU" sz="2000" dirty="0">
                <a:solidFill>
                  <a:srgbClr val="3F3F3F"/>
                </a:solidFill>
                <a:latin typeface="Bookman Old Style"/>
                <a:sym typeface="Libre Franklin"/>
              </a:rPr>
              <a:t> Lab </a:t>
            </a:r>
            <a:r>
              <a:rPr lang="ru-RU" sz="2000" dirty="0" err="1">
                <a:solidFill>
                  <a:srgbClr val="3F3F3F"/>
                </a:solidFill>
                <a:latin typeface="Bookman Old Style"/>
                <a:sym typeface="Libre Franklin"/>
              </a:rPr>
              <a:t>преобразува</a:t>
            </a:r>
            <a:r>
              <a:rPr lang="ru-RU" sz="2000" dirty="0">
                <a:solidFill>
                  <a:srgbClr val="3F3F3F"/>
                </a:solidFill>
                <a:latin typeface="Bookman Old Style"/>
                <a:sym typeface="Libre Franklin"/>
              </a:rPr>
              <a:t> в говор </a:t>
            </a:r>
            <a:r>
              <a:rPr lang="ru-RU" sz="2000" dirty="0" err="1">
                <a:solidFill>
                  <a:srgbClr val="3F3F3F"/>
                </a:solidFill>
                <a:latin typeface="Bookman Old Style"/>
                <a:sym typeface="Libre Franklin"/>
              </a:rPr>
              <a:t>текстове</a:t>
            </a:r>
            <a:r>
              <a:rPr lang="ru-RU" sz="2000" dirty="0">
                <a:solidFill>
                  <a:srgbClr val="3F3F3F"/>
                </a:solidFill>
                <a:latin typeface="Bookman Old Style"/>
                <a:sym typeface="Libre Franklin"/>
              </a:rPr>
              <a:t>, </a:t>
            </a:r>
            <a:r>
              <a:rPr lang="ru-RU" sz="2000" dirty="0" err="1">
                <a:solidFill>
                  <a:srgbClr val="3F3F3F"/>
                </a:solidFill>
                <a:latin typeface="Bookman Old Style"/>
                <a:sym typeface="Libre Franklin"/>
              </a:rPr>
              <a:t>въведени</a:t>
            </a:r>
            <a:r>
              <a:rPr lang="ru-RU" sz="2000" dirty="0">
                <a:solidFill>
                  <a:srgbClr val="3F3F3F"/>
                </a:solidFill>
                <a:latin typeface="Bookman Old Style"/>
                <a:sym typeface="Libre Franklin"/>
              </a:rPr>
              <a:t> в </a:t>
            </a:r>
            <a:r>
              <a:rPr lang="ru-RU" sz="2000" dirty="0" err="1">
                <a:solidFill>
                  <a:srgbClr val="3F3F3F"/>
                </a:solidFill>
                <a:latin typeface="Bookman Old Style"/>
                <a:sym typeface="Libre Franklin"/>
              </a:rPr>
              <a:t>компютъра</a:t>
            </a:r>
            <a:r>
              <a:rPr lang="ru-RU" sz="2000" dirty="0">
                <a:solidFill>
                  <a:srgbClr val="3F3F3F"/>
                </a:solidFill>
                <a:latin typeface="Bookman Old Style"/>
                <a:sym typeface="Libre Franklin"/>
              </a:rPr>
              <a:t>. С </a:t>
            </a:r>
            <a:r>
              <a:rPr lang="ru-RU" sz="2000" dirty="0" err="1">
                <a:solidFill>
                  <a:srgbClr val="3F3F3F"/>
                </a:solidFill>
                <a:latin typeface="Bookman Old Style"/>
                <a:sym typeface="Libre Franklin"/>
              </a:rPr>
              <a:t>нейна</a:t>
            </a:r>
            <a:r>
              <a:rPr lang="ru-RU" sz="2000" dirty="0">
                <a:solidFill>
                  <a:srgbClr val="3F3F3F"/>
                </a:solidFill>
                <a:latin typeface="Bookman Old Style"/>
                <a:sym typeface="Libre Franklin"/>
              </a:rPr>
              <a:t> </a:t>
            </a:r>
            <a:r>
              <a:rPr lang="ru-RU" sz="2000" dirty="0" err="1">
                <a:solidFill>
                  <a:srgbClr val="3F3F3F"/>
                </a:solidFill>
                <a:latin typeface="Bookman Old Style"/>
                <a:sym typeface="Libre Franklin"/>
              </a:rPr>
              <a:t>помощ</a:t>
            </a:r>
            <a:r>
              <a:rPr lang="ru-RU" sz="2000" dirty="0">
                <a:solidFill>
                  <a:srgbClr val="3F3F3F"/>
                </a:solidFill>
                <a:latin typeface="Bookman Old Style"/>
                <a:sym typeface="Libre Franklin"/>
              </a:rPr>
              <a:t> </a:t>
            </a:r>
            <a:r>
              <a:rPr lang="ru-RU" sz="2000" dirty="0" err="1">
                <a:solidFill>
                  <a:srgbClr val="3F3F3F"/>
                </a:solidFill>
                <a:latin typeface="Bookman Old Style"/>
                <a:sym typeface="Libre Franklin"/>
              </a:rPr>
              <a:t>може</a:t>
            </a:r>
            <a:r>
              <a:rPr lang="ru-RU" sz="2000" dirty="0">
                <a:solidFill>
                  <a:srgbClr val="3F3F3F"/>
                </a:solidFill>
                <a:latin typeface="Bookman Old Style"/>
                <a:sym typeface="Libre Franklin"/>
              </a:rPr>
              <a:t> да </a:t>
            </a:r>
            <a:r>
              <a:rPr lang="ru-RU" sz="2000" dirty="0" err="1">
                <a:solidFill>
                  <a:srgbClr val="3F3F3F"/>
                </a:solidFill>
                <a:latin typeface="Bookman Old Style"/>
                <a:sym typeface="Libre Franklin"/>
              </a:rPr>
              <a:t>четете</a:t>
            </a:r>
            <a:r>
              <a:rPr lang="ru-RU" sz="2000" dirty="0">
                <a:solidFill>
                  <a:srgbClr val="3F3F3F"/>
                </a:solidFill>
                <a:latin typeface="Bookman Old Style"/>
                <a:sym typeface="Libre Franklin"/>
              </a:rPr>
              <a:t>, </a:t>
            </a:r>
            <a:r>
              <a:rPr lang="ru-RU" sz="2000" dirty="0" err="1">
                <a:solidFill>
                  <a:srgbClr val="3F3F3F"/>
                </a:solidFill>
                <a:latin typeface="Bookman Old Style"/>
                <a:sym typeface="Libre Franklin"/>
              </a:rPr>
              <a:t>създавате</a:t>
            </a:r>
            <a:r>
              <a:rPr lang="ru-RU" sz="2000" dirty="0">
                <a:solidFill>
                  <a:srgbClr val="3F3F3F"/>
                </a:solidFill>
                <a:latin typeface="Bookman Old Style"/>
                <a:sym typeface="Libre Franklin"/>
              </a:rPr>
              <a:t> и </a:t>
            </a:r>
            <a:r>
              <a:rPr lang="ru-RU" sz="2000" dirty="0" err="1">
                <a:solidFill>
                  <a:srgbClr val="3F3F3F"/>
                </a:solidFill>
                <a:latin typeface="Bookman Old Style"/>
                <a:sym typeface="Libre Franklin"/>
              </a:rPr>
              <a:t>обработвате</a:t>
            </a:r>
            <a:r>
              <a:rPr lang="ru-RU" sz="2000" dirty="0">
                <a:solidFill>
                  <a:srgbClr val="3F3F3F"/>
                </a:solidFill>
                <a:latin typeface="Bookman Old Style"/>
                <a:sym typeface="Libre Franklin"/>
              </a:rPr>
              <a:t> </a:t>
            </a:r>
            <a:r>
              <a:rPr lang="ru-RU" sz="2000" dirty="0" err="1">
                <a:solidFill>
                  <a:srgbClr val="3F3F3F"/>
                </a:solidFill>
                <a:latin typeface="Bookman Old Style"/>
                <a:sym typeface="Libre Franklin"/>
              </a:rPr>
              <a:t>текстове</a:t>
            </a:r>
            <a:r>
              <a:rPr lang="ru-RU" sz="2000" dirty="0">
                <a:solidFill>
                  <a:srgbClr val="3F3F3F"/>
                </a:solidFill>
                <a:latin typeface="Bookman Old Style"/>
                <a:sym typeface="Libre Franklin"/>
              </a:rPr>
              <a:t> на </a:t>
            </a:r>
            <a:r>
              <a:rPr lang="ru-RU" sz="2000" dirty="0" err="1">
                <a:solidFill>
                  <a:srgbClr val="3F3F3F"/>
                </a:solidFill>
                <a:latin typeface="Bookman Old Style"/>
                <a:sym typeface="Libre Franklin"/>
              </a:rPr>
              <a:t>български</a:t>
            </a:r>
            <a:r>
              <a:rPr lang="ru-RU" sz="2000" dirty="0">
                <a:solidFill>
                  <a:srgbClr val="3F3F3F"/>
                </a:solidFill>
                <a:latin typeface="Bookman Old Style"/>
                <a:sym typeface="Libre Franklin"/>
              </a:rPr>
              <a:t> език в </a:t>
            </a:r>
            <a:r>
              <a:rPr lang="ru-RU" sz="2000" dirty="0" err="1">
                <a:solidFill>
                  <a:srgbClr val="3F3F3F"/>
                </a:solidFill>
                <a:latin typeface="Bookman Old Style"/>
                <a:sym typeface="Libre Franklin"/>
              </a:rPr>
              <a:t>текстообработващи</a:t>
            </a:r>
            <a:r>
              <a:rPr lang="ru-RU" sz="2000" dirty="0">
                <a:solidFill>
                  <a:srgbClr val="3F3F3F"/>
                </a:solidFill>
                <a:latin typeface="Bookman Old Style"/>
                <a:sym typeface="Libre Franklin"/>
              </a:rPr>
              <a:t> </a:t>
            </a:r>
            <a:r>
              <a:rPr lang="ru-RU" sz="2000" dirty="0" err="1">
                <a:solidFill>
                  <a:srgbClr val="3F3F3F"/>
                </a:solidFill>
                <a:latin typeface="Bookman Old Style"/>
                <a:sym typeface="Libre Franklin"/>
              </a:rPr>
              <a:t>програми</a:t>
            </a:r>
            <a:r>
              <a:rPr lang="ru-RU" sz="2000" dirty="0">
                <a:solidFill>
                  <a:srgbClr val="3F3F3F"/>
                </a:solidFill>
                <a:latin typeface="Bookman Old Style"/>
                <a:sym typeface="Libre Franklin"/>
              </a:rPr>
              <a:t> или интернет в комбинация с </a:t>
            </a:r>
            <a:r>
              <a:rPr lang="ru-RU" sz="2000" dirty="0" err="1">
                <a:solidFill>
                  <a:srgbClr val="3F3F3F"/>
                </a:solidFill>
                <a:latin typeface="Bookman Old Style"/>
                <a:sym typeface="Libre Franklin"/>
              </a:rPr>
              <a:t>екранен</a:t>
            </a:r>
            <a:r>
              <a:rPr lang="ru-RU" sz="2000" dirty="0">
                <a:solidFill>
                  <a:srgbClr val="3F3F3F"/>
                </a:solidFill>
                <a:latin typeface="Bookman Old Style"/>
                <a:sym typeface="Libre Franklin"/>
              </a:rPr>
              <a:t> </a:t>
            </a:r>
            <a:r>
              <a:rPr lang="ru-RU" sz="2000" dirty="0" err="1">
                <a:solidFill>
                  <a:srgbClr val="3F3F3F"/>
                </a:solidFill>
                <a:latin typeface="Bookman Old Style"/>
                <a:sym typeface="Libre Franklin"/>
              </a:rPr>
              <a:t>четец</a:t>
            </a:r>
            <a:r>
              <a:rPr lang="ru-RU" sz="2000" dirty="0">
                <a:solidFill>
                  <a:srgbClr val="3F3F3F"/>
                </a:solidFill>
                <a:latin typeface="Bookman Old Style"/>
                <a:sym typeface="Libre Franklin"/>
              </a:rPr>
              <a:t> </a:t>
            </a:r>
            <a:r>
              <a:rPr lang="ru-RU" sz="2000" dirty="0" err="1">
                <a:solidFill>
                  <a:srgbClr val="3F3F3F"/>
                </a:solidFill>
                <a:latin typeface="Bookman Old Style"/>
                <a:sym typeface="Libre Franklin"/>
              </a:rPr>
              <a:t>като</a:t>
            </a:r>
            <a:r>
              <a:rPr lang="ru-RU" sz="2000" dirty="0">
                <a:solidFill>
                  <a:srgbClr val="3F3F3F"/>
                </a:solidFill>
                <a:latin typeface="Bookman Old Style"/>
                <a:sym typeface="Libre Franklin"/>
              </a:rPr>
              <a:t> </a:t>
            </a:r>
            <a:r>
              <a:rPr lang="ru-RU" sz="2000" dirty="0" err="1">
                <a:solidFill>
                  <a:srgbClr val="3F3F3F"/>
                </a:solidFill>
                <a:latin typeface="Bookman Old Style"/>
                <a:sym typeface="Libre Franklin"/>
              </a:rPr>
              <a:t>Jaws</a:t>
            </a:r>
            <a:r>
              <a:rPr lang="ru-RU" sz="2000" dirty="0">
                <a:solidFill>
                  <a:srgbClr val="3F3F3F"/>
                </a:solidFill>
                <a:latin typeface="Bookman Old Style"/>
                <a:sym typeface="Libre Franklin"/>
              </a:rPr>
              <a:t>, NVDA, </a:t>
            </a:r>
            <a:r>
              <a:rPr lang="ru-RU" sz="2000" dirty="0" err="1">
                <a:solidFill>
                  <a:srgbClr val="3F3F3F"/>
                </a:solidFill>
                <a:latin typeface="Bookman Old Style"/>
                <a:sym typeface="Libre Franklin"/>
              </a:rPr>
              <a:t>TalkBack</a:t>
            </a:r>
            <a:r>
              <a:rPr lang="ru-RU" sz="2000" dirty="0">
                <a:solidFill>
                  <a:srgbClr val="3F3F3F"/>
                </a:solidFill>
                <a:latin typeface="Bookman Old Style"/>
                <a:sym typeface="Libre Franklin"/>
              </a:rPr>
              <a:t> и </a:t>
            </a:r>
            <a:r>
              <a:rPr lang="ru-RU" sz="2000" dirty="0" err="1">
                <a:solidFill>
                  <a:srgbClr val="3F3F3F"/>
                </a:solidFill>
                <a:latin typeface="Bookman Old Style"/>
                <a:sym typeface="Libre Franklin"/>
              </a:rPr>
              <a:t>други</a:t>
            </a:r>
            <a:r>
              <a:rPr lang="ru-RU" sz="2000" dirty="0">
                <a:solidFill>
                  <a:srgbClr val="3F3F3F"/>
                </a:solidFill>
                <a:latin typeface="Bookman Old Style"/>
                <a:sym typeface="Libre Franklin"/>
              </a:rPr>
              <a:t>.</a:t>
            </a:r>
            <a:endParaRPr lang="bg-BG" sz="2000" dirty="0">
              <a:solidFill>
                <a:srgbClr val="3F3F3F"/>
              </a:solidFill>
              <a:latin typeface="Bookman Old Style"/>
              <a:sym typeface="Libre Franklin"/>
            </a:endParaRPr>
          </a:p>
        </p:txBody>
      </p:sp>
    </p:spTree>
    <p:extLst>
      <p:ext uri="{BB962C8B-B14F-4D97-AF65-F5344CB8AC3E}">
        <p14:creationId xmlns:p14="http://schemas.microsoft.com/office/powerpoint/2010/main" val="4234425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"/>
          <p:cNvSpPr txBox="1">
            <a:spLocks noGrp="1"/>
          </p:cNvSpPr>
          <p:nvPr>
            <p:ph type="title"/>
          </p:nvPr>
        </p:nvSpPr>
        <p:spPr>
          <a:xfrm>
            <a:off x="878541" y="286603"/>
            <a:ext cx="11187953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700"/>
              <a:buFont typeface="Bookman Old Style"/>
              <a:buNone/>
            </a:pPr>
            <a:r>
              <a:rPr lang="ru-RU" dirty="0" err="1"/>
              <a:t>Дейности</a:t>
            </a:r>
            <a:r>
              <a:rPr lang="ru-RU" dirty="0"/>
              <a:t> с цел </a:t>
            </a:r>
            <a:r>
              <a:rPr lang="ru-RU" dirty="0" err="1"/>
              <a:t>подобряване</a:t>
            </a:r>
            <a:r>
              <a:rPr lang="ru-RU" dirty="0"/>
              <a:t> на </a:t>
            </a:r>
            <a:r>
              <a:rPr lang="ru-RU" dirty="0" err="1"/>
              <a:t>достъпа</a:t>
            </a:r>
            <a:r>
              <a:rPr lang="ru-RU" dirty="0"/>
              <a:t> за </a:t>
            </a:r>
            <a:r>
              <a:rPr lang="ru-RU" dirty="0" err="1"/>
              <a:t>студенти</a:t>
            </a:r>
            <a:r>
              <a:rPr lang="ru-RU" dirty="0"/>
              <a:t> </a:t>
            </a:r>
            <a:r>
              <a:rPr lang="ru-RU" dirty="0" err="1"/>
              <a:t>със</a:t>
            </a:r>
            <a:r>
              <a:rPr lang="ru-RU" dirty="0"/>
              <a:t> </a:t>
            </a:r>
            <a:r>
              <a:rPr lang="ru-RU" dirty="0" err="1"/>
              <a:t>зрителни</a:t>
            </a:r>
            <a:r>
              <a:rPr lang="ru-RU" dirty="0"/>
              <a:t> нарушения</a:t>
            </a:r>
            <a:endParaRPr dirty="0"/>
          </a:p>
        </p:txBody>
      </p:sp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952D282F-1B52-65AD-87A6-746A7065F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071" y="4454679"/>
            <a:ext cx="1074943" cy="1643509"/>
          </a:xfrm>
          <a:prstGeom prst="rect">
            <a:avLst/>
          </a:prstGeom>
        </p:spPr>
      </p:pic>
      <p:sp>
        <p:nvSpPr>
          <p:cNvPr id="137" name="Google Shape;137;p7"/>
          <p:cNvSpPr txBox="1">
            <a:spLocks noGrp="1"/>
          </p:cNvSpPr>
          <p:nvPr>
            <p:ph type="body" idx="1"/>
          </p:nvPr>
        </p:nvSpPr>
        <p:spPr>
          <a:xfrm>
            <a:off x="1080655" y="2157439"/>
            <a:ext cx="10102793" cy="2126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bg-BG" sz="2000" dirty="0"/>
              <a:t>Поставено е </a:t>
            </a:r>
            <a:r>
              <a:rPr lang="bg-BG" sz="2000" dirty="0" err="1"/>
              <a:t>брайлово</a:t>
            </a:r>
            <a:r>
              <a:rPr lang="bg-BG" sz="2000" dirty="0"/>
              <a:t> етикиране на асансьорите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sz="2000" dirty="0"/>
              <a:t>Престои етикиране на кабинетите и залите в сградата на ФНОИ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sz="2000" dirty="0"/>
              <a:t>Вратите са маркирани с контрастен цвят за по-добра ориентация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sz="2000" dirty="0"/>
              <a:t>Предстои поставяне на </a:t>
            </a:r>
            <a:r>
              <a:rPr lang="bg-BG" sz="2000" dirty="0" err="1"/>
              <a:t>тактилна</a:t>
            </a:r>
            <a:r>
              <a:rPr lang="bg-BG" sz="2000" dirty="0"/>
              <a:t> маркировка в коридорите</a:t>
            </a:r>
          </a:p>
          <a:p>
            <a:pPr marL="114300" indent="0">
              <a:buNone/>
            </a:pPr>
            <a:endParaRPr lang="bg-BG" sz="2400" dirty="0"/>
          </a:p>
          <a:p>
            <a:pPr marL="114300" indent="0">
              <a:buNone/>
            </a:pPr>
            <a:endParaRPr lang="bg-BG" sz="2400" dirty="0"/>
          </a:p>
          <a:p>
            <a:pPr marL="114300" indent="0">
              <a:buNone/>
            </a:pPr>
            <a:endParaRPr lang="bg-BG" sz="2400" dirty="0"/>
          </a:p>
          <a:p>
            <a:pPr marL="0" indent="0">
              <a:buNone/>
            </a:pPr>
            <a:endParaRPr lang="bg-BG" sz="2200" dirty="0">
              <a:latin typeface="Bookman Old Style"/>
            </a:endParaRPr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EC405C88-63C5-1A6C-199A-F5F8E9A9C7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4958" y="4454679"/>
            <a:ext cx="2028660" cy="1443487"/>
          </a:xfrm>
          <a:prstGeom prst="rect">
            <a:avLst/>
          </a:prstGeom>
        </p:spPr>
      </p:pic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73399FD3-628F-6762-AEFE-EAE50029C0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3048" y="4454679"/>
            <a:ext cx="2013995" cy="1443487"/>
          </a:xfrm>
          <a:prstGeom prst="rect">
            <a:avLst/>
          </a:prstGeom>
        </p:spPr>
      </p:pic>
      <p:pic>
        <p:nvPicPr>
          <p:cNvPr id="8" name="Картина 7">
            <a:extLst>
              <a:ext uri="{FF2B5EF4-FFF2-40B4-BE49-F238E27FC236}">
                <a16:creationId xmlns:a16="http://schemas.microsoft.com/office/drawing/2014/main" id="{57F72C7A-0016-3B20-16E3-79C9F28C58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6043" y="2868121"/>
            <a:ext cx="2028659" cy="307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009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700"/>
              <a:buFont typeface="Bookman Old Style"/>
              <a:buNone/>
            </a:pPr>
            <a:r>
              <a:rPr lang="ru-RU" sz="3800" dirty="0" err="1"/>
              <a:t>Дейности</a:t>
            </a:r>
            <a:r>
              <a:rPr lang="ru-RU" sz="3800" dirty="0"/>
              <a:t> с цел </a:t>
            </a:r>
            <a:r>
              <a:rPr lang="ru-RU" sz="3800" dirty="0" err="1"/>
              <a:t>подобряване</a:t>
            </a:r>
            <a:r>
              <a:rPr lang="ru-RU" sz="3800" dirty="0"/>
              <a:t> на </a:t>
            </a:r>
            <a:r>
              <a:rPr lang="ru-RU" sz="3800" dirty="0" err="1"/>
              <a:t>достъпа</a:t>
            </a:r>
            <a:r>
              <a:rPr lang="ru-RU" sz="3800" dirty="0"/>
              <a:t> за </a:t>
            </a:r>
            <a:r>
              <a:rPr lang="ru-RU" sz="3800" dirty="0" err="1"/>
              <a:t>студенти</a:t>
            </a:r>
            <a:r>
              <a:rPr lang="ru-RU" sz="3800" dirty="0"/>
              <a:t> </a:t>
            </a:r>
            <a:r>
              <a:rPr lang="ru-RU" sz="3800" dirty="0" err="1"/>
              <a:t>със</a:t>
            </a:r>
            <a:r>
              <a:rPr lang="ru-RU" sz="3800" dirty="0"/>
              <a:t> </a:t>
            </a:r>
            <a:r>
              <a:rPr lang="ru-RU" sz="3800" dirty="0" err="1"/>
              <a:t>зрителни</a:t>
            </a:r>
            <a:r>
              <a:rPr lang="ru-RU" sz="3800" dirty="0"/>
              <a:t> нарушения</a:t>
            </a:r>
            <a:endParaRPr sz="3800" dirty="0"/>
          </a:p>
        </p:txBody>
      </p:sp>
      <p:sp>
        <p:nvSpPr>
          <p:cNvPr id="2" name="Текстов контейнер 1">
            <a:extLst>
              <a:ext uri="{FF2B5EF4-FFF2-40B4-BE49-F238E27FC236}">
                <a16:creationId xmlns:a16="http://schemas.microsoft.com/office/drawing/2014/main" id="{E82A3243-2A92-F997-62BB-32D8FBA5A05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968188" y="2474260"/>
            <a:ext cx="5898777" cy="2982460"/>
          </a:xfrm>
        </p:spPr>
        <p:txBody>
          <a:bodyPr/>
          <a:lstStyle/>
          <a:p>
            <a:r>
              <a:rPr lang="bg-BG" sz="2000" dirty="0"/>
              <a:t>Предстои да се направи заснемане с цел добавяне на виртуална разходка в сградата на ФНОИ. </a:t>
            </a:r>
          </a:p>
          <a:p>
            <a:endParaRPr lang="en-US" dirty="0"/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26D2028F-FA87-900D-0C16-0F9B9BA5E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3834" y="2057400"/>
            <a:ext cx="3048001" cy="406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951288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823</Words>
  <Application>Microsoft Office PowerPoint</Application>
  <PresentationFormat>Widescreen</PresentationFormat>
  <Paragraphs>73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Wingdings</vt:lpstr>
      <vt:lpstr>Calibri</vt:lpstr>
      <vt:lpstr>Libre Franklin</vt:lpstr>
      <vt:lpstr>Times New Roman</vt:lpstr>
      <vt:lpstr>Bookman Old Style</vt:lpstr>
      <vt:lpstr>1_RetrospectVTI</vt:lpstr>
      <vt:lpstr>Университетски център за подпомагане на студенти със специални образователни потребности</vt:lpstr>
      <vt:lpstr>Началото</vt:lpstr>
      <vt:lpstr>Цел</vt:lpstr>
      <vt:lpstr>Основни дейности</vt:lpstr>
      <vt:lpstr>Студенти със зрителни нарушения</vt:lpstr>
      <vt:lpstr>Дейности с цел подобряване на достъпа за студенти със зрителни нарушения</vt:lpstr>
      <vt:lpstr>Дейности с цел подобряване на достъпа за студенти със зрителни нарушения</vt:lpstr>
      <vt:lpstr>Дейности с цел подобряване на достъпа за студенти със зрителни нарушения</vt:lpstr>
      <vt:lpstr>Дейности с цел подобряване на достъпа за студенти със зрителни нарушения</vt:lpstr>
      <vt:lpstr>Студенти с глухота и слухови нарушения – според потребностите</vt:lpstr>
      <vt:lpstr>Студенти с глухота и слухови нарушения – предизвикателства</vt:lpstr>
      <vt:lpstr>Дейности за глухи и слабочуващи студенти </vt:lpstr>
      <vt:lpstr>Дейности в подкрепа на глухи и слабочуващи студенти </vt:lpstr>
      <vt:lpstr>Други проекти</vt:lpstr>
      <vt:lpstr>Контакти и обратна връзка</vt:lpstr>
      <vt:lpstr>БЛАГОДАРИМ ЗА ВНИМАНИЕТО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Университетски център за подпомагане на студенти със специални образователни потребности</dc:title>
  <dc:creator>Slavina Lozanova</dc:creator>
  <cp:lastModifiedBy>User</cp:lastModifiedBy>
  <cp:revision>29</cp:revision>
  <dcterms:created xsi:type="dcterms:W3CDTF">2023-07-10T10:55:17Z</dcterms:created>
  <dcterms:modified xsi:type="dcterms:W3CDTF">2023-10-20T05:42:23Z</dcterms:modified>
</cp:coreProperties>
</file>