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67" r:id="rId3"/>
    <p:sldId id="269" r:id="rId4"/>
    <p:sldId id="273" r:id="rId5"/>
    <p:sldId id="27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203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00389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402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542870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1214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82885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5755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285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42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141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723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218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354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78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77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077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157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6870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nr.bg/blagoevgrad/post/101876244" TargetMode="External"/><Relationship Id="rId2" Type="http://schemas.openxmlformats.org/officeDocument/2006/relationships/hyperlink" Target="https://www.bta.bg/bg/galleries/24234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gencia.bg/2023/10/13/%D0%B4%D0%B2%D0%B5%D1%82%D0%B5-%D0%BC%D0%B0%D0%BB%D0%BA%D0%B8-%D1%81%D0%B2%D1%80%D0%B0%D0%BA%D0%B8-%D0%BD%D0%BE%D1%81%D0%B5%D1%89%D0%B8-%D0%BA%D1%8A%D1%81%D0%BC%D0%B5%D1%82-%D1%81%D0%BF%D0%B5/" TargetMode="External"/><Relationship Id="rId5" Type="http://schemas.openxmlformats.org/officeDocument/2006/relationships/hyperlink" Target="https://www.struma.com/obshtestvo/v-yuzu-neofit-rilski-be-predstaven-spektakul-na-teatur-mim_212030/" TargetMode="External"/><Relationship Id="rId4" Type="http://schemas.openxmlformats.org/officeDocument/2006/relationships/hyperlink" Target="https://infomreja.bg/v-iuzu-be-predstavena-izlojbata-bylgarskiqt-jestov-ezik-%E2%80%93-pylnocenno-obshtuvane-za-vsichki-140620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B3A3A-215F-19B3-73E9-E137E8FBB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29000"/>
            <a:ext cx="11595653" cy="3276600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/>
              <a:t>гл. ас. д-р Светослава Съева</a:t>
            </a:r>
            <a:br>
              <a:rPr lang="bg-BG" b="1" dirty="0"/>
            </a:br>
            <a:r>
              <a:rPr lang="bg-BG" b="1" dirty="0"/>
              <a:t/>
            </a:r>
            <a:br>
              <a:rPr lang="bg-BG" b="1" dirty="0"/>
            </a:br>
            <a:r>
              <a:rPr lang="bg-BG" sz="3600" b="1" dirty="0"/>
              <a:t>Катедра „Управление на образованието и специална педагогика“</a:t>
            </a:r>
            <a:br>
              <a:rPr lang="bg-BG" sz="3600" b="1" dirty="0"/>
            </a:br>
            <a:r>
              <a:rPr lang="bg-BG" sz="3600" b="1" dirty="0"/>
              <a:t/>
            </a:r>
            <a:br>
              <a:rPr lang="bg-BG" sz="3600" b="1" dirty="0"/>
            </a:br>
            <a:r>
              <a:rPr lang="bg-BG" sz="3600" b="1" dirty="0"/>
              <a:t>Факултет по </a:t>
            </a:r>
            <a:r>
              <a:rPr lang="bg-BG" sz="3600" b="1" dirty="0" smtClean="0"/>
              <a:t>педагогика, Югозападен университет „Неофит Рилски“</a:t>
            </a:r>
            <a:endParaRPr lang="bg-BG" sz="3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81C5FB-C994-7D0A-267A-F3680FDB5F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65043" y="556592"/>
            <a:ext cx="12457043" cy="2981738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66BE1B-296C-CB55-D361-37D5F866C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9608" y="19878"/>
            <a:ext cx="1612392" cy="161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37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3C8A7-979F-DE2C-4984-66491C0A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838753" cy="1019466"/>
          </a:xfrm>
        </p:spPr>
        <p:txBody>
          <a:bodyPr/>
          <a:lstStyle/>
          <a:p>
            <a:pPr algn="ctr"/>
            <a:r>
              <a:rPr lang="bg-BG" dirty="0" smtClean="0"/>
              <a:t>Достъпност на средата и обучението в ЮЗУ</a:t>
            </a:r>
            <a:endParaRPr lang="bg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AA521-FC24-B17D-5E26-C8204AA13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066544"/>
            <a:ext cx="11503152" cy="4599432"/>
          </a:xfrm>
        </p:spPr>
        <p:txBody>
          <a:bodyPr>
            <a:normAutofit/>
          </a:bodyPr>
          <a:lstStyle/>
          <a:p>
            <a:r>
              <a:rPr lang="bg-BG" sz="3600" dirty="0" smtClean="0"/>
              <a:t> Физическата </a:t>
            </a:r>
            <a:r>
              <a:rPr lang="bg-BG" sz="3600" dirty="0"/>
              <a:t>достъпност в отделните корпуси на Югозападния университет „Неофит Рилски“ (ЮЗУ) следва общоприетите </a:t>
            </a:r>
            <a:r>
              <a:rPr lang="bg-BG" sz="3600" dirty="0" smtClean="0"/>
              <a:t>стандарти.</a:t>
            </a:r>
          </a:p>
          <a:p>
            <a:r>
              <a:rPr lang="bg-BG" sz="3600" dirty="0"/>
              <a:t> </a:t>
            </a:r>
            <a:r>
              <a:rPr lang="bg-BG" sz="3600" dirty="0" smtClean="0"/>
              <a:t>Работим за достъпност </a:t>
            </a:r>
            <a:r>
              <a:rPr lang="bg-BG" sz="3600" dirty="0"/>
              <a:t>на лицата със сетивни нарушения </a:t>
            </a:r>
            <a:r>
              <a:rPr lang="bg-BG" sz="3600" dirty="0" smtClean="0"/>
              <a:t>до </a:t>
            </a:r>
            <a:r>
              <a:rPr lang="bg-BG" sz="3600" dirty="0"/>
              <a:t>обществени и академични дейности, включително до учебното съдържание и лекционен </a:t>
            </a:r>
            <a:r>
              <a:rPr lang="bg-BG" sz="3600" dirty="0" smtClean="0"/>
              <a:t>материал</a:t>
            </a:r>
            <a:r>
              <a:rPr lang="bg-BG" sz="3600" dirty="0"/>
              <a:t>.</a:t>
            </a:r>
            <a:endParaRPr lang="bg-BG" sz="3600" dirty="0"/>
          </a:p>
        </p:txBody>
      </p:sp>
    </p:spTree>
    <p:extLst>
      <p:ext uri="{BB962C8B-B14F-4D97-AF65-F5344CB8AC3E}">
        <p14:creationId xmlns:p14="http://schemas.microsoft.com/office/powerpoint/2010/main" val="2710173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3C8A7-979F-DE2C-4984-66491C0A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341673" cy="1400530"/>
          </a:xfrm>
        </p:spPr>
        <p:txBody>
          <a:bodyPr/>
          <a:lstStyle/>
          <a:p>
            <a:r>
              <a:rPr lang="bg-BG" sz="3200" b="1" dirty="0" smtClean="0"/>
              <a:t>Примери за достъпност на обучението на </a:t>
            </a:r>
            <a:r>
              <a:rPr lang="bg-BG" sz="3200" b="1" dirty="0"/>
              <a:t>лицата със слухови нарушения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AA521-FC24-B17D-5E26-C8204AA13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052116"/>
            <a:ext cx="11682984" cy="39978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800" dirty="0"/>
              <a:t>По моя инициатива, от началото на </a:t>
            </a:r>
            <a:r>
              <a:rPr lang="bg-BG" sz="2800" dirty="0" smtClean="0"/>
              <a:t>2023/24 </a:t>
            </a:r>
            <a:r>
              <a:rPr lang="bg-BG" sz="2800" dirty="0"/>
              <a:t>академична година, ЮЗУ </a:t>
            </a:r>
            <a:r>
              <a:rPr lang="bg-BG" sz="2800" dirty="0" smtClean="0"/>
              <a:t>е </a:t>
            </a:r>
            <a:r>
              <a:rPr lang="bg-BG" sz="2800" dirty="0"/>
              <a:t>домакин на две </a:t>
            </a:r>
            <a:r>
              <a:rPr lang="bg-BG" sz="2800" dirty="0" smtClean="0"/>
              <a:t>инициативи за повишаване на осведомеността </a:t>
            </a:r>
            <a:r>
              <a:rPr lang="bg-BG" sz="2800" dirty="0"/>
              <a:t>за българския жестов език:</a:t>
            </a:r>
          </a:p>
          <a:p>
            <a:r>
              <a:rPr lang="bg-BG" sz="2800" dirty="0"/>
              <a:t>Изложба, посветена на българския жестов език </a:t>
            </a:r>
          </a:p>
          <a:p>
            <a:r>
              <a:rPr lang="bg-BG" sz="2800" dirty="0"/>
              <a:t>Театрален спектакъл с актьорска трупа </a:t>
            </a:r>
            <a:r>
              <a:rPr lang="bg-BG" sz="2800" dirty="0" smtClean="0"/>
              <a:t>„МимАрт“ с </a:t>
            </a:r>
            <a:r>
              <a:rPr lang="bg-BG" sz="2800" dirty="0"/>
              <a:t>глухи актьори.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62C4631-62E3-5B3D-DC52-594BCD66B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109" y="4523608"/>
            <a:ext cx="1650123" cy="2334392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48C461-4273-9F85-90B6-3553B5A9C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1200" y="4490832"/>
            <a:ext cx="1614583" cy="236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19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3C8A7-979F-DE2C-4984-66491C0A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452718"/>
            <a:ext cx="11326368" cy="1028610"/>
          </a:xfrm>
        </p:spPr>
        <p:txBody>
          <a:bodyPr/>
          <a:lstStyle/>
          <a:p>
            <a:pPr algn="ctr"/>
            <a:r>
              <a:rPr lang="bg-BG" sz="3600" dirty="0" smtClean="0"/>
              <a:t>Попуряризиране на продуктите</a:t>
            </a:r>
            <a:endParaRPr lang="bg-BG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AA521-FC24-B17D-5E26-C8204AA13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55064"/>
            <a:ext cx="11536680" cy="5111496"/>
          </a:xfrm>
        </p:spPr>
        <p:txBody>
          <a:bodyPr>
            <a:normAutofit fontScale="77500" lnSpcReduction="20000"/>
          </a:bodyPr>
          <a:lstStyle/>
          <a:p>
            <a:r>
              <a:rPr lang="bg-BG" sz="2800" dirty="0" smtClean="0"/>
              <a:t>Изложбата </a:t>
            </a:r>
            <a:r>
              <a:rPr lang="bg-BG" sz="2800" dirty="0"/>
              <a:t>бе </a:t>
            </a:r>
            <a:r>
              <a:rPr lang="bg-BG" sz="2800" dirty="0" smtClean="0"/>
              <a:t>отразена </a:t>
            </a:r>
            <a:r>
              <a:rPr lang="bg-BG" sz="2800" dirty="0"/>
              <a:t>от национални и местни медии: </a:t>
            </a:r>
          </a:p>
          <a:p>
            <a:pPr marL="0" indent="0">
              <a:buNone/>
            </a:pPr>
            <a:r>
              <a:rPr lang="bg-BG" sz="2800" dirty="0"/>
              <a:t>БТА: </a:t>
            </a:r>
            <a:r>
              <a:rPr lang="en-US" sz="2800" dirty="0">
                <a:hlinkClick r:id="rId2"/>
              </a:rPr>
              <a:t>https://www.bta.bg/bg/galleries/242341</a:t>
            </a:r>
            <a:endParaRPr lang="bg-BG" sz="2800" dirty="0"/>
          </a:p>
          <a:p>
            <a:pPr marL="0" indent="0">
              <a:buNone/>
            </a:pPr>
            <a:r>
              <a:rPr lang="bg-BG" sz="2800" dirty="0"/>
              <a:t>БНР: </a:t>
            </a:r>
            <a:r>
              <a:rPr lang="en-US" sz="2800" dirty="0">
                <a:hlinkClick r:id="rId3"/>
              </a:rPr>
              <a:t>https://bnr.bg/blagoevgrad/post/101876244</a:t>
            </a:r>
            <a:r>
              <a:rPr lang="bg-BG" sz="2800" dirty="0"/>
              <a:t> </a:t>
            </a:r>
          </a:p>
          <a:p>
            <a:pPr marL="0" indent="0">
              <a:buNone/>
            </a:pPr>
            <a:r>
              <a:rPr lang="bg-BG" sz="2800" dirty="0"/>
              <a:t>ИнфоМрежа: </a:t>
            </a:r>
            <a:r>
              <a:rPr lang="en-US" sz="2800" dirty="0">
                <a:hlinkClick r:id="rId4"/>
              </a:rPr>
              <a:t>https://infomreja.bg/v-iuzu-be-predstavena-izlojbata-bylgarskiqt-jestov-ezik-%E2%80%93-pylnocenno-obshtuvane-za-vsichki-140620.html</a:t>
            </a:r>
            <a:r>
              <a:rPr lang="bg-BG" sz="2800" dirty="0"/>
              <a:t> </a:t>
            </a:r>
            <a:endParaRPr lang="bg-BG" sz="2800" dirty="0" smtClean="0"/>
          </a:p>
          <a:p>
            <a:pPr marL="0" indent="0">
              <a:buNone/>
            </a:pPr>
            <a:endParaRPr lang="bg-BG" sz="2800" dirty="0"/>
          </a:p>
          <a:p>
            <a:r>
              <a:rPr lang="bg-BG" sz="2800" dirty="0" smtClean="0"/>
              <a:t>Театралната постановка бе отразена в медиите:</a:t>
            </a:r>
          </a:p>
          <a:p>
            <a:pPr marL="0" indent="0">
              <a:buNone/>
            </a:pPr>
            <a:r>
              <a:rPr lang="bg-BG" sz="2800" dirty="0"/>
              <a:t>Струма: </a:t>
            </a:r>
            <a:r>
              <a:rPr lang="en-US" sz="2800" dirty="0">
                <a:hlinkClick r:id="rId5"/>
              </a:rPr>
              <a:t>https://www.struma.com/obshtestvo/v-yuzu-neofit-rilski-be-predstaven-spektakul-na-teatur-mim_212030/</a:t>
            </a:r>
            <a:endParaRPr lang="bg-BG" sz="2800" dirty="0"/>
          </a:p>
          <a:p>
            <a:pPr marL="0" indent="0">
              <a:buNone/>
            </a:pPr>
            <a:r>
              <a:rPr lang="bg-BG" sz="2800" dirty="0"/>
              <a:t>АгенцияБГ: </a:t>
            </a:r>
            <a:r>
              <a:rPr lang="en-US" sz="2800" dirty="0">
                <a:hlinkClick r:id="rId6"/>
              </a:rPr>
              <a:t>https://agencia.bg/2023/10/13/%D0%B4%D0%B2%D0%B5%D1%82%D0%B5-%D0%BC%D0%B0%D0%BB%D0%BA%D0%B8-%D1%81%D0%B2%D1%80%D0%B0%D0%BA%D0%B8-%D0%BD%D0%BE%D1%81%D0%B5%D1%89%D0%B8-%D0%BA%D1%8A%D1%81%D0%BC%D0%B5%D1%82-%D1%81%D0%BF%D0%B5/</a:t>
            </a:r>
            <a:r>
              <a:rPr lang="bg-BG" sz="2800" dirty="0"/>
              <a:t> </a:t>
            </a:r>
          </a:p>
          <a:p>
            <a:pPr marL="0" indent="0">
              <a:buNone/>
            </a:pPr>
            <a:endParaRPr lang="bg-BG" sz="2800" dirty="0"/>
          </a:p>
          <a:p>
            <a:pPr marL="0" indent="0">
              <a:buNone/>
            </a:pP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329659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3C8A7-979F-DE2C-4984-66491C0A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392" y="808056"/>
            <a:ext cx="9708748" cy="1077229"/>
          </a:xfrm>
        </p:spPr>
        <p:txBody>
          <a:bodyPr/>
          <a:lstStyle/>
          <a:p>
            <a:pPr algn="ctr"/>
            <a:r>
              <a:rPr lang="bg-BG" b="1" dirty="0"/>
              <a:t>Благодаря за поканата за участие!</a:t>
            </a:r>
            <a:br>
              <a:rPr lang="bg-BG" b="1" dirty="0"/>
            </a:br>
            <a:endParaRPr lang="bg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AA521-FC24-B17D-5E26-C8204AA13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13" y="1885285"/>
            <a:ext cx="9881026" cy="4164659"/>
          </a:xfrm>
        </p:spPr>
        <p:txBody>
          <a:bodyPr/>
          <a:lstStyle/>
          <a:p>
            <a:pPr algn="ctr"/>
            <a:endParaRPr lang="bg-BG" sz="3200" b="1" dirty="0"/>
          </a:p>
          <a:p>
            <a:pPr algn="ctr"/>
            <a:r>
              <a:rPr lang="bg-BG" sz="3200" b="1" dirty="0"/>
              <a:t>Контакти:</a:t>
            </a:r>
          </a:p>
          <a:p>
            <a:pPr algn="ctr"/>
            <a:r>
              <a:rPr lang="bg-BG" sz="3200" b="1" dirty="0"/>
              <a:t>гл. ас. д-р Светослава Съева: </a:t>
            </a:r>
            <a:r>
              <a:rPr lang="en-US" sz="3200" b="1" dirty="0"/>
              <a:t>s_saeva@swu.bg</a:t>
            </a:r>
            <a:endParaRPr lang="bg-BG" sz="3200" b="1" dirty="0"/>
          </a:p>
          <a:p>
            <a:pPr algn="ctr"/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2450537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81</TotalTime>
  <Words>189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гл. ас. д-р Светослава Съева  Катедра „Управление на образованието и специална педагогика“  Факултет по педагогика, Югозападен университет „Неофит Рилски“</vt:lpstr>
      <vt:lpstr>Достъпност на средата и обучението в ЮЗУ</vt:lpstr>
      <vt:lpstr>Примери за достъпност на обучението на лицата със слухови нарушения</vt:lpstr>
      <vt:lpstr>Попуряризиране на продуктите</vt:lpstr>
      <vt:lpstr>Благодаря за поканата за участие!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16</cp:revision>
  <dcterms:created xsi:type="dcterms:W3CDTF">2023-10-15T22:10:43Z</dcterms:created>
  <dcterms:modified xsi:type="dcterms:W3CDTF">2023-10-16T08:49:45Z</dcterms:modified>
</cp:coreProperties>
</file>