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63" r:id="rId5"/>
    <p:sldId id="266" r:id="rId6"/>
    <p:sldId id="270" r:id="rId7"/>
    <p:sldId id="275" r:id="rId8"/>
    <p:sldId id="277" r:id="rId9"/>
    <p:sldId id="274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A8F"/>
    <a:srgbClr val="DBE06D"/>
    <a:srgbClr val="0D4194"/>
    <a:srgbClr val="FDD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41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59BD3-8F26-994D-9270-E984B75EFC46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37136-879C-EF49-A44E-83B068AB0BD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748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AABC8-2C01-D806-6AB3-CA69F364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F4A7EA-8A37-B260-2EBA-81447102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E35954-5676-4C09-0106-C571EDC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3E512F6-C8C3-58FC-CB70-3ECB528BDA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3" name="Imagen 2" descr="AccessibleEU Centre logo">
            <a:extLst>
              <a:ext uri="{FF2B5EF4-FFF2-40B4-BE49-F238E27FC236}">
                <a16:creationId xmlns:a16="http://schemas.microsoft.com/office/drawing/2014/main" id="{3355DF6A-AD33-4E9D-B1F5-58BAD24400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5287" y="1386974"/>
            <a:ext cx="3258005" cy="962159"/>
          </a:xfrm>
          <a:prstGeom prst="rect">
            <a:avLst/>
          </a:prstGeom>
        </p:spPr>
      </p:pic>
      <p:pic>
        <p:nvPicPr>
          <p:cNvPr id="8" name="Imagen 7" descr="European Commission logo">
            <a:extLst>
              <a:ext uri="{FF2B5EF4-FFF2-40B4-BE49-F238E27FC236}">
                <a16:creationId xmlns:a16="http://schemas.microsoft.com/office/drawing/2014/main" id="{76655E46-E039-45C4-A66A-1D2F9C2DB0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62529" y="845422"/>
            <a:ext cx="2981741" cy="1952898"/>
          </a:xfrm>
          <a:prstGeom prst="rect">
            <a:avLst/>
          </a:prstGeom>
        </p:spPr>
      </p:pic>
      <p:pic>
        <p:nvPicPr>
          <p:cNvPr id="14" name="Imagen 13" descr="European Accessibility Resource Centre.&#10;Working together to build a more accessible European Union for persons with disabilities.">
            <a:extLst>
              <a:ext uri="{FF2B5EF4-FFF2-40B4-BE49-F238E27FC236}">
                <a16:creationId xmlns:a16="http://schemas.microsoft.com/office/drawing/2014/main" id="{E6B7CAFA-982D-485E-937A-048E7A2F653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940" y="3385937"/>
            <a:ext cx="10174120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7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6FF5D-5F1F-4DC4-A86F-AA29F38ED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72DBEC-9196-4C14-BC12-2874106BC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3B017F-857E-4A0A-9D23-47E1900FE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690077-A0ED-4746-B41C-6E9CCC78A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ED0936-8EC9-40CB-9F52-61775A74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484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1F4A4DDC-7B89-6CD0-1ED3-45B8A611AB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AABC8-2C01-D806-6AB3-CA69F364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E06D"/>
                </a:solidFill>
              </a:defRPr>
            </a:lvl1pPr>
          </a:lstStyle>
          <a:p>
            <a:fld id="{F5F9FFDE-102B-D649-BEBA-817984DBE00B}" type="datetimeFigureOut">
              <a:rPr lang="es-ES" smtClean="0"/>
              <a:pPr/>
              <a:t>15/10/2023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F4A7EA-8A37-B260-2EBA-81447102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E06D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E35954-5676-4C09-0106-C571EDC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E06D"/>
                </a:solidFill>
              </a:defRPr>
            </a:lvl1pPr>
          </a:lstStyle>
          <a:p>
            <a:fld id="{09CFC383-7853-2A4D-924F-68F70007E037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1ED0D7-4998-FFA9-AB41-616E1CAE7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9400" y="2998945"/>
            <a:ext cx="6917267" cy="2030255"/>
          </a:xfrm>
        </p:spPr>
        <p:txBody>
          <a:bodyPr>
            <a:noAutofit/>
          </a:bodyPr>
          <a:lstStyle>
            <a:lvl1pPr algn="ctr">
              <a:defRPr sz="2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</a:t>
            </a:r>
            <a:br>
              <a:rPr lang="es-ES" dirty="0"/>
            </a:br>
            <a:r>
              <a:rPr lang="es-ES" dirty="0"/>
              <a:t>DE TÍTULO DEL PATRÓN</a:t>
            </a:r>
          </a:p>
        </p:txBody>
      </p:sp>
      <p:pic>
        <p:nvPicPr>
          <p:cNvPr id="7" name="Imagen 6" descr="AccessibleEU Centre logo">
            <a:extLst>
              <a:ext uri="{FF2B5EF4-FFF2-40B4-BE49-F238E27FC236}">
                <a16:creationId xmlns:a16="http://schemas.microsoft.com/office/drawing/2014/main" id="{B9BFDCE2-0CBF-4CE5-A0A0-3A2576C39C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5287" y="1386974"/>
            <a:ext cx="3258005" cy="962159"/>
          </a:xfrm>
          <a:prstGeom prst="rect">
            <a:avLst/>
          </a:prstGeom>
        </p:spPr>
      </p:pic>
      <p:pic>
        <p:nvPicPr>
          <p:cNvPr id="8" name="Imagen 7" descr="European Commission logo">
            <a:extLst>
              <a:ext uri="{FF2B5EF4-FFF2-40B4-BE49-F238E27FC236}">
                <a16:creationId xmlns:a16="http://schemas.microsoft.com/office/drawing/2014/main" id="{8DFE6D16-8C8D-42BE-A365-D99BF51709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62529" y="845422"/>
            <a:ext cx="2981741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7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97426B94-9750-8309-2553-68FF1623B4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AABC8-2C01-D806-6AB3-CA69F364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F4A7EA-8A37-B260-2EBA-81447102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E35954-5676-4C09-0106-C571EDC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1ED0D7-4998-FFA9-AB41-616E1CAE7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6256" y="2998945"/>
            <a:ext cx="8053330" cy="2030255"/>
          </a:xfrm>
        </p:spPr>
        <p:txBody>
          <a:bodyPr>
            <a:noAutofit/>
          </a:bodyPr>
          <a:lstStyle>
            <a:lvl1pPr algn="ctr">
              <a:defRPr sz="2800" b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</a:t>
            </a:r>
            <a:br>
              <a:rPr lang="es-ES" dirty="0"/>
            </a:br>
            <a:r>
              <a:rPr lang="es-ES" dirty="0"/>
              <a:t>DE TÍTULO DEL PATRÓN</a:t>
            </a:r>
          </a:p>
        </p:txBody>
      </p:sp>
      <p:pic>
        <p:nvPicPr>
          <p:cNvPr id="9" name="Imagen 8" descr="AccessibleEU Centre logo">
            <a:extLst>
              <a:ext uri="{FF2B5EF4-FFF2-40B4-BE49-F238E27FC236}">
                <a16:creationId xmlns:a16="http://schemas.microsoft.com/office/drawing/2014/main" id="{AD3CDEC9-21F7-455A-AC36-4B45C177DF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9695" y="1380013"/>
            <a:ext cx="2934109" cy="971686"/>
          </a:xfrm>
          <a:prstGeom prst="rect">
            <a:avLst/>
          </a:prstGeom>
        </p:spPr>
      </p:pic>
      <p:pic>
        <p:nvPicPr>
          <p:cNvPr id="15" name="Imagen 14" descr="European Commission logo">
            <a:extLst>
              <a:ext uri="{FF2B5EF4-FFF2-40B4-BE49-F238E27FC236}">
                <a16:creationId xmlns:a16="http://schemas.microsoft.com/office/drawing/2014/main" id="{59655F7D-4BDC-4EB4-B3FA-4BC995AB6F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48203" y="749813"/>
            <a:ext cx="2922707" cy="214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9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BEA6B5-44FE-D143-9688-93D71BD9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94" y="6356350"/>
            <a:ext cx="2743200" cy="365125"/>
          </a:xfrm>
        </p:spPr>
        <p:txBody>
          <a:bodyPr/>
          <a:lstStyle/>
          <a:p>
            <a:fld id="{F5F9FFDE-102B-D649-BEBA-817984DBE00B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E05FC0-DC39-3CE2-5215-FD860D90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0503" y="6356350"/>
            <a:ext cx="4114800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ECD1ED-50B2-7CFF-4E4E-8D02812D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12" y="6356350"/>
            <a:ext cx="2743200" cy="365125"/>
          </a:xfrm>
        </p:spPr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A48979E6-0521-C0F6-342B-83803BC00E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8BA984F-23E9-78AD-2628-F8A969E1F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6" name="Imagen 5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2200B381-341C-9AEF-6692-2A4A758E44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European Commission logo.&#10;Working together to build a more accessible European Union for persons with disabilities.">
            <a:extLst>
              <a:ext uri="{FF2B5EF4-FFF2-40B4-BE49-F238E27FC236}">
                <a16:creationId xmlns:a16="http://schemas.microsoft.com/office/drawing/2014/main" id="{10D5958E-A380-407C-82A1-6F61CBB941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04334" y="266826"/>
            <a:ext cx="6784466" cy="11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0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BEA6B5-44FE-D143-9688-93D71BD9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94" y="6356350"/>
            <a:ext cx="2743200" cy="365125"/>
          </a:xfrm>
        </p:spPr>
        <p:txBody>
          <a:bodyPr/>
          <a:lstStyle/>
          <a:p>
            <a:fld id="{F5F9FFDE-102B-D649-BEBA-817984DBE00B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E05FC0-DC39-3CE2-5215-FD860D90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0503" y="6356350"/>
            <a:ext cx="4114800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ECD1ED-50B2-7CFF-4E4E-8D02812D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12" y="6356350"/>
            <a:ext cx="2743200" cy="365125"/>
          </a:xfrm>
        </p:spPr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2A675817-46F0-8EF2-F332-A2E80FEC88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F69935E6-581A-2C44-0CC7-34A558946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A5D0502-A8AA-A7BA-3919-0657F4986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European Commission logo.&#10;Working together to build a more accessible European Union for persons with disabilities.">
            <a:extLst>
              <a:ext uri="{FF2B5EF4-FFF2-40B4-BE49-F238E27FC236}">
                <a16:creationId xmlns:a16="http://schemas.microsoft.com/office/drawing/2014/main" id="{C47A6687-EEAD-4796-B4EB-B0356B09B0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8533" y="193017"/>
            <a:ext cx="6989242" cy="118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2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369E1A-74CA-AEE4-0B60-A53D32D2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0A007E-AAC7-C2CB-69B4-D12D464A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B44A88-55A7-8D56-8F84-9054194C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B16694C3-BFA6-8E23-4D47-4115D6E827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4967558-5BFC-06F1-969D-4B3A89B52E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7" name="Imagen 6" descr="Texto&#10;&#10;Descripción generada automáticamente con confianza baja">
            <a:extLst>
              <a:ext uri="{FF2B5EF4-FFF2-40B4-BE49-F238E27FC236}">
                <a16:creationId xmlns:a16="http://schemas.microsoft.com/office/drawing/2014/main" id="{B58E8B5F-D52A-625C-E246-834FCC78D3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3" name="Imagen 2" descr="AccessibleEU Centre logo.&#10;Working together to build a more accessible European Union for persons with disabilities.&#10;European Commission logo.&#10;">
            <a:extLst>
              <a:ext uri="{FF2B5EF4-FFF2-40B4-BE49-F238E27FC236}">
                <a16:creationId xmlns:a16="http://schemas.microsoft.com/office/drawing/2014/main" id="{1CD16978-E53E-4CFA-B029-582E9B1D13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123" y="165833"/>
            <a:ext cx="11985906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2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B1710B3-7485-7DFF-2FDB-788588598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DAEAC8-1305-C0C4-C1F5-9983CABD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0DD4B1-198B-6F1A-EDCC-84F2F880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1AA4BD76-107C-3CCA-BC66-D5266D8118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E78BAE9-97B0-BCFB-52CC-F2CE25B39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8" name="Imagen 7" descr="Imagen que contiene Rectángulo&#10;&#10;Descripción generada automáticamente">
            <a:extLst>
              <a:ext uri="{FF2B5EF4-FFF2-40B4-BE49-F238E27FC236}">
                <a16:creationId xmlns:a16="http://schemas.microsoft.com/office/drawing/2014/main" id="{C855693F-2F31-A840-A786-204EA240A6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14" name="Imagen 13" descr="AccessibleEU Centre logo.&#10;Working together to build a more accessible European Union for persons with disabilities.&#10;European Commission logo.">
            <a:extLst>
              <a:ext uri="{FF2B5EF4-FFF2-40B4-BE49-F238E27FC236}">
                <a16:creationId xmlns:a16="http://schemas.microsoft.com/office/drawing/2014/main" id="{3C3E00F2-092D-457E-8D07-A1E6EC3AD4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599" y="141240"/>
            <a:ext cx="12179203" cy="134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369E1A-74CA-AEE4-0B60-A53D32D2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0A007E-AAC7-C2CB-69B4-D12D464A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B44A88-55A7-8D56-8F84-9054194C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A26C5B86-4DBF-BB08-AE85-120438D79F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640D79C-F0D2-C461-87C6-37C660856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3" name="Imagen 2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D6F7A224-3C90-90F8-B9D9-806291B1DC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Working together to build a more accessible European Union for persons with disabilities.&#10;European Commission logo.">
            <a:extLst>
              <a:ext uri="{FF2B5EF4-FFF2-40B4-BE49-F238E27FC236}">
                <a16:creationId xmlns:a16="http://schemas.microsoft.com/office/drawing/2014/main" id="{B8333F05-0BF5-4B4E-9CE0-0F7104CFE7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200353"/>
            <a:ext cx="11442700" cy="116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3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BEA6B5-44FE-D143-9688-93D71BD9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94" y="6356350"/>
            <a:ext cx="2743200" cy="365125"/>
          </a:xfrm>
        </p:spPr>
        <p:txBody>
          <a:bodyPr/>
          <a:lstStyle/>
          <a:p>
            <a:fld id="{F5F9FFDE-102B-D649-BEBA-817984DBE00B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E05FC0-DC39-3CE2-5215-FD860D90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0503" y="6356350"/>
            <a:ext cx="4114800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ECD1ED-50B2-7CFF-4E4E-8D02812D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12" y="6356350"/>
            <a:ext cx="2743200" cy="365125"/>
          </a:xfrm>
        </p:spPr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B8F7355-8DFD-B1B2-7FD9-EE47AE52FE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785E558-103C-A88C-43A3-9F9959DE20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8" name="Imagen 7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AD8A1A08-BF5D-56DB-8C66-766B94E33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Working together to build a more accessible European Union for persons with disabilities.&#10;European Commission logo.">
            <a:extLst>
              <a:ext uri="{FF2B5EF4-FFF2-40B4-BE49-F238E27FC236}">
                <a16:creationId xmlns:a16="http://schemas.microsoft.com/office/drawing/2014/main" id="{2BE562F7-41DD-48EB-A588-8F657FA4B8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4536" y="168646"/>
            <a:ext cx="8592749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6946967-858F-CEA8-F14A-75B4260CC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A851F2-5AE4-8D42-4AE1-B0DC294A8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5FE843-3921-70E1-FFA1-6155BB6132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9FFDE-102B-D649-BEBA-817984DBE00B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38F6A1-2FA5-BE72-D34C-35468D118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3499EA-9800-D7E5-696D-04D8404F7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5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5" r:id="rId3"/>
    <p:sldLayoutId id="2147483660" r:id="rId4"/>
    <p:sldLayoutId id="2147483661" r:id="rId5"/>
    <p:sldLayoutId id="2147483663" r:id="rId6"/>
    <p:sldLayoutId id="2147483655" r:id="rId7"/>
    <p:sldLayoutId id="2147483664" r:id="rId8"/>
    <p:sldLayoutId id="2147483654" r:id="rId9"/>
    <p:sldLayoutId id="214748366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ccessibleeucentre.eu/" TargetMode="External"/><Relationship Id="rId3" Type="http://schemas.microsoft.com/office/2007/relationships/hdphoto" Target="../media/hdphoto1.wdp"/><Relationship Id="rId7" Type="http://schemas.openxmlformats.org/officeDocument/2006/relationships/hyperlink" Target="https://eur03.safelinks.protection.outlook.com/?url=https://www.youtube.com/@europesocial&amp;data=05|01|mpalanquex@fundaciononce.es|1598b2fbccb948a3e94908db3bfe8ecd|bab5b22cd82b452e9cad04f9708f4bbd|0|0|638169737275290504|Unknown|TWFpbGZsb3d8eyJWIjoiMC4wLjAwMDAiLCJQIjoiV2luMzIiLCJBTiI6Ik1haWwiLCJXVCI6Mn0%3D|3000|||&amp;sdata=Zt5yIZJ2dEkfkpfwo5k11SJVzoR0ithSvAvOtUqP0Io%3D&amp;reserved=0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linkedin.com/groups/9350023/" TargetMode="External"/><Relationship Id="rId11" Type="http://schemas.openxmlformats.org/officeDocument/2006/relationships/image" Target="../media/image24.png"/><Relationship Id="rId5" Type="http://schemas.openxmlformats.org/officeDocument/2006/relationships/hyperlink" Target="https://eur03.safelinks.protection.outlook.com/?url=https://www.facebook.com/socialeurope&amp;data=05|01|mpalanquex@fundaciononce.es|1598b2fbccb948a3e94908db3bfe8ecd|bab5b22cd82b452e9cad04f9708f4bbd|0|0|638169737275290504|Unknown|TWFpbGZsb3d8eyJWIjoiMC4wLjAwMDAiLCJQIjoiV2luMzIiLCJBTiI6Ik1haWwiLCJXVCI6Mn0%3D|3000|||&amp;sdata=HRkNuF3fEGZvJ3iuGYTdsmblO5u0z8ewh3hQp/2lB9A%3D&amp;reserved=0" TargetMode="External"/><Relationship Id="rId10" Type="http://schemas.openxmlformats.org/officeDocument/2006/relationships/hyperlink" Target="https://ec.europa.eu/eusurvey/runner/accessible-eu-community-of-practice" TargetMode="External"/><Relationship Id="rId4" Type="http://schemas.openxmlformats.org/officeDocument/2006/relationships/hyperlink" Target="https://eur03.safelinks.protection.outlook.com/?url=https://twitter.com/EU_Social&amp;data=05|01|mpalanquex@fundaciononce.es|1598b2fbccb948a3e94908db3bfe8ecd|bab5b22cd82b452e9cad04f9708f4bbd|0|0|638169737275290504|Unknown|TWFpbGZsb3d8eyJWIjoiMC4wLjAwMDAiLCJQIjoiV2luMzIiLCJBTiI6Ik1haWwiLCJXVCI6Mn0%3D|3000|||&amp;sdata=P7MFf%2BlCPMOMlGsL6TgxMu4JGSKJ7lohW1%2Bb7N4AKnk%3D&amp;reserved=0" TargetMode="External"/><Relationship Id="rId9" Type="http://schemas.openxmlformats.org/officeDocument/2006/relationships/hyperlink" Target="mailto:accessibleeu@fundaciononce.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41E094C4-450E-CE3D-4373-A3D01BAF8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05" y="2998945"/>
            <a:ext cx="11578855" cy="3859055"/>
          </a:xfrm>
        </p:spPr>
        <p:txBody>
          <a:bodyPr/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>Примери и добри практики за достъпност на висшето образование </a:t>
            </a:r>
            <a:br>
              <a:rPr lang="bg-BG" dirty="0" smtClean="0"/>
            </a:br>
            <a:r>
              <a:rPr lang="bg-BG" dirty="0" smtClean="0"/>
              <a:t>в ЕС </a:t>
            </a:r>
            <a:r>
              <a:rPr lang="es-ES" b="1" dirty="0" smtClean="0">
                <a:solidFill>
                  <a:schemeClr val="tx1"/>
                </a:solidFill>
                <a:latin typeface="72" panose="020B0503030000000003" pitchFamily="34" charset="0"/>
                <a:cs typeface="72" panose="020B0503030000000003" pitchFamily="34" charset="0"/>
              </a:rPr>
              <a:t/>
            </a:r>
            <a:br>
              <a:rPr lang="es-ES" b="1" dirty="0" smtClean="0">
                <a:solidFill>
                  <a:schemeClr val="tx1"/>
                </a:solidFill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3" name="Imagen 2" descr="AccessibleEU Centre logo">
            <a:extLst>
              <a:ext uri="{FF2B5EF4-FFF2-40B4-BE49-F238E27FC236}">
                <a16:creationId xmlns:a16="http://schemas.microsoft.com/office/drawing/2014/main" id="{3B063A92-182D-4C9F-B662-ECA2172F4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982" y="891433"/>
            <a:ext cx="3808618" cy="1577680"/>
          </a:xfrm>
          <a:prstGeom prst="rect">
            <a:avLst/>
          </a:prstGeom>
        </p:spPr>
      </p:pic>
      <p:pic>
        <p:nvPicPr>
          <p:cNvPr id="5" name="Imagen 4" descr="European Commission logo">
            <a:extLst>
              <a:ext uri="{FF2B5EF4-FFF2-40B4-BE49-F238E27FC236}">
                <a16:creationId xmlns:a16="http://schemas.microsoft.com/office/drawing/2014/main" id="{D3418E08-E056-40F2-A62C-83E63D464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045" y="933604"/>
            <a:ext cx="2935455" cy="197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7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F528809-5F8D-4490-2BE0-93E698630F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061" y="2130552"/>
            <a:ext cx="11950996" cy="4727448"/>
          </a:xfrm>
        </p:spPr>
        <p:txBody>
          <a:bodyPr>
            <a:normAutofit fontScale="70000" lnSpcReduction="20000"/>
          </a:bodyPr>
          <a:lstStyle/>
          <a:p>
            <a:r>
              <a:rPr lang="bg-BG" dirty="0" smtClean="0"/>
              <a:t>Гърция:</a:t>
            </a:r>
            <a:r>
              <a:rPr lang="bg-BG" b="0" dirty="0" smtClean="0"/>
              <a:t> Закон </a:t>
            </a:r>
            <a:r>
              <a:rPr lang="bg-BG" b="0" dirty="0"/>
              <a:t>за достъпност на </a:t>
            </a:r>
            <a:r>
              <a:rPr lang="bg-BG" b="0" dirty="0" smtClean="0"/>
              <a:t>ВО </a:t>
            </a:r>
            <a:r>
              <a:rPr lang="bg-BG" b="0" dirty="0" smtClean="0"/>
              <a:t>в </a:t>
            </a:r>
            <a:r>
              <a:rPr lang="bg-BG" b="0" dirty="0"/>
              <a:t>подкрепа на студентите с </a:t>
            </a:r>
            <a:r>
              <a:rPr lang="bg-BG" b="0" dirty="0" smtClean="0"/>
              <a:t>увреждания: университетите развиват план </a:t>
            </a:r>
            <a:r>
              <a:rPr lang="bg-BG" b="0" dirty="0"/>
              <a:t>за достъпност, с адаптирани учебни програми, услуги в подкрепа,  </a:t>
            </a:r>
            <a:r>
              <a:rPr lang="bg-BG" b="0" dirty="0" smtClean="0"/>
              <a:t>с бюджет </a:t>
            </a:r>
            <a:r>
              <a:rPr lang="bg-BG" b="0" dirty="0"/>
              <a:t>за финансиране на </a:t>
            </a:r>
            <a:r>
              <a:rPr lang="bg-BG" b="0" dirty="0" smtClean="0"/>
              <a:t>физическа </a:t>
            </a:r>
            <a:r>
              <a:rPr lang="bg-BG" b="0" dirty="0"/>
              <a:t>достъпност, достъпни обучителни </a:t>
            </a:r>
            <a:r>
              <a:rPr lang="bg-BG" b="0" dirty="0" smtClean="0"/>
              <a:t>материали</a:t>
            </a:r>
          </a:p>
          <a:p>
            <a:r>
              <a:rPr lang="bg-BG" dirty="0" smtClean="0"/>
              <a:t>Франция</a:t>
            </a:r>
            <a:r>
              <a:rPr lang="bg-BG" dirty="0" smtClean="0"/>
              <a:t>: </a:t>
            </a:r>
            <a:r>
              <a:rPr lang="ru-RU" b="0" dirty="0" smtClean="0"/>
              <a:t>Асоциация </a:t>
            </a:r>
            <a:r>
              <a:rPr lang="ru-RU" b="0" dirty="0"/>
              <a:t>на професионалистите в подкрепа на хората с увреждания във висшето </a:t>
            </a:r>
            <a:r>
              <a:rPr lang="ru-RU" b="0" dirty="0" smtClean="0"/>
              <a:t>образование – проучвания за необходимата подкрепа на студенти с увреждания в университетите; ръководства за прием и подкрепа на студенти с увреждания, методически материали, др</a:t>
            </a:r>
            <a:r>
              <a:rPr lang="ru-RU" b="0" dirty="0" smtClean="0"/>
              <a:t>.</a:t>
            </a:r>
          </a:p>
          <a:p>
            <a:r>
              <a:rPr lang="bg-BG" dirty="0"/>
              <a:t>Кипър</a:t>
            </a:r>
            <a:r>
              <a:rPr lang="bg-BG" dirty="0"/>
              <a:t>: </a:t>
            </a:r>
            <a:r>
              <a:rPr lang="ru-RU" b="0" dirty="0"/>
              <a:t>Комитет за студенти със специални потребности </a:t>
            </a:r>
            <a:r>
              <a:rPr lang="bg-BG" b="0" dirty="0" smtClean="0"/>
              <a:t>към Европейски университет в Кипър прави оценка и включва студенти </a:t>
            </a:r>
            <a:r>
              <a:rPr lang="bg-BG" b="0" dirty="0"/>
              <a:t>в програма за </a:t>
            </a:r>
            <a:r>
              <a:rPr lang="bg-BG" b="0" dirty="0" smtClean="0"/>
              <a:t>адаптиране </a:t>
            </a:r>
            <a:r>
              <a:rPr lang="bg-BG" b="0" dirty="0"/>
              <a:t>и </a:t>
            </a:r>
            <a:r>
              <a:rPr lang="bg-BG" b="0" dirty="0" smtClean="0"/>
              <a:t>подкрепа (при обучителни затруднения, дефицит на вниманието, сетивни увреждания, ограничения в мобилността, психологически трудности и емоционален дистрес, здравни проблеми)</a:t>
            </a:r>
          </a:p>
          <a:p>
            <a:pPr marL="0" indent="0">
              <a:buNone/>
            </a:pPr>
            <a:r>
              <a:rPr lang="ru-RU" dirty="0" smtClean="0"/>
              <a:t>Примери</a:t>
            </a:r>
            <a:r>
              <a:rPr lang="ru-RU" b="0" dirty="0" smtClean="0"/>
              <a:t> </a:t>
            </a:r>
            <a:r>
              <a:rPr lang="ru-RU" dirty="0"/>
              <a:t>за академично </a:t>
            </a:r>
            <a:r>
              <a:rPr lang="ru-RU" dirty="0" smtClean="0"/>
              <a:t>адаптиране:</a:t>
            </a:r>
          </a:p>
          <a:p>
            <a:pPr>
              <a:buFontTx/>
              <a:buChar char="-"/>
            </a:pPr>
            <a:r>
              <a:rPr lang="ru-RU" b="0" dirty="0" smtClean="0"/>
              <a:t>Гъвкави рамки за предаване </a:t>
            </a:r>
            <a:r>
              <a:rPr lang="ru-RU" b="0" dirty="0"/>
              <a:t>на </a:t>
            </a:r>
            <a:r>
              <a:rPr lang="ru-RU" b="0" dirty="0" smtClean="0"/>
              <a:t>задание от студента 	- Допълнително </a:t>
            </a:r>
            <a:r>
              <a:rPr lang="ru-RU" b="0" dirty="0"/>
              <a:t>време при изпит 20%</a:t>
            </a:r>
          </a:p>
          <a:p>
            <a:pPr>
              <a:buFontTx/>
              <a:buChar char="-"/>
            </a:pPr>
            <a:r>
              <a:rPr lang="ru-RU" b="0" dirty="0" smtClean="0"/>
              <a:t>Чести </a:t>
            </a:r>
            <a:r>
              <a:rPr lang="ru-RU" b="0" dirty="0"/>
              <a:t>почивки по време на </a:t>
            </a:r>
            <a:r>
              <a:rPr lang="ru-RU" b="0" dirty="0" smtClean="0"/>
              <a:t>лекциите/изпитите		- Достъп до предните места в залата</a:t>
            </a:r>
          </a:p>
          <a:p>
            <a:pPr>
              <a:buFontTx/>
              <a:buChar char="-"/>
            </a:pPr>
            <a:r>
              <a:rPr lang="ru-RU" b="0" dirty="0" smtClean="0"/>
              <a:t>Записване </a:t>
            </a:r>
            <a:r>
              <a:rPr lang="ru-RU" b="0" dirty="0"/>
              <a:t>на </a:t>
            </a:r>
            <a:r>
              <a:rPr lang="ru-RU" b="0" dirty="0" smtClean="0"/>
              <a:t>лекции при съгласие </a:t>
            </a:r>
            <a:r>
              <a:rPr lang="ru-RU" b="0" dirty="0"/>
              <a:t>на </a:t>
            </a:r>
            <a:r>
              <a:rPr lang="ru-RU" b="0" dirty="0" smtClean="0"/>
              <a:t>преподавателите	- Устен изпит</a:t>
            </a:r>
          </a:p>
          <a:p>
            <a:pPr>
              <a:buFontTx/>
              <a:buChar char="-"/>
            </a:pPr>
            <a:r>
              <a:rPr lang="ru-RU" b="0" dirty="0" smtClean="0"/>
              <a:t>Освобождаване </a:t>
            </a:r>
            <a:r>
              <a:rPr lang="ru-RU" b="0" dirty="0"/>
              <a:t>от </a:t>
            </a:r>
            <a:r>
              <a:rPr lang="ru-RU" b="0" dirty="0" smtClean="0"/>
              <a:t>оценка </a:t>
            </a:r>
            <a:r>
              <a:rPr lang="ru-RU" b="0" dirty="0"/>
              <a:t>на правопис, пунктуация, </a:t>
            </a:r>
            <a:r>
              <a:rPr lang="ru-RU" b="0" dirty="0" smtClean="0"/>
              <a:t>синтаксис и граматика и грешки на писмен изпит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C20FFD3-639F-73DA-3766-49B32F7E1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65634"/>
            <a:ext cx="11012592" cy="492936"/>
          </a:xfrm>
        </p:spPr>
        <p:txBody>
          <a:bodyPr/>
          <a:lstStyle/>
          <a:p>
            <a:pPr algn="ctr"/>
            <a:r>
              <a:rPr lang="bg-BG" b="1" dirty="0" smtClean="0"/>
              <a:t>Примери и добри практики в Европа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63069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046E49F-CC2E-99BA-7B21-423A679E4A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4592" y="2002536"/>
            <a:ext cx="11896344" cy="4434840"/>
          </a:xfrm>
        </p:spPr>
        <p:txBody>
          <a:bodyPr>
            <a:normAutofit fontScale="85000" lnSpcReduction="10000"/>
          </a:bodyPr>
          <a:lstStyle/>
          <a:p>
            <a:r>
              <a:rPr lang="bg-BG" dirty="0" smtClean="0"/>
              <a:t>Испания, Португалия, Финландия: </a:t>
            </a:r>
            <a:r>
              <a:rPr lang="en-US" b="0" dirty="0" smtClean="0"/>
              <a:t>EUni4ALL-NETWORK</a:t>
            </a:r>
            <a:endParaRPr lang="bg-BG" b="0" dirty="0" smtClean="0"/>
          </a:p>
          <a:p>
            <a:pPr marL="0" indent="0">
              <a:buNone/>
            </a:pPr>
            <a:r>
              <a:rPr lang="ru-RU" b="0" dirty="0" smtClean="0"/>
              <a:t>- Създаване на европейска мрежа от приобщаващи университети със стратегия за универсална достъпност (политика, достъп, университетски живот, дипломиране) – 26 д.</a:t>
            </a:r>
          </a:p>
          <a:p>
            <a:pPr>
              <a:buFontTx/>
              <a:buChar char="-"/>
            </a:pPr>
            <a:r>
              <a:rPr lang="ru-RU" b="0" dirty="0" smtClean="0"/>
              <a:t>Обучение на преподаватели и административен персонал за включване на студенти с разнообразни затруднения и ресурси</a:t>
            </a:r>
          </a:p>
          <a:p>
            <a:pPr>
              <a:buFontTx/>
              <a:buChar char="-"/>
            </a:pPr>
            <a:r>
              <a:rPr lang="ru-RU" b="0" dirty="0" smtClean="0"/>
              <a:t>Насърчаване </a:t>
            </a:r>
            <a:r>
              <a:rPr lang="ru-RU" b="0" dirty="0"/>
              <a:t>на международната мобилност </a:t>
            </a:r>
            <a:r>
              <a:rPr lang="ru-RU" b="0" dirty="0" smtClean="0"/>
              <a:t>на студенти </a:t>
            </a:r>
            <a:r>
              <a:rPr lang="ru-RU" b="0" dirty="0"/>
              <a:t>с </a:t>
            </a:r>
            <a:r>
              <a:rPr lang="ru-RU" b="0" dirty="0" smtClean="0"/>
              <a:t>увреждания</a:t>
            </a:r>
          </a:p>
          <a:p>
            <a:pPr marL="0" indent="0">
              <a:buNone/>
            </a:pPr>
            <a:r>
              <a:rPr lang="ru-RU" dirty="0" smtClean="0"/>
              <a:t>Продукти:</a:t>
            </a:r>
          </a:p>
          <a:p>
            <a:pPr>
              <a:buFontTx/>
              <a:buChar char="-"/>
            </a:pPr>
            <a:r>
              <a:rPr lang="ru-RU" b="0" dirty="0" smtClean="0"/>
              <a:t>Ръководство със стандарти за включване на студенти с увреждания</a:t>
            </a:r>
          </a:p>
          <a:p>
            <a:pPr>
              <a:buFontTx/>
              <a:buChar char="-"/>
            </a:pPr>
            <a:r>
              <a:rPr lang="ru-RU" b="0" dirty="0" smtClean="0"/>
              <a:t>Ръководство за обучители</a:t>
            </a:r>
          </a:p>
          <a:p>
            <a:pPr>
              <a:buFontTx/>
              <a:buChar char="-"/>
            </a:pPr>
            <a:r>
              <a:rPr lang="ru-RU" b="0" dirty="0" smtClean="0"/>
              <a:t>Ръководство за университети, работещи за включващо образование (със самооценка)</a:t>
            </a:r>
          </a:p>
          <a:p>
            <a:pPr>
              <a:buFontTx/>
              <a:buChar char="-"/>
            </a:pPr>
            <a:r>
              <a:rPr lang="ru-RU" b="0" dirty="0" smtClean="0"/>
              <a:t>Уеб платформа с достъпна информация за приобщаващите университети и мобилност</a:t>
            </a:r>
          </a:p>
          <a:p>
            <a:pPr>
              <a:buFontTx/>
              <a:buChar char="-"/>
            </a:pPr>
            <a:endParaRPr lang="ru-RU" b="0" dirty="0" smtClean="0"/>
          </a:p>
          <a:p>
            <a:pPr>
              <a:buFontTx/>
              <a:buChar char="-"/>
            </a:pPr>
            <a:endParaRPr lang="en-US" b="0" dirty="0"/>
          </a:p>
          <a:p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00A4BFC-B16E-3289-051C-268D8495A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74" y="1374991"/>
            <a:ext cx="11012592" cy="492936"/>
          </a:xfrm>
        </p:spPr>
        <p:txBody>
          <a:bodyPr/>
          <a:lstStyle/>
          <a:p>
            <a:pPr algn="ctr"/>
            <a:r>
              <a:rPr lang="bg-BG" b="1" dirty="0"/>
              <a:t>Примери и добри практики в Европа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0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46304" y="1858783"/>
            <a:ext cx="11923776" cy="467917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bg-BG" dirty="0" smtClean="0"/>
              <a:t>Германия: </a:t>
            </a:r>
          </a:p>
          <a:p>
            <a:r>
              <a:rPr lang="en-US" dirty="0" smtClean="0"/>
              <a:t>Alice </a:t>
            </a:r>
            <a:r>
              <a:rPr lang="en-US" dirty="0"/>
              <a:t>Salomon University Berlin</a:t>
            </a:r>
            <a:r>
              <a:rPr lang="bg-BG" dirty="0"/>
              <a:t>, Студио „Без бариери“ </a:t>
            </a:r>
            <a:r>
              <a:rPr lang="bg-BG" b="0" dirty="0"/>
              <a:t>и Комитет за достъпност - в подкрепа на приема и обучението на студенти с обучителни затруднения, с трудности в писането и четенето, в разбирането на немски език.</a:t>
            </a:r>
          </a:p>
          <a:p>
            <a:r>
              <a:rPr lang="bg-BG" dirty="0" smtClean="0"/>
              <a:t>Политика за достъпност в държавните университети:</a:t>
            </a:r>
          </a:p>
          <a:p>
            <a:pPr marL="0" indent="0">
              <a:buNone/>
            </a:pPr>
            <a:r>
              <a:rPr lang="bg-BG" b="0" dirty="0" smtClean="0"/>
              <a:t>- Достъп до програми с малък прием -„случаи на изключителна трудност“ (влошаващо се заболяване)</a:t>
            </a:r>
          </a:p>
          <a:p>
            <a:pPr marL="0" indent="0">
              <a:buNone/>
            </a:pPr>
            <a:r>
              <a:rPr lang="bg-BG" b="0" dirty="0" smtClean="0"/>
              <a:t>- Адаптиране на обучението към нуждите на студента – учебни предмети, график, срокове </a:t>
            </a:r>
          </a:p>
          <a:p>
            <a:pPr>
              <a:buFontTx/>
              <a:buChar char="-"/>
            </a:pPr>
            <a:r>
              <a:rPr lang="bg-BG" b="0" dirty="0" smtClean="0"/>
              <a:t>Техническа помощ  - компютър с гласово разчитане или брайлов дисплей; </a:t>
            </a:r>
          </a:p>
          <a:p>
            <a:pPr>
              <a:buFontTx/>
              <a:buChar char="-"/>
            </a:pPr>
            <a:r>
              <a:rPr lang="bg-BG" b="0" dirty="0" smtClean="0"/>
              <a:t>Комукинационен асистент/ помощник – жестов превод, четене на текстове, водене на бележки;</a:t>
            </a:r>
          </a:p>
          <a:p>
            <a:pPr>
              <a:buFontTx/>
              <a:buChar char="-"/>
            </a:pPr>
            <a:r>
              <a:rPr lang="bg-BG" b="0" dirty="0" smtClean="0"/>
              <a:t>Финансова помощ – индивидуална и след оценка на статута на студента;</a:t>
            </a:r>
          </a:p>
          <a:p>
            <a:pPr>
              <a:buFontTx/>
              <a:buChar char="-"/>
            </a:pPr>
            <a:r>
              <a:rPr lang="bg-BG" b="0" dirty="0" smtClean="0"/>
              <a:t>Отговорност на студента - университетите предоставят ограничени, конкретни ресурси.</a:t>
            </a:r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4632" y="1365847"/>
            <a:ext cx="11012592" cy="492936"/>
          </a:xfrm>
        </p:spPr>
        <p:txBody>
          <a:bodyPr/>
          <a:lstStyle/>
          <a:p>
            <a:pPr algn="ctr"/>
            <a:r>
              <a:rPr lang="bg-BG" b="1" dirty="0"/>
              <a:t>Примери и добри практики в Европа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8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0584" y="2208806"/>
            <a:ext cx="11987784" cy="4679177"/>
          </a:xfrm>
        </p:spPr>
        <p:txBody>
          <a:bodyPr>
            <a:normAutofit/>
          </a:bodyPr>
          <a:lstStyle/>
          <a:p>
            <a:r>
              <a:rPr lang="bg-BG" dirty="0" smtClean="0"/>
              <a:t>Ирландия: </a:t>
            </a:r>
            <a:r>
              <a:rPr lang="bg-BG" b="0" dirty="0" smtClean="0"/>
              <a:t>Център за върхови постижения за универсален дизайн</a:t>
            </a:r>
          </a:p>
          <a:p>
            <a:pPr>
              <a:buFontTx/>
              <a:buChar char="-"/>
            </a:pPr>
            <a:r>
              <a:rPr lang="bg-BG" b="0" dirty="0" smtClean="0"/>
              <a:t>Създаден към Националния орган на хората с увреждания.</a:t>
            </a:r>
          </a:p>
          <a:p>
            <a:pPr>
              <a:buFontTx/>
              <a:buChar char="-"/>
            </a:pPr>
            <a:r>
              <a:rPr lang="bg-BG" b="0" dirty="0" smtClean="0"/>
              <a:t>Обучава и оценява в спазване на стандартите за универсален дизайн в: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bg-BG" b="0" dirty="0" smtClean="0"/>
              <a:t>Застроената среда;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bg-BG" b="0" dirty="0" smtClean="0"/>
              <a:t>Продуктите и услугите;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bg-BG" b="0" dirty="0" smtClean="0"/>
              <a:t>Комуникацията и технологиите.</a:t>
            </a:r>
          </a:p>
          <a:p>
            <a:pPr marL="0" lvl="1" indent="0">
              <a:buNone/>
            </a:pPr>
            <a:r>
              <a:rPr lang="bg-BG" dirty="0" smtClean="0"/>
              <a:t>-  Работи за достъпност</a:t>
            </a:r>
            <a:r>
              <a:rPr lang="bg-BG" b="0" dirty="0" smtClean="0"/>
              <a:t> за гражданите в Ирландия в хода на жизнения цикъл.</a:t>
            </a:r>
          </a:p>
          <a:p>
            <a:pPr marL="342900" lvl="1" indent="-342900">
              <a:buFontTx/>
              <a:buChar char="-"/>
            </a:pPr>
            <a:r>
              <a:rPr lang="bg-BG" dirty="0" smtClean="0"/>
              <a:t>Достъпността в образованието включва средата и процеса от детската градина до университета и обучението на възрастни през целия живот</a:t>
            </a:r>
            <a:r>
              <a:rPr lang="bg-BG" dirty="0"/>
              <a:t>.</a:t>
            </a:r>
            <a:endParaRPr lang="bg-BG" b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4632" y="1365847"/>
            <a:ext cx="11012592" cy="492936"/>
          </a:xfrm>
        </p:spPr>
        <p:txBody>
          <a:bodyPr/>
          <a:lstStyle/>
          <a:p>
            <a:pPr algn="ctr"/>
            <a:r>
              <a:rPr lang="bg-BG" b="1" dirty="0"/>
              <a:t>Примери и добри практики в Европа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>
            <a:extLst>
              <a:ext uri="{FF2B5EF4-FFF2-40B4-BE49-F238E27FC236}">
                <a16:creationId xmlns:a16="http://schemas.microsoft.com/office/drawing/2014/main" id="{F0BC61AB-0E34-42C4-931B-26D83C40795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813" y="152400"/>
            <a:ext cx="12157587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5459B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Участвайте в изграждането на една по-включваща Европа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65459B"/>
              </a:solidFill>
              <a:effectLst/>
              <a:uLnTx/>
              <a:uFillTx/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C944327-2505-47C3-9769-2BD66B9F9E5D}"/>
              </a:ext>
            </a:extLst>
          </p:cNvPr>
          <p:cNvSpPr txBox="1"/>
          <p:nvPr/>
        </p:nvSpPr>
        <p:spPr>
          <a:xfrm>
            <a:off x="838200" y="1048050"/>
            <a:ext cx="102584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2400" dirty="0" smtClean="0">
                <a:latin typeface="72" panose="020B0503030000000003" pitchFamily="34" charset="0"/>
                <a:cs typeface="72" panose="020B0503030000000003" pitchFamily="34" charset="0"/>
              </a:rPr>
              <a:t>Ако желаете да се присъедините към Общността в практиката и участвате в нашите събития, последвайте ни на нашия уебсайт и социалните медии.</a:t>
            </a:r>
            <a:r>
              <a:rPr lang="en-US" sz="2400" dirty="0" smtClean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endParaRPr lang="es-ES" sz="24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15" name="Imagen 14" descr="Twitter's logo">
            <a:extLst>
              <a:ext uri="{FF2B5EF4-FFF2-40B4-BE49-F238E27FC236}">
                <a16:creationId xmlns:a16="http://schemas.microsoft.com/office/drawing/2014/main" id="{DB892FBC-C5ED-4165-ADB1-EC3367CCFED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878" r="95993">
                        <a14:foregroundMark x1="13676" y1="51053" x2="13676" y2="51053"/>
                        <a14:foregroundMark x1="5139" y1="48947" x2="5139" y2="48947"/>
                        <a14:foregroundMark x1="27613" y1="46316" x2="27613" y2="46316"/>
                        <a14:foregroundMark x1="34146" y1="49474" x2="34146" y2="49474"/>
                        <a14:foregroundMark x1="33014" y1="61053" x2="33014" y2="61053"/>
                        <a14:foregroundMark x1="67334" y1="52105" x2="67334" y2="52105"/>
                        <a14:foregroundMark x1="90070" y1="77368" x2="90070" y2="77368"/>
                        <a14:foregroundMark x1="93467" y1="72632" x2="93467" y2="72632"/>
                        <a14:foregroundMark x1="95993" y1="62105" x2="95993" y2="62105"/>
                        <a14:foregroundMark x1="91463" y1="51579" x2="91463" y2="51579"/>
                        <a14:foregroundMark x1="73519" y1="30000" x2="73519" y2="30000"/>
                        <a14:foregroundMark x1="70819" y1="23158" x2="70819" y2="23158"/>
                        <a14:foregroundMark x1="8449" y1="27368" x2="8449" y2="27368"/>
                        <a14:foregroundMark x1="66986" y1="60526" x2="66986" y2="60526"/>
                      </a14:backgroundRemoval>
                    </a14:imgEffect>
                  </a14:imgLayer>
                </a14:imgProps>
              </a:ext>
            </a:extLst>
          </a:blip>
          <a:srcRect r="80971"/>
          <a:stretch/>
        </p:blipFill>
        <p:spPr>
          <a:xfrm>
            <a:off x="2166293" y="1830120"/>
            <a:ext cx="933450" cy="81186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5C84DAD7-70E9-42C0-B3B7-0AC18A436096}"/>
              </a:ext>
            </a:extLst>
          </p:cNvPr>
          <p:cNvSpPr txBox="1"/>
          <p:nvPr/>
        </p:nvSpPr>
        <p:spPr>
          <a:xfrm>
            <a:off x="1753808" y="2745583"/>
            <a:ext cx="1718969" cy="369332"/>
          </a:xfrm>
          <a:custGeom>
            <a:avLst/>
            <a:gdLst>
              <a:gd name="connsiteX0" fmla="*/ 0 w 1718969"/>
              <a:gd name="connsiteY0" fmla="*/ 0 h 369332"/>
              <a:gd name="connsiteX1" fmla="*/ 538610 w 1718969"/>
              <a:gd name="connsiteY1" fmla="*/ 0 h 369332"/>
              <a:gd name="connsiteX2" fmla="*/ 1145979 w 1718969"/>
              <a:gd name="connsiteY2" fmla="*/ 0 h 369332"/>
              <a:gd name="connsiteX3" fmla="*/ 1718969 w 1718969"/>
              <a:gd name="connsiteY3" fmla="*/ 0 h 369332"/>
              <a:gd name="connsiteX4" fmla="*/ 1718969 w 1718969"/>
              <a:gd name="connsiteY4" fmla="*/ 369332 h 369332"/>
              <a:gd name="connsiteX5" fmla="*/ 1180359 w 1718969"/>
              <a:gd name="connsiteY5" fmla="*/ 369332 h 369332"/>
              <a:gd name="connsiteX6" fmla="*/ 607369 w 1718969"/>
              <a:gd name="connsiteY6" fmla="*/ 369332 h 369332"/>
              <a:gd name="connsiteX7" fmla="*/ 0 w 1718969"/>
              <a:gd name="connsiteY7" fmla="*/ 369332 h 369332"/>
              <a:gd name="connsiteX8" fmla="*/ 0 w 1718969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8969" h="369332" extrusionOk="0">
                <a:moveTo>
                  <a:pt x="0" y="0"/>
                </a:moveTo>
                <a:cubicBezTo>
                  <a:pt x="132943" y="-13866"/>
                  <a:pt x="402797" y="12129"/>
                  <a:pt x="538610" y="0"/>
                </a:cubicBezTo>
                <a:cubicBezTo>
                  <a:pt x="674423" y="-12129"/>
                  <a:pt x="1011541" y="-26613"/>
                  <a:pt x="1145979" y="0"/>
                </a:cubicBezTo>
                <a:cubicBezTo>
                  <a:pt x="1280417" y="26613"/>
                  <a:pt x="1451868" y="-24007"/>
                  <a:pt x="1718969" y="0"/>
                </a:cubicBezTo>
                <a:cubicBezTo>
                  <a:pt x="1708512" y="171607"/>
                  <a:pt x="1718969" y="204925"/>
                  <a:pt x="1718969" y="369332"/>
                </a:cubicBezTo>
                <a:cubicBezTo>
                  <a:pt x="1567399" y="390410"/>
                  <a:pt x="1332557" y="364341"/>
                  <a:pt x="1180359" y="369332"/>
                </a:cubicBezTo>
                <a:cubicBezTo>
                  <a:pt x="1028161" y="374324"/>
                  <a:pt x="845382" y="359807"/>
                  <a:pt x="607369" y="369332"/>
                </a:cubicBezTo>
                <a:cubicBezTo>
                  <a:pt x="369356" y="378858"/>
                  <a:pt x="200884" y="351563"/>
                  <a:pt x="0" y="369332"/>
                </a:cubicBezTo>
                <a:cubicBezTo>
                  <a:pt x="-659" y="214486"/>
                  <a:pt x="-14740" y="174357"/>
                  <a:pt x="0" y="0"/>
                </a:cubicBezTo>
                <a:close/>
              </a:path>
            </a:pathLst>
          </a:custGeom>
          <a:noFill/>
          <a:ln w="57150">
            <a:solidFill>
              <a:srgbClr val="D2DF76"/>
            </a:solidFill>
            <a:extLst>
              <a:ext uri="{C807C97D-BFC1-408E-A445-0C87EB9F89A2}">
                <ask:lineSketchStyleProps xmlns:ask="http://schemas.microsoft.com/office/drawing/2018/sketchyshapes" xmlns="" sd="6330656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fr-BE" sz="1800" u="sng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@EU_Social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14" name="Imagen 13" descr="Facebook's logo">
            <a:extLst>
              <a:ext uri="{FF2B5EF4-FFF2-40B4-BE49-F238E27FC236}">
                <a16:creationId xmlns:a16="http://schemas.microsoft.com/office/drawing/2014/main" id="{FCFFB1CF-69F3-431E-A7BB-FE2C5BC12E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878" r="95993">
                        <a14:foregroundMark x1="13676" y1="51053" x2="13676" y2="51053"/>
                        <a14:foregroundMark x1="5139" y1="48947" x2="5139" y2="48947"/>
                        <a14:foregroundMark x1="27613" y1="46316" x2="27613" y2="46316"/>
                        <a14:foregroundMark x1="34146" y1="49474" x2="34146" y2="49474"/>
                        <a14:foregroundMark x1="33014" y1="61053" x2="33014" y2="61053"/>
                        <a14:foregroundMark x1="67334" y1="52105" x2="67334" y2="52105"/>
                        <a14:foregroundMark x1="90070" y1="77368" x2="90070" y2="77368"/>
                        <a14:foregroundMark x1="93467" y1="72632" x2="93467" y2="72632"/>
                        <a14:foregroundMark x1="95993" y1="62105" x2="95993" y2="62105"/>
                        <a14:foregroundMark x1="91463" y1="51579" x2="91463" y2="51579"/>
                        <a14:foregroundMark x1="73519" y1="30000" x2="73519" y2="30000"/>
                        <a14:foregroundMark x1="70819" y1="23158" x2="70819" y2="23158"/>
                        <a14:foregroundMark x1="8449" y1="27368" x2="8449" y2="27368"/>
                        <a14:foregroundMark x1="66986" y1="60526" x2="66986" y2="60526"/>
                      </a14:backgroundRemoval>
                    </a14:imgEffect>
                  </a14:imgLayer>
                </a14:imgProps>
              </a:ext>
            </a:extLst>
          </a:blip>
          <a:srcRect l="20582" r="60194"/>
          <a:stretch/>
        </p:blipFill>
        <p:spPr>
          <a:xfrm>
            <a:off x="4528149" y="1831057"/>
            <a:ext cx="942975" cy="811865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CE9F8E0C-C993-4C48-A119-39E60981716E}"/>
              </a:ext>
            </a:extLst>
          </p:cNvPr>
          <p:cNvSpPr txBox="1"/>
          <p:nvPr/>
        </p:nvSpPr>
        <p:spPr>
          <a:xfrm>
            <a:off x="3918547" y="2691883"/>
            <a:ext cx="2162177" cy="369332"/>
          </a:xfrm>
          <a:custGeom>
            <a:avLst/>
            <a:gdLst>
              <a:gd name="connsiteX0" fmla="*/ 0 w 2162177"/>
              <a:gd name="connsiteY0" fmla="*/ 0 h 369332"/>
              <a:gd name="connsiteX1" fmla="*/ 2162177 w 2162177"/>
              <a:gd name="connsiteY1" fmla="*/ 0 h 369332"/>
              <a:gd name="connsiteX2" fmla="*/ 2162177 w 2162177"/>
              <a:gd name="connsiteY2" fmla="*/ 369332 h 369332"/>
              <a:gd name="connsiteX3" fmla="*/ 0 w 2162177"/>
              <a:gd name="connsiteY3" fmla="*/ 369332 h 369332"/>
              <a:gd name="connsiteX4" fmla="*/ 0 w 2162177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177" h="369332" extrusionOk="0">
                <a:moveTo>
                  <a:pt x="0" y="0"/>
                </a:moveTo>
                <a:cubicBezTo>
                  <a:pt x="398992" y="22263"/>
                  <a:pt x="1348648" y="136607"/>
                  <a:pt x="2162177" y="0"/>
                </a:cubicBezTo>
                <a:cubicBezTo>
                  <a:pt x="2195260" y="74655"/>
                  <a:pt x="2151785" y="300682"/>
                  <a:pt x="2162177" y="369332"/>
                </a:cubicBezTo>
                <a:cubicBezTo>
                  <a:pt x="1844165" y="452156"/>
                  <a:pt x="671813" y="470995"/>
                  <a:pt x="0" y="369332"/>
                </a:cubicBezTo>
                <a:cubicBezTo>
                  <a:pt x="23092" y="270841"/>
                  <a:pt x="24016" y="118341"/>
                  <a:pt x="0" y="0"/>
                </a:cubicBezTo>
                <a:close/>
              </a:path>
            </a:pathLst>
          </a:custGeom>
          <a:noFill/>
          <a:ln w="57150">
            <a:solidFill>
              <a:srgbClr val="D2DF76"/>
            </a:solidFill>
            <a:extLst>
              <a:ext uri="{C807C97D-BFC1-408E-A445-0C87EB9F89A2}">
                <ask:lineSketchStyleProps xmlns:ask="http://schemas.microsoft.com/office/drawing/2018/sketchyshapes" xmlns="" sd="90017974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fr-BE" sz="1800" u="sng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EU Social</a:t>
            </a:r>
            <a:r>
              <a:rPr lang="en-GB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16" name="Imagen 15" descr="Linkedin's logo">
            <a:extLst>
              <a:ext uri="{FF2B5EF4-FFF2-40B4-BE49-F238E27FC236}">
                <a16:creationId xmlns:a16="http://schemas.microsoft.com/office/drawing/2014/main" id="{00DC905A-5076-4101-AD93-97100EB669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878" r="95993">
                        <a14:foregroundMark x1="13676" y1="51053" x2="13676" y2="51053"/>
                        <a14:foregroundMark x1="5139" y1="48947" x2="5139" y2="48947"/>
                        <a14:foregroundMark x1="27613" y1="46316" x2="27613" y2="46316"/>
                        <a14:foregroundMark x1="34146" y1="49474" x2="34146" y2="49474"/>
                        <a14:foregroundMark x1="33014" y1="61053" x2="33014" y2="61053"/>
                        <a14:foregroundMark x1="67334" y1="52105" x2="67334" y2="52105"/>
                        <a14:foregroundMark x1="90070" y1="77368" x2="90070" y2="77368"/>
                        <a14:foregroundMark x1="93467" y1="72632" x2="93467" y2="72632"/>
                        <a14:foregroundMark x1="95993" y1="62105" x2="95993" y2="62105"/>
                        <a14:foregroundMark x1="91463" y1="51579" x2="91463" y2="51579"/>
                        <a14:foregroundMark x1="73519" y1="30000" x2="73519" y2="30000"/>
                        <a14:foregroundMark x1="70819" y1="23158" x2="70819" y2="23158"/>
                        <a14:foregroundMark x1="8449" y1="27368" x2="8449" y2="27368"/>
                        <a14:foregroundMark x1="66986" y1="60526" x2="66986" y2="60526"/>
                      </a14:backgroundRemoval>
                    </a14:imgEffect>
                  </a14:imgLayer>
                </a14:imgProps>
              </a:ext>
            </a:extLst>
          </a:blip>
          <a:srcRect l="62039" r="18738"/>
          <a:stretch/>
        </p:blipFill>
        <p:spPr>
          <a:xfrm>
            <a:off x="7174064" y="1824863"/>
            <a:ext cx="942975" cy="811865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6D35C482-9069-4103-92EA-B6ACC8CDED96}"/>
              </a:ext>
            </a:extLst>
          </p:cNvPr>
          <p:cNvSpPr txBox="1"/>
          <p:nvPr/>
        </p:nvSpPr>
        <p:spPr>
          <a:xfrm>
            <a:off x="6564462" y="2691883"/>
            <a:ext cx="2162177" cy="338554"/>
          </a:xfrm>
          <a:custGeom>
            <a:avLst/>
            <a:gdLst>
              <a:gd name="connsiteX0" fmla="*/ 0 w 2162177"/>
              <a:gd name="connsiteY0" fmla="*/ 0 h 338554"/>
              <a:gd name="connsiteX1" fmla="*/ 2162177 w 2162177"/>
              <a:gd name="connsiteY1" fmla="*/ 0 h 338554"/>
              <a:gd name="connsiteX2" fmla="*/ 2162177 w 2162177"/>
              <a:gd name="connsiteY2" fmla="*/ 338554 h 338554"/>
              <a:gd name="connsiteX3" fmla="*/ 0 w 2162177"/>
              <a:gd name="connsiteY3" fmla="*/ 338554 h 338554"/>
              <a:gd name="connsiteX4" fmla="*/ 0 w 2162177"/>
              <a:gd name="connsiteY4" fmla="*/ 0 h 3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177" h="338554" extrusionOk="0">
                <a:moveTo>
                  <a:pt x="0" y="0"/>
                </a:moveTo>
                <a:cubicBezTo>
                  <a:pt x="660683" y="35253"/>
                  <a:pt x="1409212" y="-120881"/>
                  <a:pt x="2162177" y="0"/>
                </a:cubicBezTo>
                <a:cubicBezTo>
                  <a:pt x="2177523" y="107412"/>
                  <a:pt x="2145923" y="252362"/>
                  <a:pt x="2162177" y="338554"/>
                </a:cubicBezTo>
                <a:cubicBezTo>
                  <a:pt x="1941078" y="433495"/>
                  <a:pt x="642394" y="453694"/>
                  <a:pt x="0" y="338554"/>
                </a:cubicBezTo>
                <a:cubicBezTo>
                  <a:pt x="24706" y="169316"/>
                  <a:pt x="29601" y="150232"/>
                  <a:pt x="0" y="0"/>
                </a:cubicBezTo>
                <a:close/>
              </a:path>
            </a:pathLst>
          </a:custGeom>
          <a:noFill/>
          <a:ln w="57150">
            <a:solidFill>
              <a:srgbClr val="D2DF76"/>
            </a:solidFill>
            <a:extLst>
              <a:ext uri="{C807C97D-BFC1-408E-A445-0C87EB9F89A2}">
                <ask:lineSketchStyleProps xmlns:ask="http://schemas.microsoft.com/office/drawing/2018/sketchyshapes" xmlns="" sd="154425178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l"/>
            <a:r>
              <a:rPr lang="es-ES" sz="1600" dirty="0" err="1">
                <a:latin typeface="72" panose="020B0503030000000003" pitchFamily="34" charset="0"/>
                <a:cs typeface="72" panose="020B0503030000000003" pitchFamily="34" charset="0"/>
                <a:hlinkClick r:id="rId6"/>
              </a:rPr>
              <a:t>Accessible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  <a:hlinkClick r:id="rId6"/>
              </a:rPr>
              <a:t> EU Centre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6" name="Imagen 5" descr="Youtube's logo">
            <a:extLst>
              <a:ext uri="{FF2B5EF4-FFF2-40B4-BE49-F238E27FC236}">
                <a16:creationId xmlns:a16="http://schemas.microsoft.com/office/drawing/2014/main" id="{FFE5AAC2-EFEC-4BA9-B391-C90C2911A9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878" r="95993">
                        <a14:foregroundMark x1="13676" y1="51053" x2="13676" y2="51053"/>
                        <a14:foregroundMark x1="5139" y1="48947" x2="5139" y2="48947"/>
                        <a14:foregroundMark x1="27613" y1="46316" x2="27613" y2="46316"/>
                        <a14:foregroundMark x1="34146" y1="49474" x2="34146" y2="49474"/>
                        <a14:foregroundMark x1="33014" y1="61053" x2="33014" y2="61053"/>
                        <a14:foregroundMark x1="67334" y1="52105" x2="67334" y2="52105"/>
                        <a14:foregroundMark x1="90070" y1="77368" x2="90070" y2="77368"/>
                        <a14:foregroundMark x1="93467" y1="72632" x2="93467" y2="72632"/>
                        <a14:foregroundMark x1="95993" y1="62105" x2="95993" y2="62105"/>
                        <a14:foregroundMark x1="91463" y1="51579" x2="91463" y2="51579"/>
                        <a14:foregroundMark x1="73519" y1="30000" x2="73519" y2="30000"/>
                        <a14:foregroundMark x1="70819" y1="23158" x2="70819" y2="23158"/>
                        <a14:foregroundMark x1="8449" y1="27368" x2="8449" y2="27368"/>
                        <a14:foregroundMark x1="66986" y1="60526" x2="66986" y2="60526"/>
                      </a14:backgroundRemoval>
                    </a14:imgEffect>
                  </a14:imgLayer>
                </a14:imgProps>
              </a:ext>
            </a:extLst>
          </a:blip>
          <a:srcRect l="83495"/>
          <a:stretch/>
        </p:blipFill>
        <p:spPr>
          <a:xfrm>
            <a:off x="9827046" y="1820014"/>
            <a:ext cx="809627" cy="81186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690879C-E96C-48FF-B21D-99B6F2CD1F15}"/>
              </a:ext>
            </a:extLst>
          </p:cNvPr>
          <p:cNvSpPr txBox="1"/>
          <p:nvPr/>
        </p:nvSpPr>
        <p:spPr>
          <a:xfrm>
            <a:off x="9310549" y="2706115"/>
            <a:ext cx="1581150" cy="369332"/>
          </a:xfrm>
          <a:custGeom>
            <a:avLst/>
            <a:gdLst>
              <a:gd name="connsiteX0" fmla="*/ 0 w 1581150"/>
              <a:gd name="connsiteY0" fmla="*/ 0 h 369332"/>
              <a:gd name="connsiteX1" fmla="*/ 558673 w 1581150"/>
              <a:gd name="connsiteY1" fmla="*/ 0 h 369332"/>
              <a:gd name="connsiteX2" fmla="*/ 1069912 w 1581150"/>
              <a:gd name="connsiteY2" fmla="*/ 0 h 369332"/>
              <a:gd name="connsiteX3" fmla="*/ 1581150 w 1581150"/>
              <a:gd name="connsiteY3" fmla="*/ 0 h 369332"/>
              <a:gd name="connsiteX4" fmla="*/ 1581150 w 1581150"/>
              <a:gd name="connsiteY4" fmla="*/ 369332 h 369332"/>
              <a:gd name="connsiteX5" fmla="*/ 1085723 w 1581150"/>
              <a:gd name="connsiteY5" fmla="*/ 369332 h 369332"/>
              <a:gd name="connsiteX6" fmla="*/ 527050 w 1581150"/>
              <a:gd name="connsiteY6" fmla="*/ 369332 h 369332"/>
              <a:gd name="connsiteX7" fmla="*/ 0 w 1581150"/>
              <a:gd name="connsiteY7" fmla="*/ 369332 h 369332"/>
              <a:gd name="connsiteX8" fmla="*/ 0 w 1581150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1150" h="369332" extrusionOk="0">
                <a:moveTo>
                  <a:pt x="0" y="0"/>
                </a:moveTo>
                <a:cubicBezTo>
                  <a:pt x="177412" y="-35567"/>
                  <a:pt x="430843" y="23032"/>
                  <a:pt x="558673" y="0"/>
                </a:cubicBezTo>
                <a:cubicBezTo>
                  <a:pt x="686503" y="-23032"/>
                  <a:pt x="817393" y="57739"/>
                  <a:pt x="1069912" y="0"/>
                </a:cubicBezTo>
                <a:cubicBezTo>
                  <a:pt x="1322431" y="-57739"/>
                  <a:pt x="1426515" y="9695"/>
                  <a:pt x="1581150" y="0"/>
                </a:cubicBezTo>
                <a:cubicBezTo>
                  <a:pt x="1590839" y="156008"/>
                  <a:pt x="1570784" y="290295"/>
                  <a:pt x="1581150" y="369332"/>
                </a:cubicBezTo>
                <a:cubicBezTo>
                  <a:pt x="1362350" y="410000"/>
                  <a:pt x="1328749" y="367566"/>
                  <a:pt x="1085723" y="369332"/>
                </a:cubicBezTo>
                <a:cubicBezTo>
                  <a:pt x="842697" y="371098"/>
                  <a:pt x="679866" y="365621"/>
                  <a:pt x="527050" y="369332"/>
                </a:cubicBezTo>
                <a:cubicBezTo>
                  <a:pt x="374234" y="373043"/>
                  <a:pt x="170037" y="365079"/>
                  <a:pt x="0" y="369332"/>
                </a:cubicBezTo>
                <a:cubicBezTo>
                  <a:pt x="-29194" y="285576"/>
                  <a:pt x="25318" y="96267"/>
                  <a:pt x="0" y="0"/>
                </a:cubicBezTo>
                <a:close/>
              </a:path>
            </a:pathLst>
          </a:custGeom>
          <a:noFill/>
          <a:ln w="57150">
            <a:solidFill>
              <a:srgbClr val="D2DF76"/>
            </a:solidFill>
            <a:extLst>
              <a:ext uri="{C807C97D-BFC1-408E-A445-0C87EB9F89A2}">
                <ask:lineSketchStyleProps xmlns:ask="http://schemas.microsoft.com/office/drawing/2018/sketchyshapes" xmlns="" sd="20557996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GB" sz="1800" u="sng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7"/>
              </a:rPr>
              <a:t>Social Europe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88AA070-8DDC-4D1D-9504-CAC7CE80D0B1}"/>
              </a:ext>
            </a:extLst>
          </p:cNvPr>
          <p:cNvSpPr txBox="1"/>
          <p:nvPr/>
        </p:nvSpPr>
        <p:spPr>
          <a:xfrm>
            <a:off x="981035" y="4112417"/>
            <a:ext cx="72682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g-BG" sz="3200" b="0" i="0" u="none" strike="noStrike" baseline="0" dirty="0" smtClean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Уебсайт</a:t>
            </a:r>
            <a:r>
              <a:rPr lang="es-ES" sz="3200" b="0" i="0" u="none" strike="noStrike" baseline="0" dirty="0" smtClean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:</a:t>
            </a:r>
            <a:r>
              <a:rPr lang="es-ES" sz="3600" b="0" i="0" u="none" strike="noStrike" baseline="0" dirty="0" smtClean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 </a:t>
            </a:r>
            <a:r>
              <a:rPr lang="es-ES" sz="3200" b="0" i="0" u="none" strike="noStrike" baseline="0" dirty="0">
                <a:solidFill>
                  <a:srgbClr val="FF0000"/>
                </a:solidFill>
                <a:latin typeface="72" panose="020B0503030000000003" pitchFamily="34" charset="0"/>
                <a:cs typeface="72" panose="020B0503030000000003" pitchFamily="34" charset="0"/>
                <a:hlinkClick r:id="rId8"/>
              </a:rPr>
              <a:t>www.AccessibleEUCentre.eu</a:t>
            </a:r>
            <a:endParaRPr lang="es-ES" sz="3200" b="0" i="0" u="none" strike="noStrike" baseline="0" dirty="0">
              <a:solidFill>
                <a:srgbClr val="FF0000"/>
              </a:solidFill>
              <a:latin typeface="72" panose="020B0503030000000003" pitchFamily="34" charset="0"/>
              <a:cs typeface="72" panose="020B0503030000000003" pitchFamily="34" charset="0"/>
            </a:endParaRPr>
          </a:p>
          <a:p>
            <a:pPr algn="l"/>
            <a:r>
              <a:rPr lang="bg-BG" sz="3200" b="0" i="0" u="none" strike="noStrike" baseline="0" dirty="0" smtClean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Ел.поща</a:t>
            </a:r>
            <a:r>
              <a:rPr lang="es-ES" sz="3600" b="0" i="0" u="none" strike="noStrike" baseline="0" dirty="0" smtClean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: </a:t>
            </a:r>
            <a:r>
              <a:rPr lang="es-ES" sz="3200" b="0" i="0" u="none" strike="noStrike" baseline="0" dirty="0">
                <a:solidFill>
                  <a:schemeClr val="bg1"/>
                </a:solidFill>
                <a:latin typeface="72" panose="020B0503030000000003" pitchFamily="34" charset="0"/>
                <a:cs typeface="72" panose="020B05030300000000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accessibleeu@fundaciononce.es</a:t>
            </a:r>
            <a:endParaRPr lang="es-ES" sz="3200" dirty="0">
              <a:solidFill>
                <a:schemeClr val="bg1"/>
              </a:solidFill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2BCE1E1-CAF1-4BED-A0F7-C2AD0C3E87C9}"/>
              </a:ext>
            </a:extLst>
          </p:cNvPr>
          <p:cNvSpPr txBox="1"/>
          <p:nvPr/>
        </p:nvSpPr>
        <p:spPr>
          <a:xfrm>
            <a:off x="8351624" y="3967219"/>
            <a:ext cx="102584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 err="1">
                <a:solidFill>
                  <a:srgbClr val="65459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Join</a:t>
            </a:r>
            <a:r>
              <a:rPr lang="es-ES" sz="2000" dirty="0">
                <a:solidFill>
                  <a:srgbClr val="65459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lang="es-ES" sz="2000" dirty="0" err="1">
                <a:solidFill>
                  <a:srgbClr val="65459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our</a:t>
            </a:r>
            <a:r>
              <a:rPr lang="es-ES" sz="2000" dirty="0">
                <a:solidFill>
                  <a:srgbClr val="65459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lang="es-ES" sz="2000" dirty="0" err="1">
                <a:solidFill>
                  <a:srgbClr val="65459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community</a:t>
            </a:r>
            <a:r>
              <a:rPr lang="es-ES" sz="2000" dirty="0">
                <a:solidFill>
                  <a:srgbClr val="65459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lang="es-ES" sz="2000" dirty="0" err="1">
                <a:solidFill>
                  <a:srgbClr val="65459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of</a:t>
            </a:r>
            <a:r>
              <a:rPr lang="es-ES" sz="2000" dirty="0">
                <a:solidFill>
                  <a:srgbClr val="65459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lang="es-ES" sz="2000" dirty="0" err="1">
                <a:solidFill>
                  <a:srgbClr val="65459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practice</a:t>
            </a:r>
            <a:r>
              <a:rPr lang="es-ES" sz="2000" dirty="0">
                <a:solidFill>
                  <a:srgbClr val="65459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3" name="Imagen 2" descr="QR code to join AccessibleEU´s Community of practice">
            <a:hlinkClick r:id="rId10"/>
            <a:extLst>
              <a:ext uri="{FF2B5EF4-FFF2-40B4-BE49-F238E27FC236}">
                <a16:creationId xmlns:a16="http://schemas.microsoft.com/office/drawing/2014/main" id="{BD78FF93-F966-4EFC-BBF4-FDE3083103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914" y="4460375"/>
            <a:ext cx="2097415" cy="209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9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ibleEU" id="{5F369F73-0DA3-B54C-AE51-EF648E13E9FC}" vid="{215EE698-1060-4E4A-9BE5-1A911BAEDE7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693A68CF214974FB1A00C9AD2CBE0DC" ma:contentTypeVersion="14" ma:contentTypeDescription="Crear nuevo documento." ma:contentTypeScope="" ma:versionID="6f4db225247ee39014df0d284829acb1">
  <xsd:schema xmlns:xsd="http://www.w3.org/2001/XMLSchema" xmlns:xs="http://www.w3.org/2001/XMLSchema" xmlns:p="http://schemas.microsoft.com/office/2006/metadata/properties" xmlns:ns2="e8d6c6a3-ef37-4a27-acd0-f7e5c4920f1e" xmlns:ns3="0e9cd55c-56a6-48d1-b102-8113f97874a2" targetNamespace="http://schemas.microsoft.com/office/2006/metadata/properties" ma:root="true" ma:fieldsID="7db7911cb64b662ccd0e5d41d40c4b0b" ns2:_="" ns3:_="">
    <xsd:import namespace="e8d6c6a3-ef37-4a27-acd0-f7e5c4920f1e"/>
    <xsd:import namespace="0e9cd55c-56a6-48d1-b102-8113f97874a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6c6a3-ef37-4a27-acd0-f7e5c4920f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0f9025f-aaf2-49fd-922f-66cc957fad8f}" ma:internalName="TaxCatchAll" ma:showField="CatchAllData" ma:web="e8d6c6a3-ef37-4a27-acd0-f7e5c4920f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cd55c-56a6-48d1-b102-8113f9787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87b3b367-fee8-4b53-8ba9-81855ffea1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9cd55c-56a6-48d1-b102-8113f97874a2">
      <Terms xmlns="http://schemas.microsoft.com/office/infopath/2007/PartnerControls"/>
    </lcf76f155ced4ddcb4097134ff3c332f>
    <TaxCatchAll xmlns="e8d6c6a3-ef37-4a27-acd0-f7e5c4920f1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FA1F3B-FDE4-43AC-89CA-FA5DBE00E5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d6c6a3-ef37-4a27-acd0-f7e5c4920f1e"/>
    <ds:schemaRef ds:uri="0e9cd55c-56a6-48d1-b102-8113f97874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11A2F4-0340-4514-B178-C7E80999E6B7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  <ds:schemaRef ds:uri="0e9cd55c-56a6-48d1-b102-8113f97874a2"/>
    <ds:schemaRef ds:uri="e8d6c6a3-ef37-4a27-acd0-f7e5c4920f1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8FF9494-9B2B-4AD8-8B29-1CD6B81AA7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2158</TotalTime>
  <Words>519</Words>
  <Application>Microsoft Office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72</vt:lpstr>
      <vt:lpstr>72 Black</vt:lpstr>
      <vt:lpstr>Aharoni</vt:lpstr>
      <vt:lpstr>Arial</vt:lpstr>
      <vt:lpstr>Calibri</vt:lpstr>
      <vt:lpstr>Calibri Light</vt:lpstr>
      <vt:lpstr>Courier New</vt:lpstr>
      <vt:lpstr>Times New Roman</vt:lpstr>
      <vt:lpstr>Tema de Office</vt:lpstr>
      <vt:lpstr>  Примери и добри практики за достъпност на висшето образование  в ЕС    </vt:lpstr>
      <vt:lpstr>Примери и добри практики в Европа</vt:lpstr>
      <vt:lpstr>Примери и добри практики в Европа</vt:lpstr>
      <vt:lpstr>Примери и добри практики в Европа</vt:lpstr>
      <vt:lpstr>Примери и добри практики в Европа</vt:lpstr>
      <vt:lpstr>Участвайте в изграждането на една по-включваща Европа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Peinado de la Fuente, Oscar</dc:creator>
  <cp:lastModifiedBy>User</cp:lastModifiedBy>
  <cp:revision>66</cp:revision>
  <dcterms:created xsi:type="dcterms:W3CDTF">2023-03-28T10:32:43Z</dcterms:created>
  <dcterms:modified xsi:type="dcterms:W3CDTF">2023-10-15T12:39:34Z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0x010100A693A68CF214974FB1A00C9AD2CBE0DC</vt:lpwstr>
  </property>
</Properties>
</file>