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3" r:id="rId8"/>
    <p:sldId id="265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авоъгъл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Закръглен правоъгъл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Щракнете, за да редактирате стила на подзаглавията в образеца</a:t>
            </a:r>
            <a:endParaRPr kumimoji="0" lang="en-US"/>
          </a:p>
        </p:txBody>
      </p:sp>
      <p:sp>
        <p:nvSpPr>
          <p:cNvPr id="28" name="Контейнер за 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6899-3E81-4562-B308-2203F7062A2B}" type="datetimeFigureOut">
              <a:rPr lang="bg-BG" smtClean="0"/>
              <a:t>16.10.2023 г.</a:t>
            </a:fld>
            <a:endParaRPr lang="bg-BG"/>
          </a:p>
        </p:txBody>
      </p:sp>
      <p:sp>
        <p:nvSpPr>
          <p:cNvPr id="17" name="Контейнер за долния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9" name="Контейнер за номер на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07E3DE1-5D41-4A0E-8CD1-37F5FA0C78BA}" type="slidenum">
              <a:rPr lang="bg-BG" smtClean="0"/>
              <a:t>‹#›</a:t>
            </a:fld>
            <a:endParaRPr lang="bg-BG"/>
          </a:p>
        </p:txBody>
      </p:sp>
      <p:sp>
        <p:nvSpPr>
          <p:cNvPr id="7" name="Правоъгъл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авоъгъл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лавие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6899-3E81-4562-B308-2203F7062A2B}" type="datetimeFigureOut">
              <a:rPr lang="bg-BG" smtClean="0"/>
              <a:t>16.10.2023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3DE1-5D41-4A0E-8CD1-37F5FA0C78B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6899-3E81-4562-B308-2203F7062A2B}" type="datetimeFigureOut">
              <a:rPr lang="bg-BG" smtClean="0"/>
              <a:t>16.10.2023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3DE1-5D41-4A0E-8CD1-37F5FA0C78B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6899-3E81-4562-B308-2203F7062A2B}" type="datetimeFigureOut">
              <a:rPr lang="bg-BG" smtClean="0"/>
              <a:t>16.10.2023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3DE1-5D41-4A0E-8CD1-37F5FA0C78BA}" type="slidenum">
              <a:rPr lang="bg-BG" smtClean="0"/>
              <a:t>‹#›</a:t>
            </a:fld>
            <a:endParaRPr lang="bg-BG"/>
          </a:p>
        </p:txBody>
      </p:sp>
      <p:sp>
        <p:nvSpPr>
          <p:cNvPr id="8" name="Контейнер за съдържани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авоъгъл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Закръглен правоъгъл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6899-3E81-4562-B308-2203F7062A2B}" type="datetimeFigureOut">
              <a:rPr lang="bg-BG" smtClean="0"/>
              <a:t>16.10.2023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bg-BG"/>
          </a:p>
        </p:txBody>
      </p:sp>
      <p:sp>
        <p:nvSpPr>
          <p:cNvPr id="7" name="Правоъгъл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авоъгъл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авоъгъл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07E3DE1-5D41-4A0E-8CD1-37F5FA0C78BA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6899-3E81-4562-B308-2203F7062A2B}" type="datetimeFigureOut">
              <a:rPr lang="bg-BG" smtClean="0"/>
              <a:t>16.10.2023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3DE1-5D41-4A0E-8CD1-37F5FA0C78BA}" type="slidenum">
              <a:rPr lang="bg-BG" smtClean="0"/>
              <a:t>‹#›</a:t>
            </a:fld>
            <a:endParaRPr lang="bg-BG"/>
          </a:p>
        </p:txBody>
      </p:sp>
      <p:sp>
        <p:nvSpPr>
          <p:cNvPr id="9" name="Контейнер за съдържани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6899-3E81-4562-B308-2203F7062A2B}" type="datetimeFigureOut">
              <a:rPr lang="bg-BG" smtClean="0"/>
              <a:t>16.10.2023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3DE1-5D41-4A0E-8CD1-37F5FA0C78BA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3" name="Контейнер за съдържани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6899-3E81-4562-B308-2203F7062A2B}" type="datetimeFigureOut">
              <a:rPr lang="bg-BG" smtClean="0"/>
              <a:t>16.10.2023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3DE1-5D41-4A0E-8CD1-37F5FA0C78B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6899-3E81-4562-B308-2203F7062A2B}" type="datetimeFigureOut">
              <a:rPr lang="bg-BG" smtClean="0"/>
              <a:t>16.10.2023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3DE1-5D41-4A0E-8CD1-37F5FA0C78B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авоъгъл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Закръглен правоъгъл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6899-3E81-4562-B308-2203F7062A2B}" type="datetimeFigureOut">
              <a:rPr lang="bg-BG" smtClean="0"/>
              <a:t>16.10.2023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3DE1-5D41-4A0E-8CD1-37F5FA0C78BA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6899-3E81-4562-B308-2203F7062A2B}" type="datetimeFigureOut">
              <a:rPr lang="bg-BG" smtClean="0"/>
              <a:t>16.10.2023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07E3DE1-5D41-4A0E-8CD1-37F5FA0C78BA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Правоъгъл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оъгъл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ъгъл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Закръглен правоъгъл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Контейнер за заглавие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13" name="Текстов контейне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4" name="Контейнер за 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A4E6899-3E81-4562-B308-2203F7062A2B}" type="datetimeFigureOut">
              <a:rPr lang="bg-BG" smtClean="0"/>
              <a:t>16.10.2023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23" name="Контейнер за номер на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07E3DE1-5D41-4A0E-8CD1-37F5FA0C78BA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857224" y="3200400"/>
            <a:ext cx="7429552" cy="1600200"/>
          </a:xfrm>
        </p:spPr>
        <p:txBody>
          <a:bodyPr>
            <a:normAutofit/>
          </a:bodyPr>
          <a:lstStyle/>
          <a:p>
            <a:r>
              <a:rPr lang="bg-BG" b="1" dirty="0" smtClean="0"/>
              <a:t>Пресечни точки през практическия опит на ЦСРИ “Благовещение”</a:t>
            </a:r>
          </a:p>
          <a:p>
            <a:endParaRPr lang="bg-BG" dirty="0" smtClean="0"/>
          </a:p>
          <a:p>
            <a:endParaRPr lang="bg-BG" dirty="0"/>
          </a:p>
        </p:txBody>
      </p:sp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g-BG" sz="2800" b="1" dirty="0" smtClean="0"/>
              <a:t>ВИСШЕ ОБРАЗОВАНИЕ – ЧОВЕК С УВРЕЖДАНЕ</a:t>
            </a:r>
            <a:endParaRPr lang="bg-BG" sz="2800" b="1" dirty="0"/>
          </a:p>
        </p:txBody>
      </p:sp>
      <p:sp>
        <p:nvSpPr>
          <p:cNvPr id="60418" name="AutoShape 2" descr="https://caritas-sofia.org:2096/cpsess2117662144/3rdparty/roundcube/index.php?_task=mail&amp;_mbox=INBOX&amp;_uid=9343&amp;_part=2&amp;_action=get&amp;_extwin=1&amp;_framed=1&amp;_mimewarning=1&amp;_embed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pic>
        <p:nvPicPr>
          <p:cNvPr id="60419" name="Picture 3" descr="C:\Users\User\Downloads\Logo_Caritas Sofia_30 godini_signature_B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4143380"/>
            <a:ext cx="2779782" cy="5303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rgbClr val="FF0000"/>
                </a:solidFill>
              </a:rPr>
              <a:t>А сега накъде?</a:t>
            </a:r>
            <a:endParaRPr lang="bg-BG" dirty="0">
              <a:solidFill>
                <a:srgbClr val="FF0000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err="1" smtClean="0"/>
              <a:t>Междусекторни</a:t>
            </a:r>
            <a:r>
              <a:rPr lang="bg-BG" dirty="0" smtClean="0"/>
              <a:t> партньорства за действителна реализация на успешно дипломираните хора с увреждания на пазара на труда.</a:t>
            </a:r>
          </a:p>
          <a:p>
            <a:endParaRPr lang="bg-BG" dirty="0" smtClean="0"/>
          </a:p>
          <a:p>
            <a:r>
              <a:rPr lang="bg-BG" dirty="0" smtClean="0"/>
              <a:t>От всички случаи, които споделихме, </a:t>
            </a:r>
            <a:r>
              <a:rPr lang="bg-BG" dirty="0" smtClean="0">
                <a:solidFill>
                  <a:srgbClr val="FF0000"/>
                </a:solidFill>
              </a:rPr>
              <a:t>само един </a:t>
            </a:r>
            <a:r>
              <a:rPr lang="bg-BG" dirty="0" smtClean="0"/>
              <a:t>е с пълноценна реализация на полученото висше образование.</a:t>
            </a:r>
            <a:endParaRPr lang="bg-B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1239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bg-BG" sz="3600" b="1" dirty="0" smtClean="0">
                <a:solidFill>
                  <a:srgbClr val="FF0000"/>
                </a:solidFill>
              </a:rPr>
              <a:t>БЛАГОДАРЯ ЗА ВНИМАНИЕТО!</a:t>
            </a:r>
            <a:endParaRPr lang="bg-BG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86766" cy="714380"/>
          </a:xfrm>
        </p:spPr>
        <p:txBody>
          <a:bodyPr>
            <a:noAutofit/>
          </a:bodyPr>
          <a:lstStyle/>
          <a:p>
            <a:pPr algn="ctr"/>
            <a:r>
              <a:rPr lang="bg-BG" sz="2800" b="1" dirty="0" smtClean="0">
                <a:solidFill>
                  <a:srgbClr val="FF0000"/>
                </a:solidFill>
              </a:rPr>
              <a:t>Задължителни нормативни условия за достъп до висше образование на човек с увреждане</a:t>
            </a:r>
            <a:endParaRPr lang="bg-BG" sz="2800" b="1" dirty="0">
              <a:solidFill>
                <a:srgbClr val="FF0000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500034" y="1071546"/>
            <a:ext cx="8358246" cy="5357850"/>
          </a:xfrm>
        </p:spPr>
        <p:txBody>
          <a:bodyPr>
            <a:normAutofit fontScale="85000" lnSpcReduction="10000"/>
          </a:bodyPr>
          <a:lstStyle/>
          <a:p>
            <a:r>
              <a:rPr lang="bg-BG" b="1" dirty="0" smtClean="0"/>
              <a:t>Успешно завършен етап на средно образование</a:t>
            </a:r>
          </a:p>
          <a:p>
            <a:pPr>
              <a:buNone/>
            </a:pPr>
            <a:r>
              <a:rPr lang="bg-BG" b="1" i="1" dirty="0" smtClean="0">
                <a:solidFill>
                  <a:srgbClr val="FF0000"/>
                </a:solidFill>
              </a:rPr>
              <a:t>Възможностите за хора с увреждания обаче са:</a:t>
            </a:r>
          </a:p>
          <a:p>
            <a:pPr>
              <a:buFont typeface="Wingdings" pitchFamily="2" charset="2"/>
              <a:buChar char="q"/>
            </a:pPr>
            <a:r>
              <a:rPr lang="bg-BG" dirty="0" smtClean="0"/>
              <a:t>Специализирани училища за хора с увреждания/профилирани според диагнозите</a:t>
            </a:r>
          </a:p>
          <a:p>
            <a:pPr lvl="1">
              <a:buFont typeface="Wingdings" pitchFamily="2" charset="2"/>
              <a:buChar char="Ø"/>
            </a:pPr>
            <a:r>
              <a:rPr lang="bg-BG" dirty="0" smtClean="0"/>
              <a:t>Училища за глухи</a:t>
            </a:r>
          </a:p>
          <a:p>
            <a:pPr lvl="1">
              <a:buFont typeface="Wingdings" pitchFamily="2" charset="2"/>
              <a:buChar char="Ø"/>
            </a:pPr>
            <a:r>
              <a:rPr lang="bg-BG" dirty="0" smtClean="0"/>
              <a:t>Училища за слепи</a:t>
            </a:r>
          </a:p>
          <a:p>
            <a:pPr lvl="1">
              <a:buFont typeface="Wingdings" pitchFamily="2" charset="2"/>
              <a:buChar char="Ø"/>
            </a:pPr>
            <a:r>
              <a:rPr lang="bg-BG" dirty="0" smtClean="0"/>
              <a:t>Помощни училища – до 10 клас</a:t>
            </a:r>
          </a:p>
          <a:p>
            <a:pPr>
              <a:buFont typeface="Wingdings" pitchFamily="2" charset="2"/>
              <a:buChar char="q"/>
            </a:pPr>
            <a:r>
              <a:rPr lang="bg-BG" dirty="0" smtClean="0"/>
              <a:t>Болнични училища –до 10 клас</a:t>
            </a:r>
          </a:p>
          <a:p>
            <a:r>
              <a:rPr lang="bg-BG" b="1" dirty="0" smtClean="0"/>
              <a:t>Успешно положени зрелостни изпити /матури/</a:t>
            </a:r>
          </a:p>
          <a:p>
            <a:pPr>
              <a:buNone/>
            </a:pPr>
            <a:r>
              <a:rPr lang="bg-BG" b="1" i="1" dirty="0" smtClean="0">
                <a:solidFill>
                  <a:srgbClr val="FF0000"/>
                </a:solidFill>
              </a:rPr>
              <a:t>За хората с увреждания </a:t>
            </a:r>
            <a:r>
              <a:rPr lang="bg-BG" dirty="0" smtClean="0"/>
              <a:t>- налични са форми на облекчение –удължено време, предоставяне на писмен текст</a:t>
            </a:r>
          </a:p>
          <a:p>
            <a:r>
              <a:rPr lang="bg-BG" b="1" dirty="0" smtClean="0"/>
              <a:t>Успешно положени приемни изпити – </a:t>
            </a:r>
          </a:p>
          <a:p>
            <a:pPr>
              <a:buNone/>
            </a:pPr>
            <a:r>
              <a:rPr lang="bg-BG" b="1" i="1" dirty="0" smtClean="0">
                <a:solidFill>
                  <a:srgbClr val="FF0000"/>
                </a:solidFill>
              </a:rPr>
              <a:t>За хората с увреждания </a:t>
            </a:r>
            <a:r>
              <a:rPr lang="bg-BG" b="1" dirty="0" smtClean="0"/>
              <a:t>- </a:t>
            </a:r>
            <a:r>
              <a:rPr lang="bg-BG" dirty="0" smtClean="0"/>
              <a:t>адаптация на изпитната форма – според автономията на ВУ- </a:t>
            </a:r>
            <a:r>
              <a:rPr lang="bg-BG" i="1" dirty="0" smtClean="0">
                <a:solidFill>
                  <a:srgbClr val="FF0000"/>
                </a:solidFill>
              </a:rPr>
              <a:t>към момента не е налична</a:t>
            </a:r>
          </a:p>
          <a:p>
            <a:endParaRPr lang="bg-BG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1439850"/>
          </a:xfrm>
        </p:spPr>
        <p:txBody>
          <a:bodyPr>
            <a:noAutofit/>
          </a:bodyPr>
          <a:lstStyle/>
          <a:p>
            <a:r>
              <a:rPr lang="bg-BG" sz="2800" b="1" dirty="0" smtClean="0">
                <a:solidFill>
                  <a:srgbClr val="FF0000"/>
                </a:solidFill>
              </a:rPr>
              <a:t>Необходими технически и методически  условия, и подходяща среда за достъп до висше образование на човек с увреждане</a:t>
            </a:r>
            <a:endParaRPr lang="bg-BG" sz="28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428596" y="1643050"/>
            <a:ext cx="8358246" cy="4857784"/>
          </a:xfrm>
        </p:spPr>
        <p:txBody>
          <a:bodyPr>
            <a:normAutofit fontScale="92500"/>
          </a:bodyPr>
          <a:lstStyle/>
          <a:p>
            <a:r>
              <a:rPr lang="bg-BG" b="1" dirty="0" smtClean="0"/>
              <a:t>Достъпен транспорт </a:t>
            </a:r>
            <a:r>
              <a:rPr lang="bg-BG" dirty="0" smtClean="0"/>
              <a:t>– за хората с двигателни увреждания</a:t>
            </a:r>
          </a:p>
          <a:p>
            <a:r>
              <a:rPr lang="bg-BG" b="1" dirty="0" smtClean="0"/>
              <a:t>Достъпна архитектурна среда </a:t>
            </a:r>
            <a:r>
              <a:rPr lang="bg-BG" dirty="0" smtClean="0"/>
              <a:t>– за хората с двигателни и сензорни увреждания</a:t>
            </a:r>
          </a:p>
          <a:p>
            <a:r>
              <a:rPr lang="bg-BG" b="1" dirty="0" smtClean="0"/>
              <a:t>Достъпни форми на представяне на образователната информация </a:t>
            </a:r>
            <a:r>
              <a:rPr lang="bg-BG" dirty="0" smtClean="0"/>
              <a:t>– адаптирани според особеностите на увреждането /</a:t>
            </a:r>
            <a:r>
              <a:rPr lang="bg-BG" i="1" dirty="0" err="1" smtClean="0"/>
              <a:t>успеваемост</a:t>
            </a:r>
            <a:r>
              <a:rPr lang="bg-BG" i="1" dirty="0" smtClean="0"/>
              <a:t>, </a:t>
            </a:r>
            <a:r>
              <a:rPr lang="bg-BG" i="1" dirty="0" err="1" smtClean="0"/>
              <a:t>уморяемост</a:t>
            </a:r>
            <a:r>
              <a:rPr lang="bg-BG" dirty="0" smtClean="0"/>
              <a:t>/</a:t>
            </a:r>
          </a:p>
          <a:p>
            <a:r>
              <a:rPr lang="bg-BG" b="1" dirty="0" smtClean="0"/>
              <a:t>Адаптирана и индивидуализирана натовареност </a:t>
            </a:r>
            <a:r>
              <a:rPr lang="bg-BG" dirty="0" smtClean="0"/>
              <a:t>/</a:t>
            </a:r>
            <a:r>
              <a:rPr lang="bg-BG" i="1" dirty="0" err="1" smtClean="0"/>
              <a:t>успеваемост</a:t>
            </a:r>
            <a:r>
              <a:rPr lang="bg-BG" i="1" dirty="0" smtClean="0"/>
              <a:t>, </a:t>
            </a:r>
            <a:r>
              <a:rPr lang="bg-BG" i="1" dirty="0" err="1" smtClean="0"/>
              <a:t>уморяемост</a:t>
            </a:r>
            <a:r>
              <a:rPr lang="bg-BG" dirty="0" smtClean="0"/>
              <a:t>/</a:t>
            </a:r>
          </a:p>
          <a:p>
            <a:r>
              <a:rPr lang="bg-BG" b="1" dirty="0" smtClean="0"/>
              <a:t>Специфична и специализирана подготовка на преподавателския състав </a:t>
            </a:r>
            <a:r>
              <a:rPr lang="bg-BG" dirty="0" smtClean="0"/>
              <a:t>/проблемът стои и с кадрите в началната и средната форма на образование/</a:t>
            </a:r>
            <a:endParaRPr lang="bg-B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>
            <a:noAutofit/>
          </a:bodyPr>
          <a:lstStyle/>
          <a:p>
            <a:pPr algn="ctr"/>
            <a:r>
              <a:rPr lang="bg-BG" sz="3600" b="1" dirty="0" smtClean="0">
                <a:solidFill>
                  <a:srgbClr val="FF0000"/>
                </a:solidFill>
              </a:rPr>
              <a:t>Опитът на ЦСРИ Благовещение</a:t>
            </a:r>
            <a:endParaRPr lang="bg-BG" sz="3600" b="1" dirty="0">
              <a:solidFill>
                <a:srgbClr val="FF0000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571472" y="1428736"/>
            <a:ext cx="8115328" cy="478634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bg-BG" dirty="0" smtClean="0"/>
              <a:t>Брой потребители</a:t>
            </a:r>
            <a:r>
              <a:rPr lang="bg-BG" dirty="0" smtClean="0">
                <a:solidFill>
                  <a:srgbClr val="FF0000"/>
                </a:solidFill>
              </a:rPr>
              <a:t>*</a:t>
            </a:r>
            <a:r>
              <a:rPr lang="bg-BG" dirty="0" smtClean="0"/>
              <a:t> със завършено висше образование или в процес на придобиване на такова – 5 /петима/. </a:t>
            </a:r>
          </a:p>
          <a:p>
            <a:pPr>
              <a:buNone/>
            </a:pPr>
            <a:r>
              <a:rPr lang="bg-BG" dirty="0" smtClean="0"/>
              <a:t>От тях: </a:t>
            </a:r>
          </a:p>
          <a:p>
            <a:r>
              <a:rPr lang="bg-BG" dirty="0" smtClean="0"/>
              <a:t>2 мъже</a:t>
            </a:r>
          </a:p>
          <a:p>
            <a:r>
              <a:rPr lang="bg-BG" dirty="0" smtClean="0"/>
              <a:t>3 жени</a:t>
            </a:r>
          </a:p>
          <a:p>
            <a:pPr>
              <a:buNone/>
            </a:pPr>
            <a:r>
              <a:rPr lang="bg-BG" dirty="0" smtClean="0"/>
              <a:t>Предпочитани специалности: философия, логопедия, начална педагогика, библиотекарство, филология</a:t>
            </a:r>
          </a:p>
          <a:p>
            <a:pPr>
              <a:buFont typeface="Wingdings" pitchFamily="2" charset="2"/>
              <a:buChar char="v"/>
            </a:pPr>
            <a:r>
              <a:rPr lang="bg-BG" dirty="0" smtClean="0"/>
              <a:t>Брой стажанти с увреждания провели практиката си при нас – 6/шестима/</a:t>
            </a:r>
          </a:p>
          <a:p>
            <a:r>
              <a:rPr lang="bg-BG" dirty="0" smtClean="0"/>
              <a:t>3 мъже</a:t>
            </a:r>
          </a:p>
          <a:p>
            <a:r>
              <a:rPr lang="bg-BG" dirty="0" smtClean="0"/>
              <a:t>3 жени</a:t>
            </a:r>
          </a:p>
          <a:p>
            <a:pPr algn="r">
              <a:buNone/>
            </a:pPr>
            <a:r>
              <a:rPr lang="bg-BG" dirty="0" smtClean="0">
                <a:solidFill>
                  <a:srgbClr val="FF0000"/>
                </a:solidFill>
              </a:rPr>
              <a:t>*</a:t>
            </a:r>
            <a:r>
              <a:rPr lang="bg-BG" dirty="0" smtClean="0"/>
              <a:t>Данните са от 2011г. до сега</a:t>
            </a:r>
            <a:endParaRPr lang="bg-BG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endParaRPr lang="bg-B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01122" cy="1143000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 smtClean="0">
                <a:solidFill>
                  <a:srgbClr val="FF0000"/>
                </a:solidFill>
              </a:rPr>
              <a:t>Нашият опит като </a:t>
            </a:r>
            <a:r>
              <a:rPr lang="bg-BG" sz="3200" b="1" dirty="0" err="1" smtClean="0">
                <a:solidFill>
                  <a:srgbClr val="FF0000"/>
                </a:solidFill>
              </a:rPr>
              <a:t>арттерапевт</a:t>
            </a:r>
            <a:r>
              <a:rPr lang="bg-BG" sz="3200" b="1" dirty="0" smtClean="0">
                <a:solidFill>
                  <a:srgbClr val="FF0000"/>
                </a:solidFill>
              </a:rPr>
              <a:t> през годините с висшите училища по изкуствата в София</a:t>
            </a:r>
            <a:endParaRPr lang="bg-BG" sz="3200" b="1" dirty="0">
              <a:solidFill>
                <a:srgbClr val="FF0000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500034" y="1447800"/>
            <a:ext cx="8358246" cy="5053034"/>
          </a:xfrm>
        </p:spPr>
        <p:txBody>
          <a:bodyPr>
            <a:normAutofit fontScale="92500"/>
          </a:bodyPr>
          <a:lstStyle/>
          <a:p>
            <a:pPr algn="just"/>
            <a:r>
              <a:rPr lang="bg-BG" dirty="0" smtClean="0"/>
              <a:t>Студенти с увреждания във висши училища по изкуствата в София /</a:t>
            </a:r>
            <a:r>
              <a:rPr lang="bg-BG" dirty="0" smtClean="0">
                <a:solidFill>
                  <a:srgbClr val="FF0000"/>
                </a:solidFill>
              </a:rPr>
              <a:t>визуални изкуства</a:t>
            </a:r>
            <a:r>
              <a:rPr lang="bg-BG" dirty="0" smtClean="0"/>
              <a:t>/</a:t>
            </a:r>
          </a:p>
          <a:p>
            <a:pPr algn="just">
              <a:buFont typeface="Wingdings" pitchFamily="2" charset="2"/>
              <a:buChar char="Ø"/>
            </a:pPr>
            <a:r>
              <a:rPr lang="bg-BG" dirty="0" smtClean="0"/>
              <a:t>НХА София – 3ма /2 жени, 1 мъж/ </a:t>
            </a:r>
            <a:r>
              <a:rPr lang="bg-BG" i="1" dirty="0" smtClean="0">
                <a:solidFill>
                  <a:srgbClr val="FF0000"/>
                </a:solidFill>
              </a:rPr>
              <a:t>Даниела, Ния, Добри</a:t>
            </a:r>
          </a:p>
          <a:p>
            <a:pPr algn="just">
              <a:buFont typeface="Wingdings" pitchFamily="2" charset="2"/>
              <a:buChar char="Ø"/>
            </a:pPr>
            <a:r>
              <a:rPr lang="bg-BG" dirty="0" smtClean="0"/>
              <a:t>НБУ София  - 1 /мъж/ </a:t>
            </a:r>
            <a:r>
              <a:rPr lang="bg-BG" i="1" dirty="0" smtClean="0">
                <a:solidFill>
                  <a:srgbClr val="FF0000"/>
                </a:solidFill>
              </a:rPr>
              <a:t>Дениз</a:t>
            </a:r>
          </a:p>
          <a:p>
            <a:pPr algn="just">
              <a:buNone/>
            </a:pPr>
            <a:endParaRPr lang="bg-BG" i="1" dirty="0" smtClean="0">
              <a:solidFill>
                <a:srgbClr val="FF0000"/>
              </a:solidFill>
            </a:endParaRPr>
          </a:p>
          <a:p>
            <a:pPr algn="just"/>
            <a:r>
              <a:rPr lang="bg-BG" i="1" dirty="0" smtClean="0">
                <a:solidFill>
                  <a:srgbClr val="FF0000"/>
                </a:solidFill>
              </a:rPr>
              <a:t>Проект на НХА и Фондация “Захари Зограф” ЛАДУ –Лятна художествена академия за деца и ученици – </a:t>
            </a:r>
            <a:r>
              <a:rPr lang="bg-BG" i="1" dirty="0" smtClean="0"/>
              <a:t>модул “ЗАЕДНО” с партньорството на </a:t>
            </a:r>
            <a:r>
              <a:rPr lang="bg-BG" dirty="0" err="1" smtClean="0"/>
              <a:t>Каритас</a:t>
            </a:r>
            <a:r>
              <a:rPr lang="bg-BG" dirty="0" smtClean="0"/>
              <a:t> София</a:t>
            </a:r>
          </a:p>
          <a:p>
            <a:pPr algn="just"/>
            <a:r>
              <a:rPr lang="bg-BG" dirty="0" smtClean="0"/>
              <a:t>Различни форми на приобщаващо и неформално образование – </a:t>
            </a:r>
            <a:r>
              <a:rPr lang="bg-BG" dirty="0" smtClean="0">
                <a:solidFill>
                  <a:srgbClr val="FF0000"/>
                </a:solidFill>
              </a:rPr>
              <a:t>със задължителното участие на специалист-терапевт</a:t>
            </a:r>
          </a:p>
          <a:p>
            <a:endParaRPr lang="bg-BG" dirty="0" smtClean="0">
              <a:solidFill>
                <a:srgbClr val="FF0000"/>
              </a:solidFill>
            </a:endParaRPr>
          </a:p>
          <a:p>
            <a:endParaRPr lang="bg-B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654032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 smtClean="0">
                <a:solidFill>
                  <a:srgbClr val="FF0000"/>
                </a:solidFill>
              </a:rPr>
              <a:t>ПРЕСЕЧНИТЕ ТОЧКИ – СЛУЧАЙ ОТ ПРАКТИКАТА</a:t>
            </a:r>
            <a:endParaRPr lang="bg-BG" sz="3200" b="1" dirty="0">
              <a:solidFill>
                <a:srgbClr val="FF0000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571472" y="1000108"/>
            <a:ext cx="8115328" cy="5019692"/>
          </a:xfrm>
        </p:spPr>
        <p:txBody>
          <a:bodyPr>
            <a:normAutofit fontScale="85000" lnSpcReduction="20000"/>
          </a:bodyPr>
          <a:lstStyle/>
          <a:p>
            <a:r>
              <a:rPr lang="bg-BG" dirty="0" smtClean="0"/>
              <a:t>Девойка с ДЦП на количка, наш потребител, й предстои да избере специалност, в която да кандидатства - </a:t>
            </a:r>
            <a:r>
              <a:rPr lang="bg-BG" dirty="0" err="1" smtClean="0"/>
              <a:t>Вики</a:t>
            </a:r>
            <a:endParaRPr lang="bg-BG" dirty="0" smtClean="0"/>
          </a:p>
          <a:p>
            <a:r>
              <a:rPr lang="bg-BG" dirty="0" smtClean="0"/>
              <a:t>Стажантка от специалност “Социални дейности” в СУ “Св. Климент Охридски” – провежда практиката си в ЦСРИ “Благовещение” – Катя. Една от темите й е кариерно развитие и ние й предлагаме да се заеме със случая на </a:t>
            </a:r>
            <a:r>
              <a:rPr lang="bg-BG" dirty="0" err="1" smtClean="0"/>
              <a:t>Вики</a:t>
            </a:r>
            <a:r>
              <a:rPr lang="bg-BG" dirty="0" smtClean="0"/>
              <a:t>.</a:t>
            </a:r>
          </a:p>
          <a:p>
            <a:pPr>
              <a:buNone/>
            </a:pPr>
            <a:r>
              <a:rPr lang="bg-BG" dirty="0" smtClean="0"/>
              <a:t>Двете заедно проходиха пътя от анализ на интересите и желанията на </a:t>
            </a:r>
            <a:r>
              <a:rPr lang="bg-BG" dirty="0" err="1" smtClean="0"/>
              <a:t>Вики</a:t>
            </a:r>
            <a:r>
              <a:rPr lang="bg-BG" dirty="0" smtClean="0"/>
              <a:t>, през програмите на специалностите в СУ, видовете форми на обучение, достъпността на средата, натоварването и евентуалната бъдеща реализация на </a:t>
            </a:r>
            <a:r>
              <a:rPr lang="bg-BG" dirty="0" err="1" smtClean="0"/>
              <a:t>Вики</a:t>
            </a:r>
            <a:r>
              <a:rPr lang="bg-BG" dirty="0" smtClean="0"/>
              <a:t>, ако се дипломира успешно. Катя дори издейства на </a:t>
            </a:r>
            <a:r>
              <a:rPr lang="bg-BG" dirty="0" err="1" smtClean="0"/>
              <a:t>Вики</a:t>
            </a:r>
            <a:r>
              <a:rPr lang="bg-BG" dirty="0" smtClean="0"/>
              <a:t> пробен достъп до няколко лекции на преподаватели в СУ по време, на които беше апробирано почти всичко в детайли.</a:t>
            </a:r>
          </a:p>
          <a:p>
            <a:pPr>
              <a:buNone/>
            </a:pPr>
            <a:r>
              <a:rPr lang="bg-BG" b="1" dirty="0" smtClean="0">
                <a:solidFill>
                  <a:srgbClr val="FF0000"/>
                </a:solidFill>
              </a:rPr>
              <a:t>Резултатът:</a:t>
            </a:r>
            <a:r>
              <a:rPr lang="bg-BG" dirty="0" smtClean="0">
                <a:solidFill>
                  <a:srgbClr val="FF0000"/>
                </a:solidFill>
              </a:rPr>
              <a:t> </a:t>
            </a:r>
            <a:r>
              <a:rPr lang="bg-BG" dirty="0" err="1" smtClean="0"/>
              <a:t>Вики</a:t>
            </a:r>
            <a:r>
              <a:rPr lang="bg-BG" dirty="0" smtClean="0"/>
              <a:t> избра специалност логопедия в задочна форма на обучение. Успешно се дипломира.</a:t>
            </a:r>
            <a:endParaRPr lang="bg-B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/>
          <a:lstStyle/>
          <a:p>
            <a:pPr algn="ctr"/>
            <a:r>
              <a:rPr lang="bg-BG" b="1" dirty="0" smtClean="0">
                <a:solidFill>
                  <a:srgbClr val="FF0000"/>
                </a:solidFill>
              </a:rPr>
              <a:t>Невъзможните модели</a:t>
            </a:r>
            <a:r>
              <a:rPr lang="bg-BG" b="1" dirty="0" smtClean="0">
                <a:solidFill>
                  <a:schemeClr val="tx1"/>
                </a:solidFill>
              </a:rPr>
              <a:t>*</a:t>
            </a:r>
            <a:endParaRPr lang="bg-BG" b="1" dirty="0">
              <a:solidFill>
                <a:schemeClr val="tx1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500034" y="1071546"/>
            <a:ext cx="8186766" cy="5286412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bg-BG" dirty="0" smtClean="0">
                <a:solidFill>
                  <a:srgbClr val="FF0000"/>
                </a:solidFill>
              </a:rPr>
              <a:t>*</a:t>
            </a:r>
            <a:r>
              <a:rPr lang="bg-BG" dirty="0" smtClean="0"/>
              <a:t>Случаите, когато всички обстоятелства са на “наша” страна, но достъпът до висше образование е невъзможен.</a:t>
            </a:r>
          </a:p>
          <a:p>
            <a:pPr algn="just"/>
            <a:r>
              <a:rPr lang="bg-BG" b="1" dirty="0" smtClean="0"/>
              <a:t>Случаят Хасан </a:t>
            </a:r>
            <a:r>
              <a:rPr lang="bg-BG" dirty="0" smtClean="0"/>
              <a:t>– завършва гимназия в гр. Хасково до 10-ти клас. Обича да рисува и се справя много добре като художник. Талантът му се разкрива късно. Няколко години посещава ЛАДУ на НХА София. Не може да пише и вече е късно да учи за художник във ВУ.</a:t>
            </a:r>
          </a:p>
          <a:p>
            <a:pPr algn="just"/>
            <a:r>
              <a:rPr lang="bg-BG" b="1" dirty="0" smtClean="0"/>
              <a:t>Случаят Георги </a:t>
            </a:r>
            <a:r>
              <a:rPr lang="bg-BG" dirty="0" smtClean="0"/>
              <a:t>– завършва СГСАГ “Хр. Ботев” в София специалност “Парково строителство и озеленяване”. Ние подкрепяме терапевтично целия образователен процес, но той не получава разрешение от директора да вземе диплома за средно образование и да се яви на матура. Това слага край на възможността за достъп до висше образование.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/>
          <a:lstStyle/>
          <a:p>
            <a:pPr algn="ctr"/>
            <a:r>
              <a:rPr lang="bg-BG" b="1" dirty="0" smtClean="0">
                <a:solidFill>
                  <a:srgbClr val="FF0000"/>
                </a:solidFill>
              </a:rPr>
              <a:t>Невъзможните модели</a:t>
            </a:r>
            <a:r>
              <a:rPr lang="bg-BG" b="1" dirty="0" smtClean="0">
                <a:solidFill>
                  <a:schemeClr val="tx1"/>
                </a:solidFill>
              </a:rPr>
              <a:t>*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251520" y="1214422"/>
            <a:ext cx="8435280" cy="5310922"/>
          </a:xfrm>
        </p:spPr>
        <p:txBody>
          <a:bodyPr>
            <a:normAutofit lnSpcReduction="10000"/>
          </a:bodyPr>
          <a:lstStyle/>
          <a:p>
            <a:pPr algn="just"/>
            <a:r>
              <a:rPr lang="bg-BG" b="1" dirty="0" smtClean="0"/>
              <a:t>Случаят Денис </a:t>
            </a:r>
            <a:r>
              <a:rPr lang="bg-BG" dirty="0" smtClean="0"/>
              <a:t>– незрящ млад човек с талант в областта на визуално-пластичните изкуства. Талантът му се разкрива в ЛАДУ на НХА. Кандидатства, но не издържа приемните изпити по рисуване. Успява да покрие критериите на НБУ и завършва “Керамика” при проф. Моника Попова.</a:t>
            </a:r>
          </a:p>
          <a:p>
            <a:pPr algn="just">
              <a:buNone/>
            </a:pPr>
            <a:endParaRPr lang="bg-BG" dirty="0" smtClean="0"/>
          </a:p>
          <a:p>
            <a:pPr algn="just"/>
            <a:r>
              <a:rPr lang="bg-BG" b="1" dirty="0" smtClean="0"/>
              <a:t>Случаят Красимир </a:t>
            </a:r>
            <a:r>
              <a:rPr lang="bg-BG" dirty="0" smtClean="0"/>
              <a:t>– младеж с ДЦП, завършен 10-ти клас на помощно училище, иска да продължи образованието си, но това е невъзможно поради липса на достъпност и нормативно законова уредба, която да му позволи да завърши средно образование по начин, различен от присъствения.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/>
          <a:lstStyle/>
          <a:p>
            <a:pPr algn="ctr"/>
            <a:r>
              <a:rPr lang="bg-BG" b="1" dirty="0" smtClean="0">
                <a:solidFill>
                  <a:srgbClr val="FF0000"/>
                </a:solidFill>
              </a:rPr>
              <a:t>КАКВО МОЖЕ ДА СЕ НАПРАВИ</a:t>
            </a:r>
            <a:endParaRPr lang="bg-BG" b="1" dirty="0">
              <a:solidFill>
                <a:srgbClr val="FF0000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914400" y="1285860"/>
            <a:ext cx="7772400" cy="5000660"/>
          </a:xfrm>
        </p:spPr>
        <p:txBody>
          <a:bodyPr>
            <a:normAutofit fontScale="92500" lnSpcReduction="10000"/>
          </a:bodyPr>
          <a:lstStyle/>
          <a:p>
            <a:r>
              <a:rPr lang="bg-BG" dirty="0" smtClean="0"/>
              <a:t>Социално терапевтична работа насочена към извеждане на интереси, заложби, таланти.</a:t>
            </a:r>
          </a:p>
          <a:p>
            <a:r>
              <a:rPr lang="bg-BG" dirty="0" smtClean="0"/>
              <a:t>Програми за кариерно ориентиране на хората с увреждания в социалните услуги.</a:t>
            </a:r>
          </a:p>
          <a:p>
            <a:r>
              <a:rPr lang="bg-BG" dirty="0" smtClean="0"/>
              <a:t>Партньорска работа за адаптиране на обучителните програми във формален /</a:t>
            </a:r>
            <a:r>
              <a:rPr lang="bg-BG" i="1" dirty="0" smtClean="0"/>
              <a:t>достъпни форми на предоставяне на информацията</a:t>
            </a:r>
            <a:r>
              <a:rPr lang="bg-BG" dirty="0" smtClean="0"/>
              <a:t>/ и обемен аспект /</a:t>
            </a:r>
            <a:r>
              <a:rPr lang="bg-BG" i="1" dirty="0" smtClean="0"/>
              <a:t>адекватна обемна натовареност</a:t>
            </a:r>
            <a:r>
              <a:rPr lang="bg-BG" dirty="0" smtClean="0"/>
              <a:t>/.</a:t>
            </a:r>
          </a:p>
          <a:p>
            <a:r>
              <a:rPr lang="bg-BG" dirty="0" err="1" smtClean="0"/>
              <a:t>Междусекторна</a:t>
            </a:r>
            <a:r>
              <a:rPr lang="bg-BG" dirty="0" smtClean="0"/>
              <a:t> координация за преодоляване на достъпността на средата и транспортните затруднения.</a:t>
            </a:r>
          </a:p>
          <a:p>
            <a:r>
              <a:rPr lang="bg-BG" dirty="0" smtClean="0"/>
              <a:t>Ресурсът на </a:t>
            </a:r>
            <a:r>
              <a:rPr lang="bg-BG" dirty="0" err="1" smtClean="0"/>
              <a:t>доброволчеството</a:t>
            </a:r>
            <a:r>
              <a:rPr lang="bg-BG" dirty="0" smtClean="0"/>
              <a:t> – профилиране на помощта.</a:t>
            </a:r>
            <a:endParaRPr lang="bg-B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апитал">
  <a:themeElements>
    <a:clrScheme name="Капитал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Капитал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Капитал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3683</TotalTime>
  <Words>870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Cambria</vt:lpstr>
      <vt:lpstr>Franklin Gothic Book</vt:lpstr>
      <vt:lpstr>Perpetua</vt:lpstr>
      <vt:lpstr>Wingdings</vt:lpstr>
      <vt:lpstr>Wingdings 2</vt:lpstr>
      <vt:lpstr>Капитал</vt:lpstr>
      <vt:lpstr>ВИСШЕ ОБРАЗОВАНИЕ – ЧОВЕК С УВРЕЖДАНЕ</vt:lpstr>
      <vt:lpstr>Задължителни нормативни условия за достъп до висше образование на човек с увреждане</vt:lpstr>
      <vt:lpstr>Необходими технически и методически  условия, и подходяща среда за достъп до висше образование на човек с увреждане</vt:lpstr>
      <vt:lpstr>Опитът на ЦСРИ Благовещение</vt:lpstr>
      <vt:lpstr>Нашият опит като арттерапевт през годините с висшите училища по изкуствата в София</vt:lpstr>
      <vt:lpstr>ПРЕСЕЧНИТЕ ТОЧКИ – СЛУЧАЙ ОТ ПРАКТИКАТА</vt:lpstr>
      <vt:lpstr>Невъзможните модели*</vt:lpstr>
      <vt:lpstr>Невъзможните модели*</vt:lpstr>
      <vt:lpstr>КАКВО МОЖЕ ДА СЕ НАПРАВИ</vt:lpstr>
      <vt:lpstr>А сега накъде?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ВИСШЕ ОБРАЗОВАНИЕ – ЧОВЕК С УВРЕЖДАНЕ</dc:title>
  <dc:creator>User</dc:creator>
  <cp:lastModifiedBy>User</cp:lastModifiedBy>
  <cp:revision>53</cp:revision>
  <dcterms:created xsi:type="dcterms:W3CDTF">2023-10-13T17:49:20Z</dcterms:created>
  <dcterms:modified xsi:type="dcterms:W3CDTF">2023-10-16T12:56:53Z</dcterms:modified>
</cp:coreProperties>
</file>