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797675" cy="9926638"/>
  <p:embeddedFontLst>
    <p:embeddedFont>
      <p:font typeface="Montserrat Light" panose="020B0604020202020204" charset="-52"/>
      <p:regular r:id="rId11"/>
      <p:bold r:id="rId12"/>
      <p:italic r:id="rId13"/>
      <p:boldItalic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Montserrat" panose="020B0604020202020204" charset="-52"/>
      <p:regular r:id="rId19"/>
      <p:bold r:id="rId20"/>
      <p:italic r:id="rId21"/>
      <p:bold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3" roundtripDataSignature="AMtx7mim9cI/h3zYpCqTpwaYrZi4EPgEt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68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customschemas.google.com/relationships/presentationmetadata" Target="metadata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5659" cy="498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50443" y="0"/>
            <a:ext cx="2945659" cy="498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bg-BG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2f41070db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" name="Google Shape;103;g22f41070db1_1_0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/>
          </a:p>
          <a:p>
            <a:pPr marL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3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4" name="Google Shape;104;g22f41070db1_1_0:notes"/>
          <p:cNvSpPr txBox="1">
            <a:spLocks noGrp="1"/>
          </p:cNvSpPr>
          <p:nvPr>
            <p:ph type="sldNum" idx="12"/>
          </p:nvPr>
        </p:nvSpPr>
        <p:spPr>
          <a:xfrm>
            <a:off x="3850443" y="9428583"/>
            <a:ext cx="2945659" cy="497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bg-BG"/>
              <a:t>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1" name="Google Shape;111;p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12" name="Google Shape;112;p3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bg-BG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2f41070db1_1_12:notes"/>
          <p:cNvSpPr txBox="1">
            <a:spLocks noGrp="1"/>
          </p:cNvSpPr>
          <p:nvPr>
            <p:ph type="body" idx="1"/>
          </p:nvPr>
        </p:nvSpPr>
        <p:spPr>
          <a:xfrm>
            <a:off x="906357" y="3582895"/>
            <a:ext cx="7250853" cy="2931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18" name="Google Shape;118;g22f41070db1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8700" y="930275"/>
            <a:ext cx="4465638" cy="25130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9:notes"/>
          <p:cNvSpPr txBox="1">
            <a:spLocks noGrp="1"/>
          </p:cNvSpPr>
          <p:nvPr>
            <p:ph type="body" idx="1"/>
          </p:nvPr>
        </p:nvSpPr>
        <p:spPr>
          <a:xfrm>
            <a:off x="906357" y="3582895"/>
            <a:ext cx="7250853" cy="2931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29" name="Google Shape;12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8700" y="930275"/>
            <a:ext cx="4465638" cy="25130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p6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bg-BG"/>
              <a:t>. </a:t>
            </a:r>
            <a:endParaRPr/>
          </a:p>
        </p:txBody>
      </p:sp>
      <p:sp>
        <p:nvSpPr>
          <p:cNvPr id="141" name="Google Shape;141;p6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bg-BG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" name="Google Shape;156;p11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7" name="Google Shape;157;p11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bg-BG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9" name="Google Shape;169;p12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0" name="Google Shape;170;p12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bg-BG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9" name="Google Shape;179;p1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0" name="Google Shape;180;p13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bg-BG"/>
              <a:t>8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15" descr="A picture containing vector graphics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15"/>
          <p:cNvSpPr txBox="1">
            <a:spLocks noGrp="1"/>
          </p:cNvSpPr>
          <p:nvPr>
            <p:ph type="title"/>
          </p:nvPr>
        </p:nvSpPr>
        <p:spPr>
          <a:xfrm>
            <a:off x="522890" y="620110"/>
            <a:ext cx="6944710" cy="1882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5"/>
          <p:cNvSpPr txBox="1">
            <a:spLocks noGrp="1"/>
          </p:cNvSpPr>
          <p:nvPr>
            <p:ph type="body" idx="1"/>
          </p:nvPr>
        </p:nvSpPr>
        <p:spPr>
          <a:xfrm>
            <a:off x="522890" y="2718732"/>
            <a:ext cx="6944710" cy="2662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15"/>
          <p:cNvSpPr txBox="1">
            <a:spLocks noGrp="1"/>
          </p:cNvSpPr>
          <p:nvPr>
            <p:ph type="dt" idx="10"/>
          </p:nvPr>
        </p:nvSpPr>
        <p:spPr>
          <a:xfrm>
            <a:off x="501869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5"/>
          <p:cNvSpPr txBox="1">
            <a:spLocks noGrp="1"/>
          </p:cNvSpPr>
          <p:nvPr>
            <p:ph type="sldNum" idx="12"/>
          </p:nvPr>
        </p:nvSpPr>
        <p:spPr>
          <a:xfrm>
            <a:off x="892591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  <p:pic>
        <p:nvPicPr>
          <p:cNvPr id="21" name="Google Shape;21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2890" y="6126888"/>
            <a:ext cx="1883977" cy="4923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25" descr="A picture containing text, yellow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25"/>
          <p:cNvSpPr txBox="1">
            <a:spLocks noGrp="1"/>
          </p:cNvSpPr>
          <p:nvPr>
            <p:ph type="title"/>
          </p:nvPr>
        </p:nvSpPr>
        <p:spPr>
          <a:xfrm>
            <a:off x="838199" y="680435"/>
            <a:ext cx="10830909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5"/>
          <p:cNvSpPr txBox="1">
            <a:spLocks noGrp="1"/>
          </p:cNvSpPr>
          <p:nvPr>
            <p:ph type="body" idx="1"/>
          </p:nvPr>
        </p:nvSpPr>
        <p:spPr>
          <a:xfrm>
            <a:off x="838200" y="2454467"/>
            <a:ext cx="5181600" cy="3639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5"/>
          <p:cNvSpPr txBox="1">
            <a:spLocks noGrp="1"/>
          </p:cNvSpPr>
          <p:nvPr>
            <p:ph type="body" idx="2"/>
          </p:nvPr>
        </p:nvSpPr>
        <p:spPr>
          <a:xfrm>
            <a:off x="6164316" y="2454467"/>
            <a:ext cx="5504793" cy="3639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25"/>
          <p:cNvSpPr txBox="1">
            <a:spLocks noGrp="1"/>
          </p:cNvSpPr>
          <p:nvPr>
            <p:ph type="dt" idx="10"/>
          </p:nvPr>
        </p:nvSpPr>
        <p:spPr>
          <a:xfrm>
            <a:off x="47244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5"/>
          <p:cNvSpPr txBox="1">
            <a:spLocks noGrp="1"/>
          </p:cNvSpPr>
          <p:nvPr>
            <p:ph type="sldNum" idx="12"/>
          </p:nvPr>
        </p:nvSpPr>
        <p:spPr>
          <a:xfrm>
            <a:off x="892591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  <p:pic>
        <p:nvPicPr>
          <p:cNvPr id="80" name="Google Shape;80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2890" y="6126888"/>
            <a:ext cx="1883977" cy="4923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26" descr="A picture containing tex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2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585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5" name="Google Shape;85;p2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2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585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7" name="Google Shape;87;p2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26"/>
          <p:cNvSpPr txBox="1">
            <a:spLocks noGrp="1"/>
          </p:cNvSpPr>
          <p:nvPr>
            <p:ph type="dt" idx="10"/>
          </p:nvPr>
        </p:nvSpPr>
        <p:spPr>
          <a:xfrm>
            <a:off x="47244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  <p:pic>
        <p:nvPicPr>
          <p:cNvPr id="90" name="Google Shape;90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2889" y="6126888"/>
            <a:ext cx="1883979" cy="4923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27" descr="A picture containing background patter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27"/>
          <p:cNvSpPr txBox="1">
            <a:spLocks noGrp="1"/>
          </p:cNvSpPr>
          <p:nvPr>
            <p:ph type="dt" idx="10"/>
          </p:nvPr>
        </p:nvSpPr>
        <p:spPr>
          <a:xfrm>
            <a:off x="512379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7"/>
          <p:cNvSpPr txBox="1">
            <a:spLocks noGrp="1"/>
          </p:cNvSpPr>
          <p:nvPr>
            <p:ph type="sldNum" idx="12"/>
          </p:nvPr>
        </p:nvSpPr>
        <p:spPr>
          <a:xfrm>
            <a:off x="8936421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  <p:sp>
        <p:nvSpPr>
          <p:cNvPr id="95" name="Google Shape;95;p27"/>
          <p:cNvSpPr txBox="1">
            <a:spLocks noGrp="1"/>
          </p:cNvSpPr>
          <p:nvPr>
            <p:ph type="ctrTitle"/>
          </p:nvPr>
        </p:nvSpPr>
        <p:spPr>
          <a:xfrm>
            <a:off x="504497" y="883908"/>
            <a:ext cx="5980386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  <a:defRPr sz="5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28"/>
          <p:cNvSpPr txBox="1">
            <a:spLocks noGrp="1"/>
          </p:cNvSpPr>
          <p:nvPr>
            <p:ph type="dt" idx="10"/>
          </p:nvPr>
        </p:nvSpPr>
        <p:spPr>
          <a:xfrm>
            <a:off x="512379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8"/>
          <p:cNvSpPr txBox="1">
            <a:spLocks noGrp="1"/>
          </p:cNvSpPr>
          <p:nvPr>
            <p:ph type="sldNum" idx="12"/>
          </p:nvPr>
        </p:nvSpPr>
        <p:spPr>
          <a:xfrm>
            <a:off x="8936421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  <p:sp>
        <p:nvSpPr>
          <p:cNvPr id="100" name="Google Shape;100;p28"/>
          <p:cNvSpPr txBox="1">
            <a:spLocks noGrp="1"/>
          </p:cNvSpPr>
          <p:nvPr>
            <p:ph type="ctrTitle"/>
          </p:nvPr>
        </p:nvSpPr>
        <p:spPr>
          <a:xfrm>
            <a:off x="504497" y="883908"/>
            <a:ext cx="5980386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  <a:defRPr sz="5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Blank" type="blank">
  <p:cSld name="BLANK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17"/>
          <p:cNvSpPr txBox="1">
            <a:spLocks noGrp="1"/>
          </p:cNvSpPr>
          <p:nvPr>
            <p:ph type="dt" idx="10"/>
          </p:nvPr>
        </p:nvSpPr>
        <p:spPr>
          <a:xfrm>
            <a:off x="512379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7"/>
          <p:cNvSpPr txBox="1">
            <a:spLocks noGrp="1"/>
          </p:cNvSpPr>
          <p:nvPr>
            <p:ph type="sldNum" idx="12"/>
          </p:nvPr>
        </p:nvSpPr>
        <p:spPr>
          <a:xfrm>
            <a:off x="8936421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18"/>
          <p:cNvSpPr txBox="1">
            <a:spLocks noGrp="1"/>
          </p:cNvSpPr>
          <p:nvPr>
            <p:ph type="title"/>
          </p:nvPr>
        </p:nvSpPr>
        <p:spPr>
          <a:xfrm>
            <a:off x="553433" y="320675"/>
            <a:ext cx="10800366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8"/>
          <p:cNvSpPr txBox="1">
            <a:spLocks noGrp="1"/>
          </p:cNvSpPr>
          <p:nvPr>
            <p:ph type="body" idx="1"/>
          </p:nvPr>
        </p:nvSpPr>
        <p:spPr>
          <a:xfrm>
            <a:off x="543909" y="1825625"/>
            <a:ext cx="540494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18"/>
          <p:cNvSpPr txBox="1">
            <a:spLocks noGrp="1"/>
          </p:cNvSpPr>
          <p:nvPr>
            <p:ph type="dt" idx="10"/>
          </p:nvPr>
        </p:nvSpPr>
        <p:spPr>
          <a:xfrm>
            <a:off x="4577254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8"/>
          <p:cNvSpPr txBox="1">
            <a:spLocks noGrp="1"/>
          </p:cNvSpPr>
          <p:nvPr>
            <p:ph type="sldNum" idx="12"/>
          </p:nvPr>
        </p:nvSpPr>
        <p:spPr>
          <a:xfrm>
            <a:off x="8925911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  <p:pic>
        <p:nvPicPr>
          <p:cNvPr id="32" name="Google Shape;32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2889" y="6126888"/>
            <a:ext cx="1883979" cy="4923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>
  <p:cSld name="1_Blank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9"/>
          <p:cNvSpPr txBox="1">
            <a:spLocks noGrp="1"/>
          </p:cNvSpPr>
          <p:nvPr>
            <p:ph type="dt" idx="10"/>
          </p:nvPr>
        </p:nvSpPr>
        <p:spPr>
          <a:xfrm>
            <a:off x="512379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9"/>
          <p:cNvSpPr txBox="1">
            <a:spLocks noGrp="1"/>
          </p:cNvSpPr>
          <p:nvPr>
            <p:ph type="sldNum" idx="12"/>
          </p:nvPr>
        </p:nvSpPr>
        <p:spPr>
          <a:xfrm>
            <a:off x="8936421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  <p:sp>
        <p:nvSpPr>
          <p:cNvPr id="37" name="Google Shape;37;p19"/>
          <p:cNvSpPr txBox="1">
            <a:spLocks noGrp="1"/>
          </p:cNvSpPr>
          <p:nvPr>
            <p:ph type="ctrTitle"/>
          </p:nvPr>
        </p:nvSpPr>
        <p:spPr>
          <a:xfrm>
            <a:off x="504497" y="883908"/>
            <a:ext cx="5980386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F2B44"/>
              </a:buClr>
              <a:buSzPts val="5400"/>
              <a:buFont typeface="Arial"/>
              <a:buNone/>
              <a:defRPr sz="5400">
                <a:solidFill>
                  <a:srgbClr val="0F2B44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ection Header">
  <p:cSld name="2_Section Head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20"/>
          <p:cNvSpPr txBox="1">
            <a:spLocks noGrp="1"/>
          </p:cNvSpPr>
          <p:nvPr>
            <p:ph type="title"/>
          </p:nvPr>
        </p:nvSpPr>
        <p:spPr>
          <a:xfrm>
            <a:off x="522890" y="620110"/>
            <a:ext cx="6944710" cy="1882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0"/>
          <p:cNvSpPr txBox="1">
            <a:spLocks noGrp="1"/>
          </p:cNvSpPr>
          <p:nvPr>
            <p:ph type="body" idx="1"/>
          </p:nvPr>
        </p:nvSpPr>
        <p:spPr>
          <a:xfrm>
            <a:off x="522890" y="2718732"/>
            <a:ext cx="6944710" cy="2662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20"/>
          <p:cNvSpPr txBox="1">
            <a:spLocks noGrp="1"/>
          </p:cNvSpPr>
          <p:nvPr>
            <p:ph type="dt" idx="10"/>
          </p:nvPr>
        </p:nvSpPr>
        <p:spPr>
          <a:xfrm>
            <a:off x="501869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0"/>
          <p:cNvSpPr txBox="1">
            <a:spLocks noGrp="1"/>
          </p:cNvSpPr>
          <p:nvPr>
            <p:ph type="sldNum" idx="12"/>
          </p:nvPr>
        </p:nvSpPr>
        <p:spPr>
          <a:xfrm>
            <a:off x="892591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  <p:pic>
        <p:nvPicPr>
          <p:cNvPr id="44" name="Google Shape;44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2890" y="6126888"/>
            <a:ext cx="1883977" cy="4923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Section Header">
  <p:cSld name="3_Section Head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21"/>
          <p:cNvSpPr txBox="1">
            <a:spLocks noGrp="1"/>
          </p:cNvSpPr>
          <p:nvPr>
            <p:ph type="title"/>
          </p:nvPr>
        </p:nvSpPr>
        <p:spPr>
          <a:xfrm>
            <a:off x="522890" y="620110"/>
            <a:ext cx="6944710" cy="1882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1"/>
          <p:cNvSpPr txBox="1">
            <a:spLocks noGrp="1"/>
          </p:cNvSpPr>
          <p:nvPr>
            <p:ph type="body" idx="1"/>
          </p:nvPr>
        </p:nvSpPr>
        <p:spPr>
          <a:xfrm>
            <a:off x="522890" y="2718732"/>
            <a:ext cx="6944710" cy="2662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21"/>
          <p:cNvSpPr txBox="1">
            <a:spLocks noGrp="1"/>
          </p:cNvSpPr>
          <p:nvPr>
            <p:ph type="dt" idx="10"/>
          </p:nvPr>
        </p:nvSpPr>
        <p:spPr>
          <a:xfrm>
            <a:off x="501869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21"/>
          <p:cNvSpPr txBox="1">
            <a:spLocks noGrp="1"/>
          </p:cNvSpPr>
          <p:nvPr>
            <p:ph type="sldNum" idx="12"/>
          </p:nvPr>
        </p:nvSpPr>
        <p:spPr>
          <a:xfrm>
            <a:off x="892591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  <p:pic>
        <p:nvPicPr>
          <p:cNvPr id="51" name="Google Shape;51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2890" y="6126888"/>
            <a:ext cx="1883977" cy="4923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Section Header">
  <p:cSld name="4_Section Header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22"/>
          <p:cNvSpPr txBox="1">
            <a:spLocks noGrp="1"/>
          </p:cNvSpPr>
          <p:nvPr>
            <p:ph type="title"/>
          </p:nvPr>
        </p:nvSpPr>
        <p:spPr>
          <a:xfrm>
            <a:off x="522890" y="620110"/>
            <a:ext cx="6944710" cy="1882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2"/>
          <p:cNvSpPr txBox="1">
            <a:spLocks noGrp="1"/>
          </p:cNvSpPr>
          <p:nvPr>
            <p:ph type="body" idx="1"/>
          </p:nvPr>
        </p:nvSpPr>
        <p:spPr>
          <a:xfrm>
            <a:off x="522890" y="2718732"/>
            <a:ext cx="6944710" cy="2662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2"/>
          <p:cNvSpPr txBox="1">
            <a:spLocks noGrp="1"/>
          </p:cNvSpPr>
          <p:nvPr>
            <p:ph type="dt" idx="10"/>
          </p:nvPr>
        </p:nvSpPr>
        <p:spPr>
          <a:xfrm>
            <a:off x="501869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2"/>
          <p:cNvSpPr txBox="1">
            <a:spLocks noGrp="1"/>
          </p:cNvSpPr>
          <p:nvPr>
            <p:ph type="sldNum" idx="12"/>
          </p:nvPr>
        </p:nvSpPr>
        <p:spPr>
          <a:xfrm>
            <a:off x="892591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  <p:pic>
        <p:nvPicPr>
          <p:cNvPr id="58" name="Google Shape;58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2890" y="6126888"/>
            <a:ext cx="1883977" cy="4923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ection Header">
  <p:cSld name="1_Section Header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23" descr="A picture containing vector graphics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t="86743"/>
          <a:stretch/>
        </p:blipFill>
        <p:spPr>
          <a:xfrm>
            <a:off x="0" y="5980385"/>
            <a:ext cx="12192000" cy="909145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23"/>
          <p:cNvSpPr txBox="1">
            <a:spLocks noGrp="1"/>
          </p:cNvSpPr>
          <p:nvPr>
            <p:ph type="title"/>
          </p:nvPr>
        </p:nvSpPr>
        <p:spPr>
          <a:xfrm>
            <a:off x="522890" y="620111"/>
            <a:ext cx="6944710" cy="1587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F2B44"/>
              </a:buClr>
              <a:buSzPts val="5400"/>
              <a:buFont typeface="Arial"/>
              <a:buNone/>
              <a:defRPr sz="5400">
                <a:solidFill>
                  <a:srgbClr val="0F2B44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23"/>
          <p:cNvSpPr txBox="1">
            <a:spLocks noGrp="1"/>
          </p:cNvSpPr>
          <p:nvPr>
            <p:ph type="body" idx="1"/>
          </p:nvPr>
        </p:nvSpPr>
        <p:spPr>
          <a:xfrm>
            <a:off x="522890" y="2718732"/>
            <a:ext cx="6944710" cy="2662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F2B44"/>
              </a:buClr>
              <a:buSzPts val="2000"/>
              <a:buNone/>
              <a:defRPr sz="2000">
                <a:solidFill>
                  <a:srgbClr val="0F2B4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23"/>
          <p:cNvSpPr txBox="1">
            <a:spLocks noGrp="1"/>
          </p:cNvSpPr>
          <p:nvPr>
            <p:ph type="dt" idx="10"/>
          </p:nvPr>
        </p:nvSpPr>
        <p:spPr>
          <a:xfrm>
            <a:off x="5071242" y="625412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F2B44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3"/>
          <p:cNvSpPr txBox="1">
            <a:spLocks noGrp="1"/>
          </p:cNvSpPr>
          <p:nvPr>
            <p:ph type="sldNum" idx="12"/>
          </p:nvPr>
        </p:nvSpPr>
        <p:spPr>
          <a:xfrm>
            <a:off x="9020503" y="625239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F2B4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F2B4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F2B4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F2B4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F2B4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F2B4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F2B4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F2B4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F2B4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  <p:pic>
        <p:nvPicPr>
          <p:cNvPr id="65" name="Google Shape;65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2890" y="6126888"/>
            <a:ext cx="1883977" cy="4923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ection Header">
  <p:cSld name="5_Section Header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4"/>
          <p:cNvSpPr txBox="1">
            <a:spLocks noGrp="1"/>
          </p:cNvSpPr>
          <p:nvPr>
            <p:ph type="title"/>
          </p:nvPr>
        </p:nvSpPr>
        <p:spPr>
          <a:xfrm>
            <a:off x="522890" y="620111"/>
            <a:ext cx="6944710" cy="1587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F2B44"/>
              </a:buClr>
              <a:buSzPts val="5400"/>
              <a:buFont typeface="Arial"/>
              <a:buNone/>
              <a:defRPr sz="5400">
                <a:solidFill>
                  <a:srgbClr val="0F2B44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4"/>
          <p:cNvSpPr txBox="1">
            <a:spLocks noGrp="1"/>
          </p:cNvSpPr>
          <p:nvPr>
            <p:ph type="body" idx="1"/>
          </p:nvPr>
        </p:nvSpPr>
        <p:spPr>
          <a:xfrm>
            <a:off x="522890" y="2718732"/>
            <a:ext cx="6944710" cy="2662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F2B44"/>
              </a:buClr>
              <a:buSzPts val="2000"/>
              <a:buNone/>
              <a:defRPr sz="2000">
                <a:solidFill>
                  <a:srgbClr val="0F2B4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24"/>
          <p:cNvSpPr txBox="1">
            <a:spLocks noGrp="1"/>
          </p:cNvSpPr>
          <p:nvPr>
            <p:ph type="dt" idx="10"/>
          </p:nvPr>
        </p:nvSpPr>
        <p:spPr>
          <a:xfrm>
            <a:off x="5071242" y="625412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F2B44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4"/>
          <p:cNvSpPr txBox="1">
            <a:spLocks noGrp="1"/>
          </p:cNvSpPr>
          <p:nvPr>
            <p:ph type="sldNum" idx="12"/>
          </p:nvPr>
        </p:nvSpPr>
        <p:spPr>
          <a:xfrm>
            <a:off x="9020503" y="625239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F2B4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F2B4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F2B4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F2B4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F2B4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F2B4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F2B4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F2B4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F2B4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  <p:pic>
        <p:nvPicPr>
          <p:cNvPr id="71" name="Google Shape;71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22890" y="6126888"/>
            <a:ext cx="1883977" cy="492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24"/>
          <p:cNvPicPr preferRelativeResize="0"/>
          <p:nvPr/>
        </p:nvPicPr>
        <p:blipFill rotWithShape="1">
          <a:blip r:embed="rId3">
            <a:alphaModFix/>
          </a:blip>
          <a:srcRect l="68362"/>
          <a:stretch/>
        </p:blipFill>
        <p:spPr>
          <a:xfrm>
            <a:off x="8334702" y="0"/>
            <a:ext cx="385729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jpg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2f41070db1_1_0"/>
          <p:cNvSpPr txBox="1">
            <a:spLocks noGrp="1"/>
          </p:cNvSpPr>
          <p:nvPr>
            <p:ph type="title"/>
          </p:nvPr>
        </p:nvSpPr>
        <p:spPr>
          <a:xfrm>
            <a:off x="-12862" y="0"/>
            <a:ext cx="11583000" cy="40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6200" b="1">
              <a:solidFill>
                <a:srgbClr val="0F2B4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6200" b="1" i="1">
              <a:solidFill>
                <a:srgbClr val="0F2B4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6200" b="1" i="1">
              <a:solidFill>
                <a:srgbClr val="0F2B4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bg-BG" sz="6200" b="1" i="1">
                <a:solidFill>
                  <a:srgbClr val="0F2B44"/>
                </a:solidFill>
                <a:latin typeface="Montserrat"/>
                <a:ea typeface="Montserrat"/>
                <a:cs typeface="Montserrat"/>
                <a:sym typeface="Montserrat"/>
              </a:rPr>
              <a:t>Университетът Галодет </a:t>
            </a:r>
            <a:endParaRPr sz="6200" b="1" i="1">
              <a:solidFill>
                <a:srgbClr val="0F2B4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bg-BG" sz="6200">
                <a:solidFill>
                  <a:srgbClr val="0F2B44"/>
                </a:solidFill>
              </a:rPr>
              <a:t> </a:t>
            </a:r>
            <a:endParaRPr sz="6200" b="1" i="1">
              <a:solidFill>
                <a:srgbClr val="0F2B4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3333"/>
              <a:buNone/>
            </a:pPr>
            <a:endParaRPr sz="3300" i="1">
              <a:solidFill>
                <a:srgbClr val="0F2B4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3333"/>
              <a:buFont typeface="Arial"/>
              <a:buNone/>
            </a:pPr>
            <a:r>
              <a:rPr lang="bg-BG" sz="3300" i="1">
                <a:solidFill>
                  <a:srgbClr val="0F2B44"/>
                </a:solidFill>
                <a:latin typeface="Montserrat"/>
                <a:ea typeface="Montserrat"/>
                <a:cs typeface="Montserrat"/>
                <a:sym typeface="Montserrat"/>
              </a:rPr>
              <a:t>Колко е важна водещата роля на глухите хора</a:t>
            </a:r>
            <a:endParaRPr sz="3300" i="1">
              <a:solidFill>
                <a:srgbClr val="0F2B4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3333"/>
              <a:buFont typeface="Arial"/>
              <a:buNone/>
            </a:pPr>
            <a:r>
              <a:rPr lang="bg-BG" sz="3300" i="1">
                <a:solidFill>
                  <a:srgbClr val="0F2B44"/>
                </a:solidFill>
                <a:latin typeface="Montserrat"/>
                <a:ea typeface="Montserrat"/>
                <a:cs typeface="Montserrat"/>
                <a:sym typeface="Montserrat"/>
              </a:rPr>
              <a:t>в развитието и преподаването</a:t>
            </a:r>
            <a:endParaRPr sz="3300" i="1">
              <a:solidFill>
                <a:srgbClr val="0F2B4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3333"/>
              <a:buFont typeface="Arial"/>
              <a:buNone/>
            </a:pPr>
            <a:r>
              <a:rPr lang="bg-BG" sz="3300" i="1">
                <a:solidFill>
                  <a:srgbClr val="0F2B44"/>
                </a:solidFill>
                <a:latin typeface="Montserrat"/>
                <a:ea typeface="Montserrat"/>
                <a:cs typeface="Montserrat"/>
                <a:sym typeface="Montserrat"/>
              </a:rPr>
              <a:t>на жестов език?</a:t>
            </a:r>
            <a:endParaRPr sz="3300" i="1">
              <a:solidFill>
                <a:srgbClr val="0F2B4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202019"/>
              <a:buNone/>
            </a:pPr>
            <a:endParaRPr sz="3300" i="1">
              <a:solidFill>
                <a:srgbClr val="0F2B44"/>
              </a:solidFill>
            </a:endParaRPr>
          </a:p>
        </p:txBody>
      </p:sp>
      <p:pic>
        <p:nvPicPr>
          <p:cNvPr id="107" name="Google Shape;107;g22f41070db1_1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61468" y="6105732"/>
            <a:ext cx="1776009" cy="674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g22f41070db1_1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30725" y="6029525"/>
            <a:ext cx="1695821" cy="674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3050" y="345475"/>
            <a:ext cx="7501348" cy="5626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96798" y="345475"/>
            <a:ext cx="3842802" cy="28821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2f41070db1_1_12"/>
          <p:cNvSpPr/>
          <p:nvPr/>
        </p:nvSpPr>
        <p:spPr>
          <a:xfrm>
            <a:off x="0" y="10"/>
            <a:ext cx="12189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g22f41070db1_1_12"/>
          <p:cNvSpPr txBox="1"/>
          <p:nvPr/>
        </p:nvSpPr>
        <p:spPr>
          <a:xfrm>
            <a:off x="834000" y="2324727"/>
            <a:ext cx="6047700" cy="14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bg-BG" sz="9600" b="1" i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Защо? </a:t>
            </a:r>
            <a:endParaRPr sz="960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2" name="Google Shape;122;g22f41070db1_1_12"/>
          <p:cNvSpPr/>
          <p:nvPr/>
        </p:nvSpPr>
        <p:spPr>
          <a:xfrm>
            <a:off x="1981350" y="4592551"/>
            <a:ext cx="3474720" cy="18288"/>
          </a:xfrm>
          <a:custGeom>
            <a:avLst/>
            <a:gdLst/>
            <a:ahLst/>
            <a:cxnLst/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3" name="Google Shape;123;g22f41070db1_1_12" descr="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2717" y="6281589"/>
            <a:ext cx="1593536" cy="409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g22f41070db1_1_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97288" y="0"/>
            <a:ext cx="4349874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g22f41070db1_1_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03989" y="6137711"/>
            <a:ext cx="1776009" cy="674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g22f41070db1_1_12" descr="Logo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881608" y="6016214"/>
            <a:ext cx="1442186" cy="693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9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9"/>
          <p:cNvSpPr txBox="1"/>
          <p:nvPr/>
        </p:nvSpPr>
        <p:spPr>
          <a:xfrm>
            <a:off x="794300" y="417700"/>
            <a:ext cx="10591200" cy="6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1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8107"/>
              <a:buFont typeface="Calibri"/>
              <a:buNone/>
            </a:pPr>
            <a:r>
              <a:rPr lang="bg-BG" sz="5400" b="1" i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Ситуацията в момента</a:t>
            </a:r>
            <a:endParaRPr sz="140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3" name="Google Shape;133;p9"/>
          <p:cNvSpPr/>
          <p:nvPr/>
        </p:nvSpPr>
        <p:spPr>
          <a:xfrm>
            <a:off x="2934262" y="1107097"/>
            <a:ext cx="4243589" cy="18288"/>
          </a:xfrm>
          <a:custGeom>
            <a:avLst/>
            <a:gdLst/>
            <a:ahLst/>
            <a:cxnLst/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9"/>
          <p:cNvSpPr txBox="1"/>
          <p:nvPr/>
        </p:nvSpPr>
        <p:spPr>
          <a:xfrm>
            <a:off x="2053550" y="1536825"/>
            <a:ext cx="9024900" cy="377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•"/>
            </a:pPr>
            <a:r>
              <a:rPr lang="bg-BG" sz="2800" i="1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Имаме Закон за българския жестов език</a:t>
            </a:r>
            <a:endParaRPr sz="2800" i="1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342900" marR="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•"/>
            </a:pPr>
            <a:r>
              <a:rPr lang="bg-BG" sz="2800" i="1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Подготвяме водещи глухи преподаватели по жестов език в системата на образованието (глухи обучители по БЖЕ и глухи академични специалисти и изследователи)</a:t>
            </a:r>
            <a:endParaRPr sz="2800" i="1" u="none" strike="sngStrike" cap="none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342900" marR="0" lvl="0" indent="-2984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•"/>
            </a:pPr>
            <a:r>
              <a:rPr lang="bg-BG" sz="2800" i="1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Мотивираме глухите хора да не допускат чуваща привилегия в системата</a:t>
            </a:r>
            <a:endParaRPr sz="2800" i="1" u="none" strike="noStrike" cap="none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135" name="Google Shape;135;p9" descr="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2717" y="6281589"/>
            <a:ext cx="1593536" cy="409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03989" y="6137711"/>
            <a:ext cx="1776009" cy="674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9" descr="Logo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81608" y="6016214"/>
            <a:ext cx="1442186" cy="693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4" name="Google Shape;144;p6"/>
          <p:cNvGrpSpPr/>
          <p:nvPr/>
        </p:nvGrpSpPr>
        <p:grpSpPr>
          <a:xfrm flipH="1">
            <a:off x="10741136" y="-454724"/>
            <a:ext cx="2323655" cy="2323656"/>
            <a:chOff x="-872270" y="-454724"/>
            <a:chExt cx="2323655" cy="2323656"/>
          </a:xfrm>
        </p:grpSpPr>
        <p:sp>
          <p:nvSpPr>
            <p:cNvPr id="145" name="Google Shape;145;p6"/>
            <p:cNvSpPr/>
            <p:nvPr/>
          </p:nvSpPr>
          <p:spPr>
            <a:xfrm rot="2700000">
              <a:off x="-415188" y="-231223"/>
              <a:ext cx="1409491" cy="1876653"/>
            </a:xfrm>
            <a:custGeom>
              <a:avLst/>
              <a:gdLst/>
              <a:ahLst/>
              <a:cxnLst/>
              <a:rect l="l" t="t" r="r" b="b"/>
              <a:pathLst>
                <a:path w="1409491" h="1876653" extrusionOk="0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28235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46;p6"/>
            <p:cNvSpPr/>
            <p:nvPr/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28235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7" name="Google Shape;147;p6"/>
          <p:cNvSpPr/>
          <p:nvPr/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2823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6"/>
          <p:cNvSpPr/>
          <p:nvPr/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2823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6"/>
          <p:cNvSpPr txBox="1"/>
          <p:nvPr/>
        </p:nvSpPr>
        <p:spPr>
          <a:xfrm>
            <a:off x="1343436" y="1018973"/>
            <a:ext cx="7786140" cy="1240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</a:pPr>
            <a:r>
              <a:rPr lang="bg-BG" sz="5200" b="1" i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Кой</a:t>
            </a:r>
            <a:r>
              <a:rPr lang="bg-BG" sz="5200" b="1" i="1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?</a:t>
            </a:r>
            <a:endParaRPr sz="5200" b="1" i="1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0" name="Google Shape;150;p6"/>
          <p:cNvSpPr txBox="1"/>
          <p:nvPr/>
        </p:nvSpPr>
        <p:spPr>
          <a:xfrm>
            <a:off x="643467" y="2725212"/>
            <a:ext cx="6471300" cy="29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</a:pPr>
            <a:r>
              <a:rPr lang="bg-BG" sz="24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Настоящи и бъдещи глухи специалисти по български жестов език посещават университета Галодет </a:t>
            </a:r>
            <a:endParaRPr sz="24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bg-BG" sz="24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Преподаватели и студенти от Галодет посещават България</a:t>
            </a:r>
            <a:r>
              <a:rPr lang="bg-BG" sz="1800" b="0" i="1" u="none" strike="noStrike" cap="none">
                <a:solidFill>
                  <a:srgbClr val="0F2B44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bg-BG" sz="1800" b="0" i="1" u="none" strike="noStrike" cap="none">
                <a:solidFill>
                  <a:srgbClr val="0F2B44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1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1" name="Google Shape;151;p6" descr="A picture containing text, painted, colorful, decorate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4775" y="461863"/>
            <a:ext cx="4630250" cy="5934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6" descr="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9544" y="6281589"/>
            <a:ext cx="1593536" cy="409606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6"/>
          <p:cNvSpPr/>
          <p:nvPr/>
        </p:nvSpPr>
        <p:spPr>
          <a:xfrm>
            <a:off x="986312" y="2315373"/>
            <a:ext cx="3474720" cy="18288"/>
          </a:xfrm>
          <a:custGeom>
            <a:avLst/>
            <a:gdLst/>
            <a:ahLst/>
            <a:cxnLst/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1"/>
          <p:cNvSpPr/>
          <p:nvPr/>
        </p:nvSpPr>
        <p:spPr>
          <a:xfrm>
            <a:off x="0" y="-835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11"/>
          <p:cNvSpPr/>
          <p:nvPr/>
        </p:nvSpPr>
        <p:spPr>
          <a:xfrm>
            <a:off x="391010" y="1213841"/>
            <a:ext cx="3474720" cy="18288"/>
          </a:xfrm>
          <a:custGeom>
            <a:avLst/>
            <a:gdLst/>
            <a:ahLst/>
            <a:cxnLst/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11"/>
          <p:cNvSpPr txBox="1"/>
          <p:nvPr/>
        </p:nvSpPr>
        <p:spPr>
          <a:xfrm>
            <a:off x="655325" y="2130900"/>
            <a:ext cx="6935400" cy="27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Light"/>
              <a:buChar char="●"/>
            </a:pPr>
            <a:r>
              <a:rPr lang="bg-BG" sz="26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Международен обмен между настоящи и бъдещи глухи специалисти по БЖЕ с преподаватели и изследователи от Галодет</a:t>
            </a:r>
            <a:endParaRPr sz="2600" i="0" u="none" strike="noStrike" cap="none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11"/>
          <p:cNvSpPr txBox="1"/>
          <p:nvPr/>
        </p:nvSpPr>
        <p:spPr>
          <a:xfrm>
            <a:off x="655320" y="-2030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</a:pPr>
            <a:r>
              <a:rPr lang="bg-BG" sz="5200" b="1" i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Как</a:t>
            </a:r>
            <a:r>
              <a:rPr lang="bg-BG" sz="5200" b="1" i="1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?</a:t>
            </a:r>
            <a:endParaRPr sz="140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63" name="Google Shape;163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03989" y="6137711"/>
            <a:ext cx="1776009" cy="674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1" descr="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9544" y="6281589"/>
            <a:ext cx="1593536" cy="409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1" descr="Logo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81608" y="6016214"/>
            <a:ext cx="1442186" cy="693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1" descr="A picture containing text, painted, colorful, decorated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t="3238" b="7042"/>
          <a:stretch/>
        </p:blipFill>
        <p:spPr>
          <a:xfrm>
            <a:off x="7702400" y="8571"/>
            <a:ext cx="5247251" cy="6840855"/>
          </a:xfrm>
          <a:custGeom>
            <a:avLst/>
            <a:gdLst/>
            <a:ahLst/>
            <a:cxnLst/>
            <a:rect l="l" t="t" r="r" b="b"/>
            <a:pathLst>
              <a:path w="5962785" h="6858000" extrusionOk="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2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12"/>
          <p:cNvSpPr txBox="1"/>
          <p:nvPr/>
        </p:nvSpPr>
        <p:spPr>
          <a:xfrm>
            <a:off x="729985" y="-192629"/>
            <a:ext cx="5251200" cy="18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</a:pPr>
            <a:r>
              <a:rPr lang="bg-BG" sz="36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Дългосрочно въздействие</a:t>
            </a:r>
            <a:endParaRPr sz="1000" b="1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4" name="Google Shape;174;p12"/>
          <p:cNvSpPr txBox="1"/>
          <p:nvPr/>
        </p:nvSpPr>
        <p:spPr>
          <a:xfrm>
            <a:off x="0" y="1440875"/>
            <a:ext cx="8186700" cy="550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448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•"/>
            </a:pPr>
            <a:r>
              <a:rPr lang="bg-BG" sz="24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Глухи лидери и глухи професионалисти в областта на жестовия език и науки за глухотата</a:t>
            </a:r>
            <a:endParaRPr sz="2400" i="0" u="none" strike="noStrike" cap="none">
              <a:solidFill>
                <a:srgbClr val="000000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285750" marR="0" lvl="0" indent="-28448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•"/>
            </a:pPr>
            <a:r>
              <a:rPr lang="bg-BG" sz="24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Автентични ресурси на БЖЕ</a:t>
            </a:r>
            <a:endParaRPr sz="2400" i="0" u="none" strike="noStrike" cap="none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285750" marR="0" lvl="0" indent="-28448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•"/>
            </a:pPr>
            <a:r>
              <a:rPr lang="bg-BG" sz="24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Високо качество на преподаване на жестов език от глухи обучители</a:t>
            </a:r>
            <a:endParaRPr sz="24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285750" marR="0" lvl="0" indent="-28448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•"/>
            </a:pPr>
            <a:r>
              <a:rPr lang="bg-BG" sz="24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Процъфтяваща глуха общност</a:t>
            </a:r>
            <a:endParaRPr sz="2400" i="0" u="none" strike="noStrike" cap="none">
              <a:solidFill>
                <a:srgbClr val="000000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285750" marR="0" lvl="0" indent="-28448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•"/>
            </a:pPr>
            <a:r>
              <a:rPr lang="bg-BG" sz="24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Устойчиво глухо лидерство </a:t>
            </a:r>
            <a:r>
              <a:rPr lang="bg-BG" sz="2400" i="0" u="none" strike="noStrike" cap="non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 </a:t>
            </a:r>
            <a:endParaRPr sz="2400" i="0" u="none" strike="noStrike" cap="none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285750" marR="0" lvl="0" indent="-28448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•"/>
            </a:pPr>
            <a:r>
              <a:rPr lang="bg-BG" sz="24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Равнопоставеност на БЖЕ</a:t>
            </a:r>
            <a:endParaRPr sz="2400" i="0" u="none" strike="noStrike" cap="none">
              <a:solidFill>
                <a:srgbClr val="000000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285750" marR="0" lvl="0" indent="-28448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•"/>
            </a:pPr>
            <a:r>
              <a:rPr lang="bg-BG" sz="24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Глуха гордост</a:t>
            </a:r>
            <a:endParaRPr sz="24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285750" marR="0" lvl="0" indent="-28448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Light"/>
              <a:buChar char="•"/>
            </a:pPr>
            <a:r>
              <a:rPr lang="bg-BG" sz="24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Нови преподаватели по БЖЕ и преводачи от и на БЖЕ</a:t>
            </a:r>
            <a:endParaRPr sz="24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75" name="Google Shape;175;p12"/>
          <p:cNvSpPr/>
          <p:nvPr/>
        </p:nvSpPr>
        <p:spPr>
          <a:xfrm>
            <a:off x="1128273" y="1302169"/>
            <a:ext cx="3474720" cy="18288"/>
          </a:xfrm>
          <a:custGeom>
            <a:avLst/>
            <a:gdLst/>
            <a:ahLst/>
            <a:cxnLst/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6" name="Google Shape;176;p12" descr="A picture containing text, painted, colorful, decorate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3238" b="7042"/>
          <a:stretch/>
        </p:blipFill>
        <p:spPr>
          <a:xfrm>
            <a:off x="8715625" y="2331724"/>
            <a:ext cx="3473322" cy="4526280"/>
          </a:xfrm>
          <a:custGeom>
            <a:avLst/>
            <a:gdLst/>
            <a:ahLst/>
            <a:cxnLst/>
            <a:rect l="l" t="t" r="r" b="b"/>
            <a:pathLst>
              <a:path w="5962785" h="6858000" extrusionOk="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2890" y="403312"/>
            <a:ext cx="2172640" cy="567796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13"/>
          <p:cNvSpPr txBox="1"/>
          <p:nvPr/>
        </p:nvSpPr>
        <p:spPr>
          <a:xfrm>
            <a:off x="0" y="-503700"/>
            <a:ext cx="6888600" cy="49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None/>
            </a:pPr>
            <a:endParaRPr sz="96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None/>
            </a:pPr>
            <a:endParaRPr sz="7200" b="1">
              <a:solidFill>
                <a:srgbClr val="0F2B44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None/>
            </a:pPr>
            <a:r>
              <a:rPr lang="bg-BG" sz="7200" b="1">
                <a:solidFill>
                  <a:srgbClr val="0F2B44"/>
                </a:solidFill>
                <a:latin typeface="Montserrat"/>
                <a:ea typeface="Montserrat"/>
                <a:cs typeface="Montserrat"/>
                <a:sym typeface="Montserrat"/>
              </a:rPr>
              <a:t>Благодаря ви</a:t>
            </a:r>
            <a:r>
              <a:rPr lang="bg-BG" sz="7200" b="1" i="0" u="none" strike="noStrike" cap="none">
                <a:solidFill>
                  <a:srgbClr val="0F2B44"/>
                </a:solidFill>
                <a:latin typeface="Montserrat"/>
                <a:ea typeface="Montserrat"/>
                <a:cs typeface="Montserrat"/>
                <a:sym typeface="Montserrat"/>
              </a:rPr>
              <a:t>!</a:t>
            </a:r>
            <a:endParaRPr sz="7200" b="1" i="0" u="none" strike="noStrike" cap="none">
              <a:solidFill>
                <a:srgbClr val="0F2B4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148</Words>
  <Application>Microsoft Office PowerPoint</Application>
  <PresentationFormat>Widescreen</PresentationFormat>
  <Paragraphs>40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Montserrat Light</vt:lpstr>
      <vt:lpstr>Arial</vt:lpstr>
      <vt:lpstr>Calibri</vt:lpstr>
      <vt:lpstr>Montserrat</vt:lpstr>
      <vt:lpstr>Office Theme</vt:lpstr>
      <vt:lpstr>   Университетът Галодет     Колко е важна водещата роля на глухите хора в развитието и преподаването на жестов език?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Университетът Галодет     Колко е важна водещата роля на глухите хора в развитието и преподаването на жестов език? </dc:title>
  <dc:creator>Chris Metodiev</dc:creator>
  <cp:lastModifiedBy>User</cp:lastModifiedBy>
  <cp:revision>2</cp:revision>
  <dcterms:created xsi:type="dcterms:W3CDTF">2022-08-07T11:02:17Z</dcterms:created>
  <dcterms:modified xsi:type="dcterms:W3CDTF">2023-10-16T07:45:43Z</dcterms:modified>
</cp:coreProperties>
</file>