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3" r:id="rId5"/>
    <p:sldId id="266" r:id="rId6"/>
    <p:sldId id="275" r:id="rId7"/>
    <p:sldId id="265" r:id="rId8"/>
    <p:sldId id="27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15/10/2023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28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23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30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ccessible-eu-centre.ec.europa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AccessibleEU </a:t>
            </a:r>
            <a:r>
              <a:rPr lang="bg-BG" dirty="0"/>
              <a:t>България</a:t>
            </a:r>
            <a:r>
              <a:rPr lang="en-US" dirty="0"/>
              <a:t> – </a:t>
            </a:r>
            <a:r>
              <a:rPr lang="bg-BG" dirty="0"/>
              <a:t>Партньорска мрежа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за </a:t>
            </a:r>
            <a:r>
              <a:rPr lang="bg-BG" dirty="0"/>
              <a:t>достъпно и включващо висше образование, услуги и среда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sz="2000" dirty="0" smtClean="0"/>
              <a:t>Събитие за работа в мрежа</a:t>
            </a:r>
            <a:br>
              <a:rPr lang="bg-BG" sz="2000" dirty="0" smtClean="0"/>
            </a:br>
            <a:r>
              <a:rPr lang="bg-BG" sz="2000" dirty="0"/>
              <a:t/>
            </a:r>
            <a:br>
              <a:rPr lang="bg-BG" sz="2000" dirty="0"/>
            </a:br>
            <a:r>
              <a:rPr lang="bg-BG" sz="2000" dirty="0" smtClean="0"/>
              <a:t>17.10.2023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В рамките на проект </a:t>
            </a:r>
            <a:br>
              <a:rPr lang="bg-BG" sz="2000" dirty="0" smtClean="0"/>
            </a:br>
            <a:r>
              <a:rPr lang="bg-BG" sz="2000" b="1" dirty="0" smtClean="0">
                <a:latin typeface="72" panose="020B0503030000000003" pitchFamily="34" charset="0"/>
                <a:cs typeface="72" panose="020B0503030000000003" pitchFamily="34" charset="0"/>
              </a:rPr>
              <a:t>ЕВРОПЕЙСКИ </a:t>
            </a:r>
            <a:r>
              <a:rPr lang="bg-BG" sz="2000" b="1" dirty="0">
                <a:latin typeface="72" panose="020B0503030000000003" pitchFamily="34" charset="0"/>
                <a:cs typeface="72" panose="020B0503030000000003" pitchFamily="34" charset="0"/>
              </a:rPr>
              <a:t>РЕСУРСЕН ЦЕНТЪР ЗА ДОСТЪПНОСТ </a:t>
            </a:r>
            <a:r>
              <a:rPr lang="bg-BG" sz="2000" b="1" dirty="0" smtClean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>– </a:t>
            </a:r>
            <a:br>
              <a:rPr lang="bg-BG" sz="2000" b="1" dirty="0" smtClean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sz="2000" b="1" dirty="0">
                <a:latin typeface="72" panose="020B0503030000000003" pitchFamily="34" charset="0"/>
                <a:cs typeface="72" panose="020B0503030000000003" pitchFamily="34" charset="0"/>
              </a:rPr>
              <a:t>Да работим заедно за по-достъпен Европейски Съюз за хора с увреждания</a:t>
            </a:r>
            <a:r>
              <a:rPr lang="es-ES" sz="2000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br>
              <a:rPr lang="es-ES" sz="20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528809-5F8D-4490-2BE0-93E698630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1422" y="3870250"/>
            <a:ext cx="9178996" cy="256244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b="0" dirty="0" smtClean="0"/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C20FFD3-639F-73DA-3766-49B32F7E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</a:t>
            </a:r>
            <a:r>
              <a:rPr lang="en-US" dirty="0" smtClean="0"/>
              <a:t>AccessibleEU centre?</a:t>
            </a:r>
            <a:endParaRPr lang="es-ES" dirty="0"/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602956" y="2371719"/>
            <a:ext cx="6425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latin typeface="72" panose="020B0503030000000003" pitchFamily="34" charset="0"/>
                <a:cs typeface="72" panose="020B0503030000000003" pitchFamily="34" charset="0"/>
              </a:rPr>
              <a:t>AccessibleEU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е една от водещите инициативи, предложени в Стратегията за правата на хората с увреждания 2021-2030 на Европейската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комисия</a:t>
            </a:r>
            <a:r>
              <a:rPr lang="en-US" sz="2200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</a:p>
          <a:p>
            <a:pPr algn="l"/>
            <a:endParaRPr lang="en-US" sz="2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602956" y="3727965"/>
            <a:ext cx="607406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2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AccessibleEU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е ресурсен център за достъпност, работещ в сферата на застроената среда,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транспорта,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информационните и комуникационни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технологии, услугите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и политиките, за да се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гарантира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участието на хора с увреждания във всички области на живот, наравно с останалите</a:t>
            </a:r>
            <a:r>
              <a:rPr lang="bg-BG" sz="2200" b="0" i="0" u="none" strike="noStrike" dirty="0" smtClean="0">
                <a:latin typeface="72" panose="020B0503030000000003" pitchFamily="34" charset="0"/>
                <a:cs typeface="72" panose="020B0503030000000003" pitchFamily="34" charset="0"/>
              </a:rPr>
              <a:t>. </a:t>
            </a:r>
            <a:endParaRPr lang="es-ES" sz="20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13" descr="Fundación ONCE logo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00" y="1618009"/>
            <a:ext cx="1935772" cy="633966"/>
          </a:xfrm>
          <a:prstGeom prst="rect">
            <a:avLst/>
          </a:prstGeom>
        </p:spPr>
      </p:pic>
      <p:pic>
        <p:nvPicPr>
          <p:cNvPr id="7" name="Imagen 25" descr="EASPD logo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1" y="3073841"/>
            <a:ext cx="902817" cy="392991"/>
          </a:xfrm>
          <a:prstGeom prst="rect">
            <a:avLst/>
          </a:prstGeom>
        </p:spPr>
      </p:pic>
      <p:pic>
        <p:nvPicPr>
          <p:cNvPr id="8" name="Imagen 27" descr="ENAT logo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7956521" y="2996426"/>
            <a:ext cx="1319144" cy="520512"/>
          </a:xfrm>
          <a:prstGeom prst="rect">
            <a:avLst/>
          </a:prstGeom>
        </p:spPr>
      </p:pic>
      <p:pic>
        <p:nvPicPr>
          <p:cNvPr id="9" name="Imagen 29" descr="JKU logo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9" y="3002568"/>
            <a:ext cx="926592" cy="441913"/>
          </a:xfrm>
          <a:prstGeom prst="rect">
            <a:avLst/>
          </a:prstGeom>
        </p:spPr>
      </p:pic>
      <p:pic>
        <p:nvPicPr>
          <p:cNvPr id="10" name="Picture 2" descr="UNE logo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793" y="2996426"/>
            <a:ext cx="555586" cy="4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38" descr="European Disability Forum logo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99" y="4271947"/>
            <a:ext cx="583623" cy="726160"/>
          </a:xfrm>
          <a:prstGeom prst="rect">
            <a:avLst/>
          </a:prstGeom>
        </p:spPr>
      </p:pic>
      <p:pic>
        <p:nvPicPr>
          <p:cNvPr id="12" name="Picture 10" descr="Digital Europe logo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8317278" y="4223758"/>
            <a:ext cx="1622243" cy="3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GE Platform |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66" y="4181843"/>
            <a:ext cx="824495" cy="5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eloitte logo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21" y="5635054"/>
            <a:ext cx="1408691" cy="3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Unisys Logo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16" y="5596785"/>
            <a:ext cx="1140902" cy="3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omilio Blumm logo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15" y="5512422"/>
            <a:ext cx="911541" cy="4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E1E9F-E25A-B678-3ED8-7328DEFB8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26" y="3191713"/>
            <a:ext cx="12085674" cy="2569387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endParaRPr lang="en-US" dirty="0" smtClean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0" indent="0">
              <a:buNone/>
            </a:pPr>
            <a:r>
              <a:rPr lang="bg-BG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ОНЛАЙН БИБЛИОТЕКА</a:t>
            </a:r>
            <a:r>
              <a:rPr lang="en-US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</a:t>
            </a:r>
            <a:r>
              <a:rPr lang="bg-BG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ЗНАНИЕ ЗА ДОСТЪПНОСТ</a:t>
            </a:r>
            <a:r>
              <a:rPr lang="en-US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bg-BG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  РАБОТА В МРЕЖА</a:t>
            </a:r>
            <a:r>
              <a:rPr lang="en-US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</a:t>
            </a:r>
            <a:r>
              <a:rPr lang="bg-BG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      МОНИТОРИНГ</a:t>
            </a:r>
            <a:r>
              <a:rPr lang="en-US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bg-BG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И ПОДКРЕПА</a:t>
            </a:r>
            <a:r>
              <a:rPr lang="en-US" sz="160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</a:t>
            </a:r>
            <a:endParaRPr lang="es-ES" sz="1600" b="0" dirty="0" smtClean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0" indent="0">
              <a:buNone/>
            </a:pPr>
            <a:r>
              <a:rPr lang="bg-BG" sz="1600" b="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ЗА ДОСТЪПНОСТ               </a:t>
            </a: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над 80 събития през 2023 г. </a:t>
            </a: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 Общност </a:t>
            </a: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на</a:t>
            </a:r>
            <a:r>
              <a:rPr lang="bg-BG" sz="1600" b="0" dirty="0" smtClean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                  </a:t>
            </a: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за достъпност в ЕС</a:t>
            </a:r>
            <a:endParaRPr lang="en-US" sz="1600" b="0" dirty="0" smtClean="0">
              <a:solidFill>
                <a:schemeClr val="accent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0" indent="0">
              <a:buNone/>
            </a:pP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и добри практики от				</a:t>
            </a:r>
            <a:r>
              <a:rPr lang="bg-BG" sz="1600" b="0" dirty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          практиката</a:t>
            </a:r>
          </a:p>
          <a:p>
            <a:pPr marL="0" indent="0">
              <a:buNone/>
            </a:pPr>
            <a:r>
              <a:rPr lang="bg-BG" sz="1600" b="0" dirty="0" smtClean="0">
                <a:solidFill>
                  <a:schemeClr val="accent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27-те държави в ЕС</a:t>
            </a:r>
            <a:endParaRPr lang="bg-BG" sz="1600" b="0" dirty="0">
              <a:solidFill>
                <a:schemeClr val="accent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0" indent="0" algn="ctr">
              <a:buNone/>
            </a:pPr>
            <a:r>
              <a:rPr lang="es-ES" sz="1600" b="0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  <a:hlinkClick r:id="rId2"/>
              </a:rPr>
              <a:t>https://accessible-eu-centre.ec.europa.eu/</a:t>
            </a:r>
            <a:endParaRPr lang="es-ES" sz="1600" b="0" dirty="0" smtClean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0" indent="0">
              <a:buNone/>
            </a:pPr>
            <a:endParaRPr lang="es-ES" sz="1100" b="0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069722A-6535-6542-3BB1-5A8A6B1F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78" y="1280574"/>
            <a:ext cx="11012592" cy="492936"/>
          </a:xfrm>
        </p:spPr>
        <p:txBody>
          <a:bodyPr/>
          <a:lstStyle/>
          <a:p>
            <a:r>
              <a:rPr lang="bg-BG" dirty="0" smtClean="0"/>
              <a:t>Напредък на </a:t>
            </a:r>
            <a:r>
              <a:rPr lang="en-US" dirty="0" smtClean="0"/>
              <a:t>AccessibleEU</a:t>
            </a:r>
            <a:r>
              <a:rPr lang="bg-BG" dirty="0" smtClean="0"/>
              <a:t> и ценността на работата в мрежа</a:t>
            </a:r>
            <a:endParaRPr lang="es-ES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8F70B3B6-0DB1-4C4B-9FA9-CF3B1BE71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3" y="2160402"/>
            <a:ext cx="1683614" cy="15083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9702F5-9DF4-47C9-BB4B-50B6CE0E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86" y="2220917"/>
            <a:ext cx="1564056" cy="1359871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AF3F2ED6-EDD0-4EF3-AF63-B1B6B9893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01" y="2272918"/>
            <a:ext cx="1474670" cy="1283301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4DDA10B8-23D2-4C82-82D7-3BBEFDD5D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14" y="2136753"/>
            <a:ext cx="1480488" cy="13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7C6043E-EF63-5450-8798-D63C1816C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019" y="1850065"/>
            <a:ext cx="11823405" cy="4901609"/>
          </a:xfrm>
        </p:spPr>
        <p:txBody>
          <a:bodyPr>
            <a:normAutofit fontScale="62500" lnSpcReduction="20000"/>
          </a:bodyPr>
          <a:lstStyle/>
          <a:p>
            <a:r>
              <a:rPr lang="ru-RU" b="0" dirty="0" smtClean="0"/>
              <a:t>Около </a:t>
            </a:r>
            <a:r>
              <a:rPr lang="ru-RU" b="0" dirty="0"/>
              <a:t>87 милиона души в ЕС живеят с някакъв вид </a:t>
            </a:r>
            <a:r>
              <a:rPr lang="ru-RU" dirty="0" smtClean="0"/>
              <a:t>увреждане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Само </a:t>
            </a:r>
            <a:r>
              <a:rPr lang="ru-RU" b="0" dirty="0"/>
              <a:t>29,4 % от хората с увреждания завършват </a:t>
            </a:r>
            <a:r>
              <a:rPr lang="ru-RU" dirty="0"/>
              <a:t>висше образование</a:t>
            </a:r>
            <a:r>
              <a:rPr lang="ru-RU" b="0" dirty="0"/>
              <a:t> в сравнение с 43,8 % от хората без увреждания</a:t>
            </a:r>
            <a:r>
              <a:rPr lang="ru-RU" b="0" dirty="0" smtClean="0"/>
              <a:t>. </a:t>
            </a:r>
          </a:p>
          <a:p>
            <a:r>
              <a:rPr lang="ru-RU" b="0" dirty="0"/>
              <a:t>Едва половината от хората с увреждания са</a:t>
            </a:r>
            <a:r>
              <a:rPr lang="ru-RU" dirty="0"/>
              <a:t> наети на работа</a:t>
            </a:r>
            <a:r>
              <a:rPr lang="ru-RU" b="0" dirty="0"/>
              <a:t> в сравнение с три четвърти от хората без увреждания.</a:t>
            </a:r>
          </a:p>
          <a:p>
            <a:r>
              <a:rPr lang="ru-RU" b="0" dirty="0" smtClean="0"/>
              <a:t>Със </a:t>
            </a:r>
            <a:r>
              <a:rPr lang="ru-RU" b="0" dirty="0" smtClean="0"/>
              <a:t>затруднен достъп до висше образование </a:t>
            </a:r>
            <a:r>
              <a:rPr lang="ru-RU" b="0" dirty="0" smtClean="0"/>
              <a:t>и заетост са </a:t>
            </a:r>
            <a:r>
              <a:rPr lang="ru-RU" b="0" dirty="0" smtClean="0"/>
              <a:t>много повече </a:t>
            </a:r>
            <a:r>
              <a:rPr lang="ru-RU" dirty="0" smtClean="0"/>
              <a:t>хора в неравностойно положение</a:t>
            </a:r>
            <a:r>
              <a:rPr lang="ru-RU" dirty="0" smtClean="0"/>
              <a:t>.</a:t>
            </a:r>
          </a:p>
          <a:p>
            <a:r>
              <a:rPr lang="ru-RU" b="0" dirty="0" smtClean="0"/>
              <a:t>Университетите </a:t>
            </a:r>
            <a:r>
              <a:rPr lang="ru-RU" b="0" dirty="0" smtClean="0"/>
              <a:t>се </a:t>
            </a:r>
            <a:r>
              <a:rPr lang="ru-RU" dirty="0" smtClean="0"/>
              <a:t>ключов ресурс </a:t>
            </a:r>
            <a:r>
              <a:rPr lang="ru-RU" b="0" dirty="0" smtClean="0"/>
              <a:t>за обучение на национално и </a:t>
            </a:r>
            <a:r>
              <a:rPr lang="ru-RU" b="0" dirty="0"/>
              <a:t>европейско ниво </a:t>
            </a:r>
            <a:r>
              <a:rPr lang="ru-RU" b="0" dirty="0" smtClean="0"/>
              <a:t>по </a:t>
            </a:r>
            <a:r>
              <a:rPr lang="ru-RU" b="0" dirty="0"/>
              <a:t>стандартите за </a:t>
            </a:r>
            <a:r>
              <a:rPr lang="ru-RU" b="0" dirty="0" smtClean="0"/>
              <a:t>достъпност</a:t>
            </a:r>
            <a:r>
              <a:rPr lang="ru-RU" b="0" dirty="0" smtClean="0"/>
              <a:t>:</a:t>
            </a:r>
            <a:endParaRPr lang="en-US" b="0" dirty="0" smtClean="0"/>
          </a:p>
          <a:p>
            <a:pPr marL="0" indent="0">
              <a:buNone/>
            </a:pPr>
            <a:endParaRPr lang="ru-RU" b="0" dirty="0" smtClean="0"/>
          </a:p>
          <a:p>
            <a:pPr marL="0" indent="0">
              <a:buNone/>
            </a:pPr>
            <a:r>
              <a:rPr lang="ru-RU" b="0" dirty="0"/>
              <a:t>	</a:t>
            </a:r>
            <a:r>
              <a:rPr lang="ru-RU" b="0" dirty="0" smtClean="0"/>
              <a:t>- </a:t>
            </a:r>
            <a:r>
              <a:rPr lang="ru-RU" b="0" dirty="0"/>
              <a:t>О</a:t>
            </a:r>
            <a:r>
              <a:rPr lang="ru-RU" b="0" dirty="0" smtClean="0"/>
              <a:t>бща </a:t>
            </a:r>
            <a:r>
              <a:rPr lang="ru-RU" b="0" dirty="0"/>
              <a:t>стратегия за </a:t>
            </a:r>
            <a:r>
              <a:rPr lang="ru-RU" b="0" dirty="0" smtClean="0"/>
              <a:t>достъпност  	- Застроена </a:t>
            </a:r>
            <a:r>
              <a:rPr lang="ru-RU" b="0" dirty="0" smtClean="0"/>
              <a:t>среда</a:t>
            </a:r>
            <a:r>
              <a:rPr lang="ru-RU" b="0" dirty="0"/>
              <a:t>	</a:t>
            </a:r>
            <a:r>
              <a:rPr lang="ru-RU" b="0" dirty="0" smtClean="0"/>
              <a:t>	- </a:t>
            </a:r>
            <a:r>
              <a:rPr lang="ru-RU" b="0" dirty="0"/>
              <a:t>Транспорт</a:t>
            </a:r>
            <a:endParaRPr lang="ru-RU" b="0" dirty="0" smtClean="0"/>
          </a:p>
          <a:p>
            <a:pPr marL="0" indent="0">
              <a:buNone/>
            </a:pPr>
            <a:r>
              <a:rPr lang="ru-RU" b="0" dirty="0"/>
              <a:t>	</a:t>
            </a:r>
            <a:r>
              <a:rPr lang="ru-RU" b="0" dirty="0"/>
              <a:t>- </a:t>
            </a:r>
            <a:r>
              <a:rPr lang="ru-RU" b="0" dirty="0" smtClean="0"/>
              <a:t>ИКТ				- </a:t>
            </a:r>
            <a:r>
              <a:rPr lang="ru-RU" b="0" dirty="0"/>
              <a:t>Публични политики </a:t>
            </a:r>
            <a:r>
              <a:rPr lang="ru-RU" b="0" dirty="0" smtClean="0"/>
              <a:t>	- </a:t>
            </a:r>
            <a:r>
              <a:rPr lang="ru-RU" b="0" dirty="0"/>
              <a:t>Наличност на данни за </a:t>
            </a:r>
            <a:r>
              <a:rPr lang="ru-RU" b="0" dirty="0" smtClean="0"/>
              <a:t>достъпност</a:t>
            </a:r>
            <a:endParaRPr lang="ru-RU" dirty="0" smtClean="0"/>
          </a:p>
          <a:p>
            <a:pPr marL="0" indent="0">
              <a:buNone/>
            </a:pPr>
            <a:endParaRPr lang="ru-RU" b="0" dirty="0" smtClean="0"/>
          </a:p>
          <a:p>
            <a:r>
              <a:rPr lang="bg-BG" b="0" dirty="0" smtClean="0"/>
              <a:t>ЕК </a:t>
            </a:r>
            <a:r>
              <a:rPr lang="bg-BG" dirty="0"/>
              <a:t>препоръчва</a:t>
            </a:r>
            <a:r>
              <a:rPr lang="bg-BG" b="0" dirty="0"/>
              <a:t> на </a:t>
            </a:r>
            <a:r>
              <a:rPr lang="bg-BG" b="0" dirty="0" smtClean="0"/>
              <a:t>университетите, с подкрепата на </a:t>
            </a:r>
            <a:r>
              <a:rPr lang="bg-BG" b="0" dirty="0" smtClean="0"/>
              <a:t>правителствата:</a:t>
            </a:r>
            <a:endParaRPr lang="bg-BG" b="0" dirty="0"/>
          </a:p>
          <a:p>
            <a:pPr>
              <a:buFontTx/>
              <a:buChar char="-"/>
            </a:pPr>
            <a:r>
              <a:rPr lang="ru-RU" b="0" dirty="0"/>
              <a:t>Да включват курсове за достъпност в учебните си програми и да обучават специалисти по достъпност.</a:t>
            </a:r>
          </a:p>
          <a:p>
            <a:pPr>
              <a:buFontTx/>
              <a:buChar char="-"/>
            </a:pPr>
            <a:r>
              <a:rPr lang="bg-BG" b="0" dirty="0" smtClean="0"/>
              <a:t>Да </a:t>
            </a:r>
            <a:r>
              <a:rPr lang="ru-RU" b="0" dirty="0"/>
              <a:t>разглеждат холистично как са организирани приемът, преподаването и </a:t>
            </a:r>
            <a:r>
              <a:rPr lang="ru-RU" b="0" dirty="0" smtClean="0"/>
              <a:t>оценяването на студентите</a:t>
            </a:r>
            <a:endParaRPr lang="ru-RU" b="0" dirty="0"/>
          </a:p>
          <a:p>
            <a:pPr>
              <a:buFontTx/>
              <a:buChar char="-"/>
            </a:pPr>
            <a:r>
              <a:rPr lang="ru-RU" b="0" dirty="0"/>
              <a:t>Да въвеждат </a:t>
            </a:r>
            <a:r>
              <a:rPr lang="ru-RU" b="0" dirty="0" smtClean="0"/>
              <a:t>наставничество </a:t>
            </a:r>
            <a:r>
              <a:rPr lang="ru-RU" b="0" dirty="0"/>
              <a:t>на студентите</a:t>
            </a:r>
          </a:p>
          <a:p>
            <a:pPr>
              <a:buFontTx/>
              <a:buChar char="-"/>
            </a:pPr>
            <a:r>
              <a:rPr lang="ru-RU" b="0" dirty="0"/>
              <a:t>Да предоставят както академична, така и неакадемична </a:t>
            </a:r>
            <a:r>
              <a:rPr lang="ru-RU" b="0" dirty="0" smtClean="0"/>
              <a:t>подкрепа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86A8355-1005-E1D5-C990-6D0E8CA3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71" y="1269942"/>
            <a:ext cx="11012592" cy="492936"/>
          </a:xfrm>
        </p:spPr>
        <p:txBody>
          <a:bodyPr/>
          <a:lstStyle/>
          <a:p>
            <a:r>
              <a:rPr lang="bg-BG" dirty="0" smtClean="0"/>
              <a:t>Защо е важна темата за достъпност на висшето образование?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12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7C6043E-EF63-5450-8798-D63C1816C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91" y="2583711"/>
            <a:ext cx="11865935" cy="3944679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Европейски </a:t>
            </a:r>
            <a:r>
              <a:rPr lang="ru-RU" b="0" dirty="0">
                <a:solidFill>
                  <a:schemeClr val="tx1"/>
                </a:solidFill>
              </a:rPr>
              <a:t>акт за </a:t>
            </a:r>
            <a:r>
              <a:rPr lang="ru-RU" b="0" dirty="0" smtClean="0">
                <a:solidFill>
                  <a:schemeClr val="tx1"/>
                </a:solidFill>
              </a:rPr>
              <a:t>достъпност, </a:t>
            </a:r>
            <a:r>
              <a:rPr lang="ru-RU" b="0" dirty="0">
                <a:solidFill>
                  <a:schemeClr val="tx1"/>
                </a:solidFill>
              </a:rPr>
              <a:t>Директива (ЕС) 2019/882 </a:t>
            </a:r>
            <a:r>
              <a:rPr lang="ru-RU" b="0" dirty="0" smtClean="0">
                <a:solidFill>
                  <a:schemeClr val="tx1"/>
                </a:solidFill>
              </a:rPr>
              <a:t>за </a:t>
            </a:r>
            <a:r>
              <a:rPr lang="ru-RU" b="0" dirty="0">
                <a:solidFill>
                  <a:schemeClr val="tx1"/>
                </a:solidFill>
              </a:rPr>
              <a:t>достъпност на продукти и услуги</a:t>
            </a:r>
          </a:p>
          <a:p>
            <a:r>
              <a:rPr lang="ru-RU" b="0" dirty="0">
                <a:solidFill>
                  <a:schemeClr val="tx1"/>
                </a:solidFill>
              </a:rPr>
              <a:t>Р</a:t>
            </a:r>
            <a:r>
              <a:rPr lang="ru-RU" b="0" dirty="0" smtClean="0">
                <a:solidFill>
                  <a:schemeClr val="tx1"/>
                </a:solidFill>
              </a:rPr>
              <a:t>егламенти за</a:t>
            </a:r>
            <a:r>
              <a:rPr lang="ru-RU" b="0" dirty="0">
                <a:solidFill>
                  <a:schemeClr val="tx1"/>
                </a:solidFill>
              </a:rPr>
              <a:t> правата на пътниците с ограничена подвижност в основните видове транспорт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Директива за достъпност </a:t>
            </a:r>
            <a:r>
              <a:rPr lang="ru-RU" b="0" dirty="0">
                <a:solidFill>
                  <a:schemeClr val="tx1"/>
                </a:solidFill>
              </a:rPr>
              <a:t>на уебсайтовете 2016/2102 и мобилните приложения на </a:t>
            </a:r>
            <a:r>
              <a:rPr lang="ru-RU" b="0" dirty="0" smtClean="0">
                <a:solidFill>
                  <a:schemeClr val="tx1"/>
                </a:solidFill>
              </a:rPr>
              <a:t>организациите от </a:t>
            </a:r>
            <a:r>
              <a:rPr lang="ru-RU" b="0" dirty="0">
                <a:solidFill>
                  <a:schemeClr val="tx1"/>
                </a:solidFill>
              </a:rPr>
              <a:t>обществения сектор</a:t>
            </a:r>
          </a:p>
          <a:p>
            <a:r>
              <a:rPr lang="ru-RU" b="0" dirty="0">
                <a:solidFill>
                  <a:schemeClr val="tx1"/>
                </a:solidFill>
              </a:rPr>
              <a:t>Стандарти за достъпност в целия ЕС</a:t>
            </a:r>
          </a:p>
          <a:p>
            <a:r>
              <a:rPr lang="ru-RU" b="0" dirty="0">
                <a:solidFill>
                  <a:schemeClr val="tx1"/>
                </a:solidFill>
              </a:rPr>
              <a:t>Карта на ЕС за хора с увреждания - пилотен проект</a:t>
            </a:r>
          </a:p>
          <a:p>
            <a:r>
              <a:rPr lang="ru-RU" b="0" dirty="0">
                <a:solidFill>
                  <a:schemeClr val="tx1"/>
                </a:solidFill>
              </a:rPr>
              <a:t>Карта на ЕС за паркиране</a:t>
            </a:r>
          </a:p>
          <a:p>
            <a:r>
              <a:rPr lang="ru-RU" b="0" dirty="0">
                <a:solidFill>
                  <a:schemeClr val="tx1"/>
                </a:solidFill>
              </a:rPr>
              <a:t>Рамка за мониторинг</a:t>
            </a:r>
          </a:p>
          <a:p>
            <a:r>
              <a:rPr lang="ru-RU" b="0" dirty="0">
                <a:solidFill>
                  <a:schemeClr val="tx1"/>
                </a:solidFill>
              </a:rPr>
              <a:t>Финансова подкрепа чрез годишни безвъзмездни средства на организации на равнище ЕС на хора с увреждания и НПО (в рамките на програмата „Граждани, равенство, права и ценности“)</a:t>
            </a:r>
          </a:p>
          <a:p>
            <a:pPr>
              <a:buFontTx/>
              <a:buChar char="-"/>
            </a:pPr>
            <a:endParaRPr lang="ru-RU" b="0" dirty="0" smtClean="0"/>
          </a:p>
          <a:p>
            <a:endParaRPr lang="ru-RU" b="0" dirty="0"/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86A8355-1005-E1D5-C990-6D0E8CA3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55001"/>
            <a:ext cx="11012592" cy="686449"/>
          </a:xfrm>
        </p:spPr>
        <p:txBody>
          <a:bodyPr/>
          <a:lstStyle/>
          <a:p>
            <a:r>
              <a:rPr lang="bg-BG" dirty="0" smtClean="0"/>
              <a:t>Постижения на ниво ЕС, свързани с достъпността и хората с увреждания:</a:t>
            </a:r>
            <a:br>
              <a:rPr lang="bg-BG" dirty="0" smtClean="0"/>
            </a:br>
            <a:r>
              <a:rPr lang="bg-BG" dirty="0" smtClean="0"/>
              <a:t>с възможност за интегриране във висшето образование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9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1A2F4-0340-4514-B178-C7E80999E6B7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8d6c6a3-ef37-4a27-acd0-f7e5c4920f1e"/>
    <ds:schemaRef ds:uri="http://schemas.microsoft.com/office/2006/metadata/properties"/>
    <ds:schemaRef ds:uri="http://schemas.microsoft.com/office/infopath/2007/PartnerControls"/>
    <ds:schemaRef ds:uri="0e9cd55c-56a6-48d1-b102-8113f97874a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2028</TotalTime>
  <Words>152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72</vt:lpstr>
      <vt:lpstr>72 Black</vt:lpstr>
      <vt:lpstr>Arial</vt:lpstr>
      <vt:lpstr>Calibri</vt:lpstr>
      <vt:lpstr>Calibri Light</vt:lpstr>
      <vt:lpstr>Tema de Office</vt:lpstr>
      <vt:lpstr>  AccessibleEU България – Партньорска мрежа  за достъпно и включващо висше образование, услуги и среда   Събитие за работа в мрежа  17.10.2023  В рамките на проект  ЕВРОПЕЙСКИ РЕСУРСЕН ЦЕНТЪР ЗА ДОСТЪПНОСТ –  Да работим заедно за по-достъпен Европейски Съюз за хора с увреждания     </vt:lpstr>
      <vt:lpstr>Какво е AccessibleEU centre?</vt:lpstr>
      <vt:lpstr>Напредък на AccessibleEU и ценността на работата в мрежа</vt:lpstr>
      <vt:lpstr>Защо е важна темата за достъпност на висшето образование?</vt:lpstr>
      <vt:lpstr>Постижения на ниво ЕС, свързани с достъпността и хората с увреждания: с възможност за интегриране във висшето образование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40</cp:revision>
  <dcterms:created xsi:type="dcterms:W3CDTF">2023-03-28T10:32:43Z</dcterms:created>
  <dcterms:modified xsi:type="dcterms:W3CDTF">2023-10-15T12:43:05Z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