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6"/>
  </p:notesMasterIdLst>
  <p:handoutMasterIdLst>
    <p:handoutMasterId r:id="rId17"/>
  </p:handoutMasterIdLst>
  <p:sldIdLst>
    <p:sldId id="322" r:id="rId5"/>
    <p:sldId id="324" r:id="rId6"/>
    <p:sldId id="313" r:id="rId7"/>
    <p:sldId id="312" r:id="rId8"/>
    <p:sldId id="325" r:id="rId9"/>
    <p:sldId id="326" r:id="rId10"/>
    <p:sldId id="328" r:id="rId11"/>
    <p:sldId id="327" r:id="rId12"/>
    <p:sldId id="329" r:id="rId13"/>
    <p:sldId id="331" r:id="rId14"/>
    <p:sldId id="332" r:id="rId15"/>
  </p:sldIdLst>
  <p:sldSz cx="12188825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581" autoAdjust="0"/>
  </p:normalViewPr>
  <p:slideViewPr>
    <p:cSldViewPr showGuides="1">
      <p:cViewPr varScale="1">
        <p:scale>
          <a:sx n="79" d="100"/>
          <a:sy n="79" d="100"/>
        </p:scale>
        <p:origin x="542" y="82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28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5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FB986F71-3126-4196-BD30-74AEDC39A1CA}">
      <dgm:prSet phldrT="[Text]"/>
      <dgm:spPr/>
      <dgm:t>
        <a:bodyPr rtlCol="0"/>
        <a:lstStyle/>
        <a:p>
          <a:pPr rtl="0"/>
          <a:r>
            <a:rPr lang="bg" dirty="0" smtClean="0"/>
            <a:t>Киберсигурност</a:t>
          </a:r>
          <a:endParaRPr lang="bg" dirty="0"/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9B3CE34A-9B3E-4D5F-94E0-DFBB94FF5A03}" type="parTrans" cxnId="{1423FC72-83C7-4510-8021-28EAEA493E68}">
      <dgm:prSet/>
      <dgm:spPr/>
      <dgm:t>
        <a:bodyPr rtlCol="0"/>
        <a:lstStyle/>
        <a:p>
          <a:pPr rtl="0"/>
          <a:endParaRPr lang="en-US"/>
        </a:p>
      </dgm:t>
    </dgm:pt>
    <dgm:pt modelId="{D0B150DF-3AA4-454C-8652-25880449C422}" type="sibTrans" cxnId="{1423FC72-83C7-4510-8021-28EAEA493E68}">
      <dgm:prSet/>
      <dgm:spPr/>
      <dgm:t>
        <a:bodyPr rtlCol="0"/>
        <a:lstStyle/>
        <a:p>
          <a:pPr rtl="0"/>
          <a:endParaRPr lang="bg-BG" noProof="0" dirty="0"/>
        </a:p>
      </dgm:t>
      <dgm:extLst>
        <a:ext uri="{E40237B7-FDA0-4F09-8148-C483321AD2D9}">
          <dgm14:cNvPr xmlns:dgm14="http://schemas.microsoft.com/office/drawing/2010/diagram" id="0" name="" title="Arrow pointing from Step 1 to Step 2"/>
        </a:ext>
      </dgm:extLst>
    </dgm:pt>
    <dgm:pt modelId="{AB2E8498-CC81-452F-A895-08F3845AA347}">
      <dgm:prSet phldrT="[Text]"/>
      <dgm:spPr/>
      <dgm:t>
        <a:bodyPr/>
        <a:lstStyle/>
        <a:p>
          <a:r>
            <a:rPr lang="ru-RU" dirty="0" err="1" smtClean="0"/>
            <a:t>Както</a:t>
          </a:r>
          <a:r>
            <a:rPr lang="ru-RU" dirty="0" smtClean="0"/>
            <a:t> при всяка друга технология, при </a:t>
          </a:r>
          <a:r>
            <a:rPr lang="ru-RU" dirty="0" err="1" smtClean="0"/>
            <a:t>която</a:t>
          </a:r>
          <a:r>
            <a:rPr lang="ru-RU" dirty="0" smtClean="0"/>
            <a:t> </a:t>
          </a:r>
          <a:r>
            <a:rPr lang="ru-RU" dirty="0" err="1" smtClean="0"/>
            <a:t>има</a:t>
          </a:r>
          <a:r>
            <a:rPr lang="ru-RU" dirty="0" smtClean="0"/>
            <a:t> </a:t>
          </a:r>
          <a:r>
            <a:rPr lang="ru-RU" dirty="0" err="1" smtClean="0"/>
            <a:t>електронен</a:t>
          </a:r>
          <a:r>
            <a:rPr lang="ru-RU" dirty="0" smtClean="0"/>
            <a:t> </a:t>
          </a:r>
          <a:r>
            <a:rPr lang="ru-RU" dirty="0" err="1" smtClean="0"/>
            <a:t>пренос</a:t>
          </a:r>
          <a:r>
            <a:rPr lang="ru-RU" dirty="0" smtClean="0"/>
            <a:t> на </a:t>
          </a:r>
          <a:r>
            <a:rPr lang="ru-RU" dirty="0" err="1" smtClean="0"/>
            <a:t>данни</a:t>
          </a:r>
          <a:r>
            <a:rPr lang="ru-RU" dirty="0" smtClean="0"/>
            <a:t>, </a:t>
          </a:r>
          <a:r>
            <a:rPr lang="ru-RU" dirty="0" err="1" smtClean="0"/>
            <a:t>така</a:t>
          </a:r>
          <a:r>
            <a:rPr lang="ru-RU" dirty="0" smtClean="0"/>
            <a:t> и </a:t>
          </a:r>
          <a:r>
            <a:rPr lang="ru-RU" dirty="0" err="1" smtClean="0"/>
            <a:t>телемедицината</a:t>
          </a:r>
          <a:r>
            <a:rPr lang="ru-RU" dirty="0" smtClean="0"/>
            <a:t> е </a:t>
          </a:r>
          <a:r>
            <a:rPr lang="ru-RU" dirty="0" err="1" smtClean="0"/>
            <a:t>потенциално</a:t>
          </a:r>
          <a:r>
            <a:rPr lang="ru-RU" dirty="0" smtClean="0"/>
            <a:t> </a:t>
          </a:r>
          <a:r>
            <a:rPr lang="ru-RU" dirty="0" err="1" smtClean="0"/>
            <a:t>застрашена</a:t>
          </a:r>
          <a:r>
            <a:rPr lang="ru-RU" dirty="0" smtClean="0"/>
            <a:t> от </a:t>
          </a:r>
          <a:r>
            <a:rPr lang="ru-RU" dirty="0" err="1" smtClean="0"/>
            <a:t>хакерски</a:t>
          </a:r>
          <a:r>
            <a:rPr lang="ru-RU" dirty="0" smtClean="0"/>
            <a:t> атаки и </a:t>
          </a:r>
          <a:r>
            <a:rPr lang="ru-RU" dirty="0" err="1" smtClean="0"/>
            <a:t>пробиви</a:t>
          </a:r>
          <a:r>
            <a:rPr lang="ru-RU" dirty="0" smtClean="0"/>
            <a:t> в </a:t>
          </a:r>
          <a:r>
            <a:rPr lang="ru-RU" dirty="0" err="1" smtClean="0"/>
            <a:t>сигурността</a:t>
          </a:r>
          <a:r>
            <a:rPr lang="ru-RU" dirty="0" smtClean="0"/>
            <a:t>.</a:t>
          </a:r>
          <a:endParaRPr lang="bg" dirty="0"/>
        </a:p>
      </dgm:t>
      <dgm:extLst>
        <a:ext uri="{E40237B7-FDA0-4F09-8148-C483321AD2D9}">
          <dgm14:cNvPr xmlns:dgm14="http://schemas.microsoft.com/office/drawing/2010/diagram" id="0" name="" title="Step 1 task description"/>
        </a:ext>
      </dgm:extLst>
    </dgm:pt>
    <dgm:pt modelId="{4C65E2C8-0CBB-4D8C-AD60-6B0105C62B84}" type="parTrans" cxnId="{2D5B3E3B-3EE5-4072-933E-27DF5400591C}">
      <dgm:prSet/>
      <dgm:spPr/>
      <dgm:t>
        <a:bodyPr rtlCol="0"/>
        <a:lstStyle/>
        <a:p>
          <a:pPr rtl="0"/>
          <a:endParaRPr lang="en-US"/>
        </a:p>
      </dgm:t>
    </dgm:pt>
    <dgm:pt modelId="{9A1F3304-AA9E-4FBC-89BA-9095C80E47C9}" type="sibTrans" cxnId="{2D5B3E3B-3EE5-4072-933E-27DF5400591C}">
      <dgm:prSet/>
      <dgm:spPr/>
      <dgm:t>
        <a:bodyPr rtlCol="0"/>
        <a:lstStyle/>
        <a:p>
          <a:pPr rtl="0"/>
          <a:endParaRPr lang="en-US"/>
        </a:p>
      </dgm:t>
    </dgm:pt>
    <dgm:pt modelId="{0B00F5A8-A0EF-4111-9D86-004317B4F49E}">
      <dgm:prSet phldrT="[Text]"/>
      <dgm:spPr/>
      <dgm:t>
        <a:bodyPr rtlCol="0"/>
        <a:lstStyle/>
        <a:p>
          <a:pPr rtl="0"/>
          <a:r>
            <a:rPr lang="ru-RU" dirty="0" err="1" smtClean="0"/>
            <a:t>Проблеми</a:t>
          </a:r>
          <a:r>
            <a:rPr lang="ru-RU" dirty="0" smtClean="0"/>
            <a:t> при </a:t>
          </a:r>
          <a:r>
            <a:rPr lang="ru-RU" dirty="0" err="1" smtClean="0"/>
            <a:t>изписването</a:t>
          </a:r>
          <a:r>
            <a:rPr lang="ru-RU" dirty="0" smtClean="0"/>
            <a:t> на лекарства</a:t>
          </a:r>
          <a:endParaRPr lang="bg" dirty="0"/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EC916B99-8D26-4265-B7BE-BB461C68DA5C}" type="parTrans" cxnId="{86F910E7-C9D0-48E5-A3A3-C70127E96FC1}">
      <dgm:prSet/>
      <dgm:spPr/>
      <dgm:t>
        <a:bodyPr rtlCol="0"/>
        <a:lstStyle/>
        <a:p>
          <a:pPr rtl="0"/>
          <a:endParaRPr lang="en-US"/>
        </a:p>
      </dgm:t>
    </dgm:pt>
    <dgm:pt modelId="{CE48C676-980A-4BAC-A3C8-9ABC315DAE51}" type="sibTrans" cxnId="{86F910E7-C9D0-48E5-A3A3-C70127E96FC1}">
      <dgm:prSet/>
      <dgm:spPr/>
      <dgm:t>
        <a:bodyPr rtlCol="0"/>
        <a:lstStyle/>
        <a:p>
          <a:pPr rtl="0"/>
          <a:endParaRPr lang="en-US"/>
        </a:p>
      </dgm:t>
    </dgm:pt>
    <dgm:pt modelId="{58828492-5CEF-4AFE-95CB-5D7E6A18158B}">
      <dgm:prSet phldrT="[Text]"/>
      <dgm:spPr/>
      <dgm:t>
        <a:bodyPr rtlCol="0"/>
        <a:lstStyle/>
        <a:p>
          <a:pPr rtl="0"/>
          <a:r>
            <a:rPr lang="bg" dirty="0" smtClean="0"/>
            <a:t>Проблеми с техниката</a:t>
          </a:r>
          <a:endParaRPr lang="bg" dirty="0"/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F664BA43-1B81-496F-A04E-CE4B4A525697}" type="parTrans" cxnId="{ECE9152A-59A8-4A3A-9D34-DB38A074F636}">
      <dgm:prSet/>
      <dgm:spPr/>
      <dgm:t>
        <a:bodyPr rtlCol="0"/>
        <a:lstStyle/>
        <a:p>
          <a:pPr rtl="0"/>
          <a:endParaRPr lang="en-US"/>
        </a:p>
      </dgm:t>
    </dgm:pt>
    <dgm:pt modelId="{2D386477-EC66-449A-8D41-5F8A212C3D8E}" type="sibTrans" cxnId="{ECE9152A-59A8-4A3A-9D34-DB38A074F636}">
      <dgm:prSet/>
      <dgm:spPr/>
      <dgm:t>
        <a:bodyPr rtlCol="0"/>
        <a:lstStyle/>
        <a:p>
          <a:pPr rtl="0"/>
          <a:endParaRPr lang="en-US"/>
        </a:p>
      </dgm:t>
    </dgm:pt>
    <dgm:pt modelId="{68838C34-4D02-49F8-ADD7-BFA90D87B7EA}">
      <dgm:prSet phldrT="[Text]"/>
      <dgm:spPr/>
      <dgm:t>
        <a:bodyPr rtlCol="0"/>
        <a:lstStyle/>
        <a:p>
          <a:pPr rtl="0"/>
          <a:r>
            <a:rPr lang="bg" dirty="0" smtClean="0"/>
            <a:t>Не добре обучени специалисти за работа с телестанции и медкеъри</a:t>
          </a:r>
          <a:endParaRPr lang="bg" dirty="0"/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F2AD00AD-6A23-4C89-A107-68EF5D1F0B94}" type="parTrans" cxnId="{4143D757-8617-4C89-8322-E3B29A1874AF}">
      <dgm:prSet/>
      <dgm:spPr/>
      <dgm:t>
        <a:bodyPr rtlCol="0"/>
        <a:lstStyle/>
        <a:p>
          <a:pPr rtl="0"/>
          <a:endParaRPr lang="en-US"/>
        </a:p>
      </dgm:t>
    </dgm:pt>
    <dgm:pt modelId="{FFC4FCE7-6F2F-4F91-A74A-7C4C32A81657}" type="sibTrans" cxnId="{4143D757-8617-4C89-8322-E3B29A1874AF}">
      <dgm:prSet/>
      <dgm:spPr/>
      <dgm:t>
        <a:bodyPr rtlCol="0"/>
        <a:lstStyle/>
        <a:p>
          <a:pPr rtl="0"/>
          <a:endParaRPr lang="en-US"/>
        </a:p>
      </dgm:t>
    </dgm:pt>
    <dgm:pt modelId="{65B6D8B9-E558-4264-B37F-7B4B2A8896DF}">
      <dgm:prSet phldrT="[Text]"/>
      <dgm:spPr/>
      <dgm:t>
        <a:bodyPr rtlCol="0"/>
        <a:lstStyle/>
        <a:p>
          <a:pPr rtl="0"/>
          <a:r>
            <a:rPr lang="bg" dirty="0" smtClean="0"/>
            <a:t>Когато трябва да се изпише рецепта на хартиен носител </a:t>
          </a:r>
          <a:endParaRPr lang="bg" dirty="0"/>
        </a:p>
      </dgm:t>
    </dgm:pt>
    <dgm:pt modelId="{04F5A724-3AA7-4E78-B992-BCB3E916993F}" type="parTrans" cxnId="{CA96E113-7151-48C8-B4D5-7AA211772CC8}">
      <dgm:prSet/>
      <dgm:spPr/>
      <dgm:t>
        <a:bodyPr rtlCol="0"/>
        <a:lstStyle/>
        <a:p>
          <a:pPr rtl="0"/>
          <a:endParaRPr lang="en-US"/>
        </a:p>
      </dgm:t>
    </dgm:pt>
    <dgm:pt modelId="{370A79FF-9957-49E1-811F-78AB198DD9E0}" type="sibTrans" cxnId="{CA96E113-7151-48C8-B4D5-7AA211772CC8}">
      <dgm:prSet/>
      <dgm:spPr/>
      <dgm:t>
        <a:bodyPr rtlCol="0"/>
        <a:lstStyle/>
        <a:p>
          <a:pPr rtl="0"/>
          <a:endParaRPr lang="en-US"/>
        </a:p>
      </dgm:t>
    </dgm:pt>
    <dgm:pt modelId="{8DEA03CE-2717-4E4E-9679-0501D479577A}">
      <dgm:prSet phldrT="[Text]"/>
      <dgm:spPr/>
      <dgm:t>
        <a:bodyPr rtlCol="0"/>
        <a:lstStyle/>
        <a:p>
          <a:pPr rtl="0"/>
          <a:r>
            <a:rPr lang="bg" dirty="0" smtClean="0"/>
            <a:t>Пациенти с неумения да боравят с техника</a:t>
          </a:r>
          <a:endParaRPr lang="bg" dirty="0"/>
        </a:p>
      </dgm:t>
      <dgm:extLst/>
    </dgm:pt>
    <dgm:pt modelId="{178280F4-A258-4ACC-9A27-108D9AC837E0}" type="parTrans" cxnId="{D8E06998-089B-4513-9F45-AA944BE566BE}">
      <dgm:prSet/>
      <dgm:spPr/>
      <dgm:t>
        <a:bodyPr/>
        <a:lstStyle/>
        <a:p>
          <a:endParaRPr lang="bg-BG"/>
        </a:p>
      </dgm:t>
    </dgm:pt>
    <dgm:pt modelId="{4DBCCA6C-0725-4333-B0AA-C0E4FBB2FC37}" type="sibTrans" cxnId="{D8E06998-089B-4513-9F45-AA944BE566BE}">
      <dgm:prSet/>
      <dgm:spPr/>
      <dgm:t>
        <a:bodyPr/>
        <a:lstStyle/>
        <a:p>
          <a:endParaRPr lang="bg-BG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18C6CF4-EDEB-4539-A36D-E0355B626199}" type="pres">
      <dgm:prSet presAssocID="{FB986F71-3126-4196-BD30-74AEDC39A1C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/>
      <dgm:spPr/>
      <dgm:t>
        <a:bodyPr/>
        <a:lstStyle/>
        <a:p>
          <a:endParaRPr lang="bg-BG"/>
        </a:p>
      </dgm:t>
    </dgm:pt>
    <dgm:pt modelId="{116CBEB4-8A9D-4E16-A695-E4CA11C04B34}" type="pres">
      <dgm:prSet presAssocID="{0B00F5A8-A0EF-4111-9D86-004317B4F49E}" presName="composite2" presStyleCnt="0"/>
      <dgm:spPr/>
    </dgm:pt>
    <dgm:pt modelId="{97349448-7B8E-477B-A55E-0EAC9B692E48}" type="pres">
      <dgm:prSet presAssocID="{0B00F5A8-A0EF-4111-9D86-004317B4F49E}" presName="dummyNode2" presStyleLbl="node1" presStyleIdx="0" presStyleCnt="3"/>
      <dgm:spPr/>
    </dgm:pt>
    <dgm:pt modelId="{B5763B78-6DE4-44FE-B15B-621E8171F3F1}" type="pres">
      <dgm:prSet presAssocID="{0B00F5A8-A0EF-4111-9D86-004317B4F49E}" presName="childNode2" presStyleLbl="bgAcc1" presStyleIdx="1" presStyleCnt="3" custLinFactNeighborX="8620" custLinFactNeighborY="2354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AD6C12A-46D9-4BEE-852E-C4CAE148BC5E}" type="pres">
      <dgm:prSet presAssocID="{0B00F5A8-A0EF-4111-9D86-004317B4F49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4A22139-D574-4A53-A236-F468730CF58D}" type="pres">
      <dgm:prSet presAssocID="{0B00F5A8-A0EF-4111-9D86-004317B4F49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480CF8D-F052-49F6-A35B-4EA2E07A771A}" type="pres">
      <dgm:prSet presAssocID="{0B00F5A8-A0EF-4111-9D86-004317B4F49E}" presName="connSite2" presStyleCnt="0"/>
      <dgm:spPr/>
    </dgm:pt>
    <dgm:pt modelId="{ADD0432F-07EA-4804-B423-58D9A1ADF392}" type="pres">
      <dgm:prSet presAssocID="{CE48C676-980A-4BAC-A3C8-9ABC315DAE51}" presName="Name18" presStyleLbl="sibTrans2D1" presStyleIdx="1" presStyleCnt="2"/>
      <dgm:spPr/>
      <dgm:t>
        <a:bodyPr/>
        <a:lstStyle/>
        <a:p>
          <a:endParaRPr lang="bg-BG"/>
        </a:p>
      </dgm:t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47F5837-10E2-4FFC-A492-DB8A19EF48CA}" type="pres">
      <dgm:prSet presAssocID="{58828492-5CEF-4AFE-95CB-5D7E6A18158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96188EBE-0D80-4230-BFC4-20CA613C6440}" type="presOf" srcId="{0B00F5A8-A0EF-4111-9D86-004317B4F49E}" destId="{F4A22139-D574-4A53-A236-F468730CF58D}" srcOrd="0" destOrd="0" presId="urn:microsoft.com/office/officeart/2005/8/layout/hProcess4"/>
    <dgm:cxn modelId="{BD4A2F9F-4ED6-455C-8569-AFEF61331120}" type="presOf" srcId="{CE48C676-980A-4BAC-A3C8-9ABC315DAE51}" destId="{ADD0432F-07EA-4804-B423-58D9A1ADF392}" srcOrd="0" destOrd="0" presId="urn:microsoft.com/office/officeart/2005/8/layout/hProcess4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0C99A0E7-7B5A-462A-BC31-41CB3B1D1005}" type="presOf" srcId="{0E9DE493-19D7-4EC9-97C9-5F26233F1106}" destId="{3960CFF8-4383-4382-8D6D-F2A00F508E8D}" srcOrd="0" destOrd="0" presId="urn:microsoft.com/office/officeart/2005/8/layout/hProcess4"/>
    <dgm:cxn modelId="{FB8E4D3A-4F64-4177-9061-A25269644BFE}" type="presOf" srcId="{65B6D8B9-E558-4264-B37F-7B4B2A8896DF}" destId="{AAD6C12A-46D9-4BEE-852E-C4CAE148BC5E}" srcOrd="1" destOrd="0" presId="urn:microsoft.com/office/officeart/2005/8/layout/hProcess4"/>
    <dgm:cxn modelId="{C1DE0BC6-C3B5-492D-B7CF-31858A36BD18}" type="presOf" srcId="{8DEA03CE-2717-4E4E-9679-0501D479577A}" destId="{843715D2-C2C2-41EB-BDA3-21230FBA46DB}" srcOrd="1" destOrd="1" presId="urn:microsoft.com/office/officeart/2005/8/layout/hProcess4"/>
    <dgm:cxn modelId="{E9730C94-0A42-4F8E-B45A-02CE25449719}" type="presOf" srcId="{AB2E8498-CC81-452F-A895-08F3845AA347}" destId="{BFE859F2-A9E8-4F95-9161-8EC68F2D30C4}" srcOrd="1" destOrd="0" presId="urn:microsoft.com/office/officeart/2005/8/layout/hProcess4"/>
    <dgm:cxn modelId="{0731A115-58A3-481B-8A1D-4C0F1D56F785}" type="presOf" srcId="{FB986F71-3126-4196-BD30-74AEDC39A1CA}" destId="{E18C6CF4-EDEB-4539-A36D-E0355B626199}" srcOrd="0" destOrd="0" presId="urn:microsoft.com/office/officeart/2005/8/layout/hProcess4"/>
    <dgm:cxn modelId="{C875BEE4-598B-4FE7-9AAC-474318887EB0}" type="presOf" srcId="{D0B150DF-3AA4-454C-8652-25880449C422}" destId="{6A63D16E-EEE6-4267-97EA-5AD7D2BC4E84}" srcOrd="0" destOrd="0" presId="urn:microsoft.com/office/officeart/2005/8/layout/hProcess4"/>
    <dgm:cxn modelId="{D8E06998-089B-4513-9F45-AA944BE566BE}" srcId="{58828492-5CEF-4AFE-95CB-5D7E6A18158B}" destId="{8DEA03CE-2717-4E4E-9679-0501D479577A}" srcOrd="1" destOrd="0" parTransId="{178280F4-A258-4ACC-9A27-108D9AC837E0}" sibTransId="{4DBCCA6C-0725-4333-B0AA-C0E4FBB2FC37}"/>
    <dgm:cxn modelId="{B9E218AD-13B0-4682-A25B-5E5B6D64FC88}" type="presOf" srcId="{8DEA03CE-2717-4E4E-9679-0501D479577A}" destId="{69C28D3B-E083-42DF-9EA0-916CA12125A9}" srcOrd="0" destOrd="1" presId="urn:microsoft.com/office/officeart/2005/8/layout/hProcess4"/>
    <dgm:cxn modelId="{DC0556BF-DB8E-4C8C-A27B-FEA575AE48F1}" type="presOf" srcId="{68838C34-4D02-49F8-ADD7-BFA90D87B7EA}" destId="{843715D2-C2C2-41EB-BDA3-21230FBA46DB}" srcOrd="1" destOrd="0" presId="urn:microsoft.com/office/officeart/2005/8/layout/hProcess4"/>
    <dgm:cxn modelId="{56878CDA-253E-4C45-8745-6F7C37074EAE}" type="presOf" srcId="{58828492-5CEF-4AFE-95CB-5D7E6A18158B}" destId="{047F5837-10E2-4FFC-A492-DB8A19EF48CA}" srcOrd="0" destOrd="0" presId="urn:microsoft.com/office/officeart/2005/8/layout/hProcess4"/>
    <dgm:cxn modelId="{CA96E113-7151-48C8-B4D5-7AA211772CC8}" srcId="{0B00F5A8-A0EF-4111-9D86-004317B4F49E}" destId="{65B6D8B9-E558-4264-B37F-7B4B2A8896DF}" srcOrd="0" destOrd="0" parTransId="{04F5A724-3AA7-4E78-B992-BCB3E916993F}" sibTransId="{370A79FF-9957-49E1-811F-78AB198DD9E0}"/>
    <dgm:cxn modelId="{1BE66046-E00C-4ECF-A4C7-64A3E9346530}" type="presOf" srcId="{68838C34-4D02-49F8-ADD7-BFA90D87B7EA}" destId="{69C28D3B-E083-42DF-9EA0-916CA12125A9}" srcOrd="0" destOrd="0" presId="urn:microsoft.com/office/officeart/2005/8/layout/hProcess4"/>
    <dgm:cxn modelId="{1425CB4C-03FD-4419-B479-929EE12670A9}" type="presOf" srcId="{65B6D8B9-E558-4264-B37F-7B4B2A8896DF}" destId="{B5763B78-6DE4-44FE-B15B-621E8171F3F1}" srcOrd="0" destOrd="0" presId="urn:microsoft.com/office/officeart/2005/8/layout/hProcess4"/>
    <dgm:cxn modelId="{86F910E7-C9D0-48E5-A3A3-C70127E96FC1}" srcId="{0E9DE493-19D7-4EC9-97C9-5F26233F1106}" destId="{0B00F5A8-A0EF-4111-9D86-004317B4F49E}" srcOrd="1" destOrd="0" parTransId="{EC916B99-8D26-4265-B7BE-BB461C68DA5C}" sibTransId="{CE48C676-980A-4BAC-A3C8-9ABC315DAE51}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792CF8D9-766B-49FE-B851-31297691E0C7}" type="presOf" srcId="{AB2E8498-CC81-452F-A895-08F3845AA347}" destId="{96015622-8A46-45CF-A72A-2856B699B374}" srcOrd="0" destOrd="0" presId="urn:microsoft.com/office/officeart/2005/8/layout/hProcess4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7BE7AED0-385C-460E-A868-06962FF7BF4D}" type="presParOf" srcId="{3960CFF8-4383-4382-8D6D-F2A00F508E8D}" destId="{366CFF54-5C8F-47F9-BFD8-D9AF3EADDA3E}" srcOrd="0" destOrd="0" presId="urn:microsoft.com/office/officeart/2005/8/layout/hProcess4"/>
    <dgm:cxn modelId="{7C708C67-6B57-4F62-BFC8-44484A4BB8C4}" type="presParOf" srcId="{3960CFF8-4383-4382-8D6D-F2A00F508E8D}" destId="{13688FBD-4079-41FE-A6A2-B5B0F293E6BF}" srcOrd="1" destOrd="0" presId="urn:microsoft.com/office/officeart/2005/8/layout/hProcess4"/>
    <dgm:cxn modelId="{697CCE2B-9683-4DC0-A208-89C15D73093F}" type="presParOf" srcId="{3960CFF8-4383-4382-8D6D-F2A00F508E8D}" destId="{224851B6-C14D-49DE-883B-A13003DA4601}" srcOrd="2" destOrd="0" presId="urn:microsoft.com/office/officeart/2005/8/layout/hProcess4"/>
    <dgm:cxn modelId="{FB980B6C-7B77-4691-82C5-788FE8D96E48}" type="presParOf" srcId="{224851B6-C14D-49DE-883B-A13003DA4601}" destId="{1439717B-283C-48FF-AF62-1990F52B6512}" srcOrd="0" destOrd="0" presId="urn:microsoft.com/office/officeart/2005/8/layout/hProcess4"/>
    <dgm:cxn modelId="{77B1C0E7-D435-456C-A00F-39975DCDAA0B}" type="presParOf" srcId="{1439717B-283C-48FF-AF62-1990F52B6512}" destId="{BCCE6711-D1D8-4B2C-917E-41AB5A6114A8}" srcOrd="0" destOrd="0" presId="urn:microsoft.com/office/officeart/2005/8/layout/hProcess4"/>
    <dgm:cxn modelId="{983A13E1-DBFA-4048-8932-72A07B33F957}" type="presParOf" srcId="{1439717B-283C-48FF-AF62-1990F52B6512}" destId="{96015622-8A46-45CF-A72A-2856B699B374}" srcOrd="1" destOrd="0" presId="urn:microsoft.com/office/officeart/2005/8/layout/hProcess4"/>
    <dgm:cxn modelId="{9E4D9DC2-5878-4DF4-8197-C19BA06D0937}" type="presParOf" srcId="{1439717B-283C-48FF-AF62-1990F52B6512}" destId="{BFE859F2-A9E8-4F95-9161-8EC68F2D30C4}" srcOrd="2" destOrd="0" presId="urn:microsoft.com/office/officeart/2005/8/layout/hProcess4"/>
    <dgm:cxn modelId="{5175F6D1-9CB0-4593-BAC3-692D80EF050C}" type="presParOf" srcId="{1439717B-283C-48FF-AF62-1990F52B6512}" destId="{E18C6CF4-EDEB-4539-A36D-E0355B626199}" srcOrd="3" destOrd="0" presId="urn:microsoft.com/office/officeart/2005/8/layout/hProcess4"/>
    <dgm:cxn modelId="{43BDCF09-31AC-43B0-805E-DD1025F260DD}" type="presParOf" srcId="{1439717B-283C-48FF-AF62-1990F52B6512}" destId="{D9FCD5E9-9E94-4534-BAB4-3DB8EB44E7D0}" srcOrd="4" destOrd="0" presId="urn:microsoft.com/office/officeart/2005/8/layout/hProcess4"/>
    <dgm:cxn modelId="{6A5928FD-0A79-4F7E-879C-5F088F4602E9}" type="presParOf" srcId="{224851B6-C14D-49DE-883B-A13003DA4601}" destId="{6A63D16E-EEE6-4267-97EA-5AD7D2BC4E84}" srcOrd="1" destOrd="0" presId="urn:microsoft.com/office/officeart/2005/8/layout/hProcess4"/>
    <dgm:cxn modelId="{55AA53E7-A1B5-4C6B-9B95-DC499BC50CCE}" type="presParOf" srcId="{224851B6-C14D-49DE-883B-A13003DA4601}" destId="{116CBEB4-8A9D-4E16-A695-E4CA11C04B34}" srcOrd="2" destOrd="0" presId="urn:microsoft.com/office/officeart/2005/8/layout/hProcess4"/>
    <dgm:cxn modelId="{8C19C580-0FCF-4107-BB2F-A832ED28E6C3}" type="presParOf" srcId="{116CBEB4-8A9D-4E16-A695-E4CA11C04B34}" destId="{97349448-7B8E-477B-A55E-0EAC9B692E48}" srcOrd="0" destOrd="0" presId="urn:microsoft.com/office/officeart/2005/8/layout/hProcess4"/>
    <dgm:cxn modelId="{112F6786-A3D5-4889-ABD0-EC7FA393ABDD}" type="presParOf" srcId="{116CBEB4-8A9D-4E16-A695-E4CA11C04B34}" destId="{B5763B78-6DE4-44FE-B15B-621E8171F3F1}" srcOrd="1" destOrd="0" presId="urn:microsoft.com/office/officeart/2005/8/layout/hProcess4"/>
    <dgm:cxn modelId="{36A863C8-B9A7-4507-AB9F-EE38C4F72425}" type="presParOf" srcId="{116CBEB4-8A9D-4E16-A695-E4CA11C04B34}" destId="{AAD6C12A-46D9-4BEE-852E-C4CAE148BC5E}" srcOrd="2" destOrd="0" presId="urn:microsoft.com/office/officeart/2005/8/layout/hProcess4"/>
    <dgm:cxn modelId="{B6519C63-DA82-4301-B9C9-E0313B1E601B}" type="presParOf" srcId="{116CBEB4-8A9D-4E16-A695-E4CA11C04B34}" destId="{F4A22139-D574-4A53-A236-F468730CF58D}" srcOrd="3" destOrd="0" presId="urn:microsoft.com/office/officeart/2005/8/layout/hProcess4"/>
    <dgm:cxn modelId="{FB28275B-03DE-419C-A880-3E7C8D7B6F09}" type="presParOf" srcId="{116CBEB4-8A9D-4E16-A695-E4CA11C04B34}" destId="{F480CF8D-F052-49F6-A35B-4EA2E07A771A}" srcOrd="4" destOrd="0" presId="urn:microsoft.com/office/officeart/2005/8/layout/hProcess4"/>
    <dgm:cxn modelId="{FE79E02D-70AA-4964-8D6C-3BF994944C0C}" type="presParOf" srcId="{224851B6-C14D-49DE-883B-A13003DA4601}" destId="{ADD0432F-07EA-4804-B423-58D9A1ADF392}" srcOrd="3" destOrd="0" presId="urn:microsoft.com/office/officeart/2005/8/layout/hProcess4"/>
    <dgm:cxn modelId="{470A6CA6-A9CE-464F-84DB-5DC13565A2C8}" type="presParOf" srcId="{224851B6-C14D-49DE-883B-A13003DA4601}" destId="{A874A3A3-A340-4ABC-99B5-7529D4415335}" srcOrd="4" destOrd="0" presId="urn:microsoft.com/office/officeart/2005/8/layout/hProcess4"/>
    <dgm:cxn modelId="{F6B1C4DA-988E-4055-9765-306F5A98CD06}" type="presParOf" srcId="{A874A3A3-A340-4ABC-99B5-7529D4415335}" destId="{14032C0B-60AE-432B-A713-F993D1C4BA8F}" srcOrd="0" destOrd="0" presId="urn:microsoft.com/office/officeart/2005/8/layout/hProcess4"/>
    <dgm:cxn modelId="{F9FB30AF-82A1-4872-8383-99625B6C2D69}" type="presParOf" srcId="{A874A3A3-A340-4ABC-99B5-7529D4415335}" destId="{69C28D3B-E083-42DF-9EA0-916CA12125A9}" srcOrd="1" destOrd="0" presId="urn:microsoft.com/office/officeart/2005/8/layout/hProcess4"/>
    <dgm:cxn modelId="{16665CFF-3E48-4ABD-A683-4C6BF569EDAE}" type="presParOf" srcId="{A874A3A3-A340-4ABC-99B5-7529D4415335}" destId="{843715D2-C2C2-41EB-BDA3-21230FBA46DB}" srcOrd="2" destOrd="0" presId="urn:microsoft.com/office/officeart/2005/8/layout/hProcess4"/>
    <dgm:cxn modelId="{A27E2538-F421-4EB9-A2F6-3C451A831951}" type="presParOf" srcId="{A874A3A3-A340-4ABC-99B5-7529D4415335}" destId="{047F5837-10E2-4FFC-A492-DB8A19EF48CA}" srcOrd="3" destOrd="0" presId="urn:microsoft.com/office/officeart/2005/8/layout/hProcess4"/>
    <dgm:cxn modelId="{043CCFDB-C988-4DED-8C9A-2A3B586895E5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259918" y="921758"/>
          <a:ext cx="2147479" cy="177122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err="1" smtClean="0"/>
            <a:t>Както</a:t>
          </a:r>
          <a:r>
            <a:rPr lang="ru-RU" sz="1100" kern="1200" dirty="0" smtClean="0"/>
            <a:t> при всяка друга технология, при </a:t>
          </a:r>
          <a:r>
            <a:rPr lang="ru-RU" sz="1100" kern="1200" dirty="0" err="1" smtClean="0"/>
            <a:t>която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има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електронен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пренос</a:t>
          </a:r>
          <a:r>
            <a:rPr lang="ru-RU" sz="1100" kern="1200" dirty="0" smtClean="0"/>
            <a:t> на </a:t>
          </a:r>
          <a:r>
            <a:rPr lang="ru-RU" sz="1100" kern="1200" dirty="0" err="1" smtClean="0"/>
            <a:t>данни</a:t>
          </a:r>
          <a:r>
            <a:rPr lang="ru-RU" sz="1100" kern="1200" dirty="0" smtClean="0"/>
            <a:t>, </a:t>
          </a:r>
          <a:r>
            <a:rPr lang="ru-RU" sz="1100" kern="1200" dirty="0" err="1" smtClean="0"/>
            <a:t>така</a:t>
          </a:r>
          <a:r>
            <a:rPr lang="ru-RU" sz="1100" kern="1200" dirty="0" smtClean="0"/>
            <a:t> и </a:t>
          </a:r>
          <a:r>
            <a:rPr lang="ru-RU" sz="1100" kern="1200" dirty="0" err="1" smtClean="0"/>
            <a:t>телемедицината</a:t>
          </a:r>
          <a:r>
            <a:rPr lang="ru-RU" sz="1100" kern="1200" dirty="0" smtClean="0"/>
            <a:t> е </a:t>
          </a:r>
          <a:r>
            <a:rPr lang="ru-RU" sz="1100" kern="1200" dirty="0" err="1" smtClean="0"/>
            <a:t>потенциално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застрашена</a:t>
          </a:r>
          <a:r>
            <a:rPr lang="ru-RU" sz="1100" kern="1200" dirty="0" smtClean="0"/>
            <a:t> от </a:t>
          </a:r>
          <a:r>
            <a:rPr lang="ru-RU" sz="1100" kern="1200" dirty="0" err="1" smtClean="0"/>
            <a:t>хакерски</a:t>
          </a:r>
          <a:r>
            <a:rPr lang="ru-RU" sz="1100" kern="1200" dirty="0" smtClean="0"/>
            <a:t> атаки и </a:t>
          </a:r>
          <a:r>
            <a:rPr lang="ru-RU" sz="1100" kern="1200" dirty="0" err="1" smtClean="0"/>
            <a:t>пробиви</a:t>
          </a:r>
          <a:r>
            <a:rPr lang="ru-RU" sz="1100" kern="1200" dirty="0" smtClean="0"/>
            <a:t> в </a:t>
          </a:r>
          <a:r>
            <a:rPr lang="ru-RU" sz="1100" kern="1200" dirty="0" err="1" smtClean="0"/>
            <a:t>сигурността</a:t>
          </a:r>
          <a:r>
            <a:rPr lang="ru-RU" sz="1100" kern="1200" dirty="0" smtClean="0"/>
            <a:t>.</a:t>
          </a:r>
          <a:endParaRPr lang="bg" sz="1100" kern="1200" dirty="0"/>
        </a:p>
      </dsp:txBody>
      <dsp:txXfrm>
        <a:off x="300679" y="962519"/>
        <a:ext cx="2065957" cy="1310152"/>
      </dsp:txXfrm>
    </dsp:sp>
    <dsp:sp modelId="{6A63D16E-EEE6-4267-97EA-5AD7D2BC4E84}">
      <dsp:nvSpPr>
        <dsp:cNvPr id="0" name=""/>
        <dsp:cNvSpPr/>
      </dsp:nvSpPr>
      <dsp:spPr>
        <a:xfrm>
          <a:off x="1527065" y="1293385"/>
          <a:ext cx="2740403" cy="2740403"/>
        </a:xfrm>
        <a:prstGeom prst="leftCircularArrow">
          <a:avLst>
            <a:gd name="adj1" fmla="val 3269"/>
            <a:gd name="adj2" fmla="val 403357"/>
            <a:gd name="adj3" fmla="val 2830245"/>
            <a:gd name="adj4" fmla="val 9675866"/>
            <a:gd name="adj5" fmla="val 381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737136" y="2313432"/>
          <a:ext cx="1908870" cy="759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600" kern="1200" dirty="0" smtClean="0"/>
            <a:t>Киберсигурност</a:t>
          </a:r>
          <a:endParaRPr lang="bg" sz="1600" kern="1200" dirty="0"/>
        </a:p>
      </dsp:txBody>
      <dsp:txXfrm>
        <a:off x="759369" y="2335665"/>
        <a:ext cx="1864404" cy="714628"/>
      </dsp:txXfrm>
    </dsp:sp>
    <dsp:sp modelId="{B5763B78-6DE4-44FE-B15B-621E8171F3F1}">
      <dsp:nvSpPr>
        <dsp:cNvPr id="0" name=""/>
        <dsp:cNvSpPr/>
      </dsp:nvSpPr>
      <dsp:spPr>
        <a:xfrm>
          <a:off x="3257680" y="1338792"/>
          <a:ext cx="2147479" cy="177122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rtlCol="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" sz="1100" kern="1200" dirty="0" smtClean="0"/>
            <a:t>Когато трябва да се изпише рецепта на хартиен носител </a:t>
          </a:r>
          <a:endParaRPr lang="bg" sz="1100" kern="1200" dirty="0"/>
        </a:p>
      </dsp:txBody>
      <dsp:txXfrm>
        <a:off x="3298441" y="1759100"/>
        <a:ext cx="2065957" cy="1310152"/>
      </dsp:txXfrm>
    </dsp:sp>
    <dsp:sp modelId="{ADD0432F-07EA-4804-B423-58D9A1ADF392}">
      <dsp:nvSpPr>
        <dsp:cNvPr id="0" name=""/>
        <dsp:cNvSpPr/>
      </dsp:nvSpPr>
      <dsp:spPr>
        <a:xfrm>
          <a:off x="4240074" y="-203318"/>
          <a:ext cx="2756352" cy="2756352"/>
        </a:xfrm>
        <a:prstGeom prst="circularArrow">
          <a:avLst>
            <a:gd name="adj1" fmla="val 3250"/>
            <a:gd name="adj2" fmla="val 400844"/>
            <a:gd name="adj3" fmla="val 19423646"/>
            <a:gd name="adj4" fmla="val 12575511"/>
            <a:gd name="adj5" fmla="val 379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A22139-D574-4A53-A236-F468730CF58D}">
      <dsp:nvSpPr>
        <dsp:cNvPr id="0" name=""/>
        <dsp:cNvSpPr/>
      </dsp:nvSpPr>
      <dsp:spPr>
        <a:xfrm>
          <a:off x="3549785" y="542210"/>
          <a:ext cx="1908870" cy="759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Проблеми</a:t>
          </a:r>
          <a:r>
            <a:rPr lang="ru-RU" sz="1600" kern="1200" dirty="0" smtClean="0"/>
            <a:t> при </a:t>
          </a:r>
          <a:r>
            <a:rPr lang="ru-RU" sz="1600" kern="1200" dirty="0" err="1" smtClean="0"/>
            <a:t>изписването</a:t>
          </a:r>
          <a:r>
            <a:rPr lang="ru-RU" sz="1600" kern="1200" dirty="0" smtClean="0"/>
            <a:t> на лекарства</a:t>
          </a:r>
          <a:endParaRPr lang="bg" sz="1600" kern="1200" dirty="0"/>
        </a:p>
      </dsp:txBody>
      <dsp:txXfrm>
        <a:off x="3572018" y="564443"/>
        <a:ext cx="1864404" cy="714628"/>
      </dsp:txXfrm>
    </dsp:sp>
    <dsp:sp modelId="{69C28D3B-E083-42DF-9EA0-916CA12125A9}">
      <dsp:nvSpPr>
        <dsp:cNvPr id="0" name=""/>
        <dsp:cNvSpPr/>
      </dsp:nvSpPr>
      <dsp:spPr>
        <a:xfrm>
          <a:off x="5885218" y="921758"/>
          <a:ext cx="2147479" cy="177122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rtlCol="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" sz="1100" kern="1200" dirty="0" smtClean="0"/>
            <a:t>Не добре обучени специалисти за работа с телестанции и медкеъри</a:t>
          </a:r>
          <a:endParaRPr lang="bg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" sz="1100" kern="1200" dirty="0" smtClean="0"/>
            <a:t>Пациенти с неумения да боравят с техника</a:t>
          </a:r>
          <a:endParaRPr lang="bg" sz="1100" kern="1200" dirty="0"/>
        </a:p>
      </dsp:txBody>
      <dsp:txXfrm>
        <a:off x="5925979" y="962519"/>
        <a:ext cx="2065957" cy="1310152"/>
      </dsp:txXfrm>
    </dsp:sp>
    <dsp:sp modelId="{047F5837-10E2-4FFC-A492-DB8A19EF48CA}">
      <dsp:nvSpPr>
        <dsp:cNvPr id="0" name=""/>
        <dsp:cNvSpPr/>
      </dsp:nvSpPr>
      <dsp:spPr>
        <a:xfrm>
          <a:off x="6362435" y="2313432"/>
          <a:ext cx="1908870" cy="759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600" kern="1200" dirty="0" smtClean="0"/>
            <a:t>Проблеми с техниката</a:t>
          </a:r>
          <a:endParaRPr lang="bg" sz="1600" kern="1200" dirty="0"/>
        </a:p>
      </dsp:txBody>
      <dsp:txXfrm>
        <a:off x="6384668" y="2335665"/>
        <a:ext cx="1864404" cy="714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5E39A3-9FFF-4925-A0EE-2081235DEEC4}" type="datetime1">
              <a:rPr lang="bg-BG" smtClean="0"/>
              <a:t>19.6.2023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9F912AB-2776-42F2-A957-313FC7EFEDB9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B5A78C-D6B2-45D4-B485-C21104849576}" type="datetime1">
              <a:rPr lang="bg-BG" smtClean="0"/>
              <a:t>19.6.2023 г.</a:t>
            </a:fld>
            <a:endParaRPr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0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" dirty="0" smtClean="0"/>
              <a:t>Щракнете, за да редактирате стиловете на текста на образеца</a:t>
            </a:r>
          </a:p>
          <a:p>
            <a:pPr lvl="1" rtl="0"/>
            <a:r>
              <a:rPr lang="bg-BG" noProof="0" dirty="0" smtClean="0"/>
              <a:t>Второ ниво</a:t>
            </a:r>
          </a:p>
          <a:p>
            <a:pPr lvl="2" rtl="0"/>
            <a:r>
              <a:rPr lang="bg-BG" noProof="0" dirty="0" smtClean="0"/>
              <a:t>Трето ниво</a:t>
            </a:r>
          </a:p>
          <a:p>
            <a:pPr lvl="3" rtl="0"/>
            <a:r>
              <a:rPr lang="bg-BG" noProof="0" dirty="0" smtClean="0"/>
              <a:t>Четвърто ниво</a:t>
            </a:r>
          </a:p>
          <a:p>
            <a:pPr lvl="4" rtl="0"/>
            <a:r>
              <a:rPr lang="bg-BG" noProof="0" dirty="0" smtClean="0"/>
              <a:t>Пето ниво</a:t>
            </a:r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3199CD-3E1B-4AE6-990F-76F925F5EA9F}" type="slidenum">
              <a:rPr lang="bg-BG" smtClean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bg-BG" smtClean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58598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bg-BG" smtClean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5510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34" y="685800"/>
            <a:ext cx="7998916" cy="2971801"/>
          </a:xfrm>
        </p:spPr>
        <p:txBody>
          <a:bodyPr anchor="b">
            <a:normAutofit/>
          </a:bodyPr>
          <a:lstStyle>
            <a:lvl1pPr algn="l">
              <a:defRPr sz="4799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34" y="3843868"/>
            <a:ext cx="6399133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0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7E457B-7965-430A-BD99-25E67E492117}" type="datetime1">
              <a:rPr lang="bg-BG" smtClean="0"/>
              <a:t>19.6.2023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" smtClean="0"/>
              <a:t>Добавяне на долен колонтитул</a:t>
            </a:r>
            <a:endParaRPr lang="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5869" y="8467"/>
            <a:ext cx="3809008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6580" y="91546"/>
            <a:ext cx="607907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3941" y="228600"/>
            <a:ext cx="495171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3927" y="32279"/>
            <a:ext cx="4851725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3383" y="609602"/>
            <a:ext cx="4342268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7582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621" y="533400"/>
            <a:ext cx="10815995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164" y="3843867"/>
            <a:ext cx="8302047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7E457B-7965-430A-BD99-25E67E492117}" type="datetime1">
              <a:rPr lang="bg-BG" smtClean="0"/>
              <a:t>19.6.2023 г.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" smtClean="0"/>
              <a:t>Добавяне на долен колонтитул</a:t>
            </a:r>
            <a:endParaRPr lang="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412447015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anchor="ctr">
            <a:normAutofit/>
          </a:bodyPr>
          <a:lstStyle>
            <a:lvl1pPr algn="l">
              <a:defRPr sz="3199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114800"/>
            <a:ext cx="8533765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7E457B-7965-430A-BD99-25E67E492117}" type="datetime1">
              <a:rPr lang="bg-BG" smtClean="0"/>
              <a:t>19.6.2023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" smtClean="0"/>
              <a:t>Добавяне на долен колонтитул</a:t>
            </a:r>
            <a:endParaRPr lang="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4459074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685800"/>
            <a:ext cx="9141620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5835" y="3429000"/>
            <a:ext cx="853217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301068"/>
            <a:ext cx="8532178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7E457B-7965-430A-BD99-25E67E492117}" type="datetime1">
              <a:rPr lang="bg-BG" smtClean="0"/>
              <a:t>19.6.2023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" smtClean="0"/>
              <a:t>Добавяне на долен колонтитул</a:t>
            </a:r>
            <a:endParaRPr lang="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922675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3429000"/>
            <a:ext cx="8532178" cy="1697400"/>
          </a:xfrm>
        </p:spPr>
        <p:txBody>
          <a:bodyPr anchor="b">
            <a:normAutofit/>
          </a:bodyPr>
          <a:lstStyle>
            <a:lvl1pPr algn="l">
              <a:defRPr sz="3199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3" y="5132981"/>
            <a:ext cx="853376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7E457B-7965-430A-BD99-25E67E492117}" type="datetime1">
              <a:rPr lang="bg-BG" smtClean="0"/>
              <a:t>19.6.2023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" smtClean="0"/>
              <a:t>Добавяне на долен колонтитул</a:t>
            </a:r>
            <a:endParaRPr lang="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35911044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685800"/>
            <a:ext cx="9141619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5" y="3928534"/>
            <a:ext cx="8532178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978400"/>
            <a:ext cx="8532178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7E457B-7965-430A-BD99-25E67E492117}" type="datetime1">
              <a:rPr lang="bg-BG" smtClean="0"/>
              <a:t>19.6.2023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" smtClean="0"/>
              <a:t>Добавяне на долен колонтитул</a:t>
            </a:r>
            <a:endParaRPr lang="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85996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4" y="3928534"/>
            <a:ext cx="853217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766733"/>
            <a:ext cx="8532178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7E457B-7965-430A-BD99-25E67E492117}" type="datetime1">
              <a:rPr lang="bg-BG" smtClean="0"/>
              <a:t>19.6.2023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" smtClean="0"/>
              <a:t>Добавяне на долен колонтитул</a:t>
            </a:r>
            <a:endParaRPr lang="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10418649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7E457B-7965-430A-BD99-25E67E492117}" type="datetime1">
              <a:rPr lang="bg-BG" smtClean="0"/>
              <a:t>19.6.2023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" smtClean="0"/>
              <a:t>Добавяне на долен колонтитул</a:t>
            </a:r>
            <a:endParaRPr lang="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77959271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2950" y="685800"/>
            <a:ext cx="2056864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1" y="685800"/>
            <a:ext cx="7821163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7E457B-7965-430A-BD99-25E67E492117}" type="datetime1">
              <a:rPr lang="bg-BG" smtClean="0"/>
              <a:t>19.6.2023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" smtClean="0"/>
              <a:t>Добавяне на долен колонтитул</a:t>
            </a:r>
            <a:endParaRPr lang="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9364755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7E457B-7965-430A-BD99-25E67E492117}" type="datetime1">
              <a:rPr lang="bg-BG" smtClean="0"/>
              <a:t>19.6.2023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" smtClean="0"/>
              <a:t>Добавяне на долен колонтитул</a:t>
            </a:r>
            <a:endParaRPr lang="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79189126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2006600"/>
            <a:ext cx="8532178" cy="2281600"/>
          </a:xfrm>
        </p:spPr>
        <p:txBody>
          <a:bodyPr anchor="b">
            <a:normAutofit/>
          </a:bodyPr>
          <a:lstStyle>
            <a:lvl1pPr algn="l">
              <a:defRPr sz="3599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495800"/>
            <a:ext cx="8532178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7E457B-7965-430A-BD99-25E67E492117}" type="datetime1">
              <a:rPr lang="bg-BG" smtClean="0"/>
              <a:t>19.6.2023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" smtClean="0"/>
              <a:t>Добавяне на долен колонтитул</a:t>
            </a:r>
            <a:endParaRPr lang="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21306252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033" y="685801"/>
            <a:ext cx="4936369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621" y="685801"/>
            <a:ext cx="4933194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7E457B-7965-430A-BD99-25E67E492117}" type="datetime1">
              <a:rPr lang="bg-BG" smtClean="0"/>
              <a:t>19.6.2023 г.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" smtClean="0"/>
              <a:t>Добавяне на долен колонтитул</a:t>
            </a:r>
            <a:endParaRPr lang="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406740618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827" y="685800"/>
            <a:ext cx="4648576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33" y="1270529"/>
            <a:ext cx="4936369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7483" y="685800"/>
            <a:ext cx="4663919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5033" y="1262062"/>
            <a:ext cx="4927904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7E457B-7965-430A-BD99-25E67E492117}" type="datetime1">
              <a:rPr lang="bg-BG" smtClean="0"/>
              <a:t>19.6.2023 г.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" smtClean="0"/>
              <a:t>Добавяне на долен колонтитул</a:t>
            </a:r>
            <a:endParaRPr lang="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56888517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7E457B-7965-430A-BD99-25E67E492117}" type="datetime1">
              <a:rPr lang="bg-BG" smtClean="0"/>
              <a:t>19.6.2023 г.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" smtClean="0"/>
              <a:t>Добавяне на долен колонтитул</a:t>
            </a:r>
            <a:endParaRPr lang="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68325197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7E457B-7965-430A-BD99-25E67E492117}" type="datetime1">
              <a:rPr lang="bg-BG" smtClean="0"/>
              <a:t>19.6.2023 г.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" smtClean="0"/>
              <a:t>Добавяне на долен колонтитул</a:t>
            </a:r>
            <a:endParaRPr lang="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34507685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167" y="685800"/>
            <a:ext cx="3656648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685800"/>
            <a:ext cx="5942053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3167" y="2209800"/>
            <a:ext cx="3656648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7E457B-7965-430A-BD99-25E67E492117}" type="datetime1">
              <a:rPr lang="bg-BG" smtClean="0"/>
              <a:t>19.6.2023 г.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" smtClean="0"/>
              <a:t>Добавяне на долен колонтитул</a:t>
            </a:r>
            <a:endParaRPr lang="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6463917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582" y="1447800"/>
            <a:ext cx="6018232" cy="11430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8754" y="914400"/>
            <a:ext cx="3280120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582" y="2777067"/>
            <a:ext cx="6019820" cy="2048933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7E457B-7965-430A-BD99-25E67E492117}" type="datetime1">
              <a:rPr lang="bg-BG" smtClean="0"/>
              <a:t>19.6.2023 г.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" smtClean="0"/>
              <a:t>Добавяне на долен колонтитул</a:t>
            </a:r>
            <a:endParaRPr lang="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55575688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4572" y="2963334"/>
            <a:ext cx="2981081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34" y="4487333"/>
            <a:ext cx="8532178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685801"/>
            <a:ext cx="8532178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1833" y="6172201"/>
            <a:ext cx="159978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CB7E457B-7965-430A-BD99-25E67E492117}" type="datetime1">
              <a:rPr lang="bg-BG" smtClean="0"/>
              <a:t>19.6.2023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034" y="6172201"/>
            <a:ext cx="754183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r>
              <a:rPr lang="bg" smtClean="0"/>
              <a:t>Добавяне на долен колонтитул</a:t>
            </a:r>
            <a:endParaRPr lang="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02" y="5578476"/>
            <a:ext cx="1141948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19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2A013F82-EE5E-44EE-A61D-E31C6657F26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88228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680320"/>
          </a:xfrm>
        </p:spPr>
        <p:txBody>
          <a:bodyPr rtlCol="0">
            <a:normAutofit/>
          </a:bodyPr>
          <a:lstStyle/>
          <a:p>
            <a:pPr algn="ctr" rtl="0"/>
            <a:r>
              <a:rPr lang="bg" sz="6000" dirty="0" smtClean="0"/>
              <a:t>ТЕЛЕМЕДИЦИНА</a:t>
            </a:r>
            <a:br>
              <a:rPr lang="bg" sz="6000" dirty="0" smtClean="0"/>
            </a:br>
            <a:endParaRPr lang="bg" sz="60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413892" y="3899520"/>
            <a:ext cx="8229600" cy="2121768"/>
          </a:xfrm>
        </p:spPr>
        <p:txBody>
          <a:bodyPr rtlCol="0">
            <a:normAutofit fontScale="47500" lnSpcReduction="20000"/>
          </a:bodyPr>
          <a:lstStyle/>
          <a:p>
            <a:pPr algn="ctr"/>
            <a:r>
              <a:rPr lang="bg" sz="6000" cap="none" spc="0" dirty="0" smtClean="0">
                <a:ln w="9525">
                  <a:noFill/>
                  <a:prstDash val="solid"/>
                </a:ln>
                <a:solidFill>
                  <a:prstClr val="white"/>
                </a:solidFill>
                <a:ea typeface="+mj-ea"/>
                <a:cs typeface="+mj-cs"/>
              </a:rPr>
              <a:t>ОБЩИНА БУРГАС</a:t>
            </a:r>
            <a:endParaRPr lang="en-US" sz="6000" cap="none" spc="0" dirty="0" smtClean="0">
              <a:ln w="9525">
                <a:noFill/>
                <a:prstDash val="solid"/>
              </a:ln>
              <a:solidFill>
                <a:prstClr val="white"/>
              </a:solidFill>
              <a:ea typeface="+mj-ea"/>
              <a:cs typeface="+mj-cs"/>
            </a:endParaRPr>
          </a:p>
          <a:p>
            <a:pPr algn="ctr"/>
            <a:endParaRPr lang="en-US" sz="6000" cap="none" spc="0" dirty="0">
              <a:ln w="9525">
                <a:noFill/>
                <a:prstDash val="solid"/>
              </a:ln>
              <a:solidFill>
                <a:prstClr val="white"/>
              </a:solidFill>
              <a:ea typeface="+mj-ea"/>
              <a:cs typeface="+mj-cs"/>
            </a:endParaRPr>
          </a:p>
          <a:p>
            <a:pPr algn="ctr"/>
            <a:r>
              <a:rPr lang="en-US" sz="6000" cap="none" spc="0" dirty="0" smtClean="0">
                <a:ln w="9525">
                  <a:noFill/>
                  <a:prstDash val="solid"/>
                </a:ln>
                <a:solidFill>
                  <a:prstClr val="white"/>
                </a:solidFill>
                <a:ea typeface="+mj-ea"/>
                <a:cs typeface="+mj-cs"/>
              </a:rPr>
              <a:t>15.06.2023 </a:t>
            </a:r>
            <a:r>
              <a:rPr lang="bg-BG" sz="6000" cap="none" spc="0" dirty="0" smtClean="0">
                <a:ln w="9525">
                  <a:noFill/>
                  <a:prstDash val="solid"/>
                </a:ln>
                <a:solidFill>
                  <a:prstClr val="white"/>
                </a:solidFill>
                <a:ea typeface="+mj-ea"/>
                <a:cs typeface="+mj-cs"/>
              </a:rPr>
              <a:t>г.</a:t>
            </a:r>
            <a:endParaRPr lang="en-US" sz="6000" cap="none" spc="0" dirty="0" smtClean="0">
              <a:ln w="9525">
                <a:noFill/>
                <a:prstDash val="solid"/>
              </a:ln>
              <a:solidFill>
                <a:prstClr val="white"/>
              </a:solidFill>
              <a:ea typeface="+mj-ea"/>
              <a:cs typeface="+mj-cs"/>
            </a:endParaRPr>
          </a:p>
          <a:p>
            <a:pPr algn="ctr"/>
            <a:r>
              <a:rPr lang="bg-BG" sz="6000" cap="none" spc="0" dirty="0" smtClean="0">
                <a:ln w="9525">
                  <a:noFill/>
                  <a:prstDash val="solid"/>
                </a:ln>
                <a:solidFill>
                  <a:prstClr val="white"/>
                </a:solidFill>
                <a:ea typeface="+mj-ea"/>
                <a:cs typeface="+mj-cs"/>
              </a:rPr>
              <a:t>Валентина Станкова</a:t>
            </a:r>
            <a:endParaRPr lang="bg" sz="6000" dirty="0"/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674802" y="14941"/>
            <a:ext cx="8532178" cy="1507067"/>
          </a:xfrm>
        </p:spPr>
        <p:txBody>
          <a:bodyPr/>
          <a:lstStyle/>
          <a:p>
            <a:r>
              <a:rPr lang="en-US" dirty="0" smtClean="0"/>
              <a:t>                </a:t>
            </a:r>
            <a:r>
              <a:rPr lang="bg-BG" dirty="0" smtClean="0"/>
              <a:t>РЕЗУЛТАТИ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93812" y="685801"/>
            <a:ext cx="10729192" cy="5839543"/>
          </a:xfrm>
        </p:spPr>
        <p:txBody>
          <a:bodyPr/>
          <a:lstStyle/>
          <a:p>
            <a:r>
              <a:rPr lang="bg-BG" dirty="0" smtClean="0">
                <a:solidFill>
                  <a:schemeClr val="tx1"/>
                </a:solidFill>
              </a:rPr>
              <a:t>29 лица са провели консултации чрез </a:t>
            </a:r>
            <a:r>
              <a:rPr lang="bg-BG" dirty="0" err="1" smtClean="0">
                <a:solidFill>
                  <a:schemeClr val="tx1"/>
                </a:solidFill>
              </a:rPr>
              <a:t>телестанции</a:t>
            </a:r>
            <a:r>
              <a:rPr lang="bg-BG" dirty="0" smtClean="0">
                <a:solidFill>
                  <a:schemeClr val="tx1"/>
                </a:solidFill>
              </a:rPr>
              <a:t> и </a:t>
            </a:r>
            <a:r>
              <a:rPr lang="bg-BG" dirty="0" err="1" smtClean="0">
                <a:solidFill>
                  <a:schemeClr val="tx1"/>
                </a:solidFill>
              </a:rPr>
              <a:t>медкеъри</a:t>
            </a:r>
            <a:r>
              <a:rPr lang="bg-BG" dirty="0" smtClean="0">
                <a:solidFill>
                  <a:schemeClr val="tx1"/>
                </a:solidFill>
              </a:rPr>
              <a:t>;</a:t>
            </a:r>
          </a:p>
          <a:p>
            <a:r>
              <a:rPr lang="bg-BG" dirty="0" smtClean="0">
                <a:solidFill>
                  <a:schemeClr val="tx1"/>
                </a:solidFill>
              </a:rPr>
              <a:t>30 обучени специалисти;</a:t>
            </a:r>
          </a:p>
          <a:p>
            <a:r>
              <a:rPr lang="bg-BG" dirty="0">
                <a:solidFill>
                  <a:schemeClr val="tx1"/>
                </a:solidFill>
              </a:rPr>
              <a:t>2</a:t>
            </a:r>
            <a:r>
              <a:rPr lang="bg-BG" dirty="0" smtClean="0">
                <a:solidFill>
                  <a:schemeClr val="tx1"/>
                </a:solidFill>
              </a:rPr>
              <a:t> проведени информационни срещи, чрез </a:t>
            </a:r>
            <a:r>
              <a:rPr lang="bg-BG" dirty="0" err="1" smtClean="0">
                <a:solidFill>
                  <a:schemeClr val="tx1"/>
                </a:solidFill>
              </a:rPr>
              <a:t>телемедицина</a:t>
            </a:r>
            <a:r>
              <a:rPr lang="bg-BG" dirty="0" smtClean="0">
                <a:solidFill>
                  <a:schemeClr val="tx1"/>
                </a:solidFill>
              </a:rPr>
              <a:t>;</a:t>
            </a:r>
          </a:p>
          <a:p>
            <a:endParaRPr lang="bg-B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2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-1858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85900" y="188640"/>
            <a:ext cx="8532178" cy="1507067"/>
          </a:xfrm>
        </p:spPr>
        <p:txBody>
          <a:bodyPr/>
          <a:lstStyle/>
          <a:p>
            <a:r>
              <a:rPr lang="bg-BG" dirty="0" smtClean="0"/>
              <a:t>ОПРЕДЕЛЕНИЕ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81844" y="1484785"/>
            <a:ext cx="5544616" cy="38977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Телемедицина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означава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консултиране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лекар от разстояние, чрез свързано с интернет устройство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телестанция,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компютър, таблет или смартфон.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 е симбиоза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здравеопазването и модерните средства за комуникация.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елемедицината не може да замени напълно физическите прегледи и процедури, тя трябва да се използва в подкрепа на традиционната медицинска практика. </a:t>
            </a:r>
            <a:endParaRPr lang="bg-BG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4" y="2127755"/>
            <a:ext cx="345638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60271" y="-15757"/>
            <a:ext cx="8532178" cy="1507067"/>
          </a:xfrm>
        </p:spPr>
        <p:txBody>
          <a:bodyPr rtlCol="0"/>
          <a:lstStyle/>
          <a:p>
            <a:pPr rtl="0"/>
            <a:r>
              <a:rPr lang="bg-BG" dirty="0" smtClean="0"/>
              <a:t>П</a:t>
            </a:r>
            <a:r>
              <a:rPr lang="bg" dirty="0" smtClean="0"/>
              <a:t>редимства на телемедицината</a:t>
            </a:r>
            <a:endParaRPr lang="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05780" y="1628800"/>
            <a:ext cx="11521280" cy="4968552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Удобство и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достъпност</a:t>
            </a:r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нужда да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излиза от дома, да се отсъства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работа,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се чака в болницата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рудноподвижни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пациенти могат да получат медицинска консултация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Спестяват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средства за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Избягва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неудобно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пътуване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потребители на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услуги;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пациентите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много по- спокойно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споделят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проблема си; </a:t>
            </a:r>
          </a:p>
          <a:p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малки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мескта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получат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консултация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населеното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да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пътуват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големия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град;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Пациентите могат да получат насоки доколко състоянието им е сериозно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има ли спешност</a:t>
            </a:r>
          </a:p>
          <a:p>
            <a:endParaRPr lang="bg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лавие 12"/>
          <p:cNvSpPr>
            <a:spLocks noGrp="1"/>
          </p:cNvSpPr>
          <p:nvPr>
            <p:ph type="title"/>
          </p:nvPr>
        </p:nvSpPr>
        <p:spPr>
          <a:xfrm>
            <a:off x="2277988" y="188640"/>
            <a:ext cx="9001000" cy="1507067"/>
          </a:xfrm>
        </p:spPr>
        <p:txBody>
          <a:bodyPr rtlCol="0"/>
          <a:lstStyle/>
          <a:p>
            <a:pPr rtl="0"/>
            <a:r>
              <a:rPr lang="bg-BG" dirty="0" smtClean="0"/>
              <a:t>Н</a:t>
            </a:r>
            <a:r>
              <a:rPr lang="bg" dirty="0" smtClean="0"/>
              <a:t>едостатъци на Телемедицината</a:t>
            </a:r>
            <a:endParaRPr lang="bg" dirty="0"/>
          </a:p>
        </p:txBody>
      </p:sp>
      <p:graphicFrame>
        <p:nvGraphicFramePr>
          <p:cNvPr id="3" name="Контейнер за съдържание 2" descr="Редуващ се поток, показващ поредица от 3 стъпки в процес и описанието на задачите в тя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727937"/>
              </p:ext>
            </p:extLst>
          </p:nvPr>
        </p:nvGraphicFramePr>
        <p:xfrm>
          <a:off x="1485900" y="2348880"/>
          <a:ext cx="8531225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402" y="1191651"/>
            <a:ext cx="11449271" cy="54383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g-BG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Официалният старт бе на 13.02.2023г. </a:t>
            </a:r>
          </a:p>
          <a:p>
            <a:pPr marL="0" indent="0">
              <a:buNone/>
            </a:pPr>
            <a:r>
              <a:rPr 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Община Бургас закупи  11 телестанции и 10 медкеъра, които са предоставени за ползване на:</a:t>
            </a:r>
          </a:p>
          <a:p>
            <a:endParaRPr lang="bg-BG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УМБАЛ Бургас                                                                                                                     </a:t>
            </a:r>
          </a:p>
          <a:p>
            <a:r>
              <a:rPr lang="bg-BG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„</a:t>
            </a:r>
            <a:r>
              <a:rPr lang="bg-BG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Проф.Асен</a:t>
            </a:r>
            <a:r>
              <a:rPr lang="bg-BG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Златаров“</a:t>
            </a:r>
          </a:p>
          <a:p>
            <a:r>
              <a:rPr lang="bg-BG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Домашен социален патронаж</a:t>
            </a:r>
          </a:p>
          <a:p>
            <a:r>
              <a:rPr lang="bg-BG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Дневен център за пълнолетни лица с увреждания</a:t>
            </a:r>
          </a:p>
          <a:p>
            <a:r>
              <a:rPr lang="bg-BG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за стари хора „Цвета и Анка Върбанови“</a:t>
            </a:r>
          </a:p>
          <a:p>
            <a:r>
              <a:rPr lang="bg-BG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ЦСРИ за лица със зрителни увреждания</a:t>
            </a:r>
          </a:p>
          <a:p>
            <a:endParaRPr lang="bg-BG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372" y="2852936"/>
            <a:ext cx="6174300" cy="34563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7948" y="-315416"/>
            <a:ext cx="8532178" cy="1507067"/>
          </a:xfrm>
        </p:spPr>
        <p:txBody>
          <a:bodyPr/>
          <a:lstStyle/>
          <a:p>
            <a:r>
              <a:rPr lang="bg-BG" dirty="0" smtClean="0"/>
              <a:t>ТЕЛЕМЕДИЦИНА В ОБЩИНА БУРГАС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9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260648"/>
            <a:ext cx="5400600" cy="5917629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76672"/>
            <a:ext cx="3888432" cy="300037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3282677"/>
            <a:ext cx="3888432" cy="289560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0334" y="1776859"/>
            <a:ext cx="2186534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" y="0"/>
            <a:ext cx="3000375" cy="3000375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740" y="380082"/>
            <a:ext cx="2895600" cy="2993901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80" y="209364"/>
            <a:ext cx="2895600" cy="28956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7" y="3284984"/>
            <a:ext cx="2895600" cy="289560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15" y="1844824"/>
            <a:ext cx="3000375" cy="3000375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84" y="3501008"/>
            <a:ext cx="3000375" cy="3000375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60" y="3357736"/>
            <a:ext cx="2880320" cy="282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5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09836" y="116632"/>
            <a:ext cx="10801200" cy="1507067"/>
          </a:xfrm>
        </p:spPr>
        <p:txBody>
          <a:bodyPr/>
          <a:lstStyle/>
          <a:p>
            <a:r>
              <a:rPr lang="bg-BG" dirty="0" smtClean="0"/>
              <a:t>Популяризиране на телемедицината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522413" y="1904999"/>
            <a:ext cx="4644007" cy="4114801"/>
          </a:xfrm>
        </p:spPr>
        <p:txBody>
          <a:bodyPr/>
          <a:lstStyle/>
          <a:p>
            <a:r>
              <a:rPr lang="bg-BG" dirty="0" smtClean="0">
                <a:solidFill>
                  <a:schemeClr val="tx1"/>
                </a:solidFill>
              </a:rPr>
              <a:t>Флаери</a:t>
            </a:r>
          </a:p>
          <a:p>
            <a:r>
              <a:rPr lang="bg-BG" dirty="0" smtClean="0">
                <a:solidFill>
                  <a:schemeClr val="tx1"/>
                </a:solidFill>
              </a:rPr>
              <a:t>Информационни срещи</a:t>
            </a:r>
          </a:p>
          <a:p>
            <a:r>
              <a:rPr lang="bg-BG" dirty="0" smtClean="0">
                <a:solidFill>
                  <a:schemeClr val="tx1"/>
                </a:solidFill>
              </a:rPr>
              <a:t>Обучения на служители на социални услуги, кметове, кметски наместници, лекари</a:t>
            </a:r>
          </a:p>
          <a:p>
            <a:r>
              <a:rPr lang="bg-BG" dirty="0" smtClean="0">
                <a:solidFill>
                  <a:schemeClr val="tx1"/>
                </a:solidFill>
              </a:rPr>
              <a:t>Публикации в медии</a:t>
            </a:r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494" y="2204864"/>
            <a:ext cx="288338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4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3000375" cy="3000375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85" y="116632"/>
            <a:ext cx="3000375" cy="3000375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7" y="3212976"/>
            <a:ext cx="3000375" cy="300037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117798"/>
            <a:ext cx="2928365" cy="2726754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85" y="3212976"/>
            <a:ext cx="3000375" cy="3000375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2604" y="3214489"/>
            <a:ext cx="30003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0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н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н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49C11C-71DC-49B6-ACD8-27E3AE088D14}">
  <ds:schemaRefs>
    <ds:schemaRef ds:uri="http://schemas.microsoft.com/office/2006/documentManagement/types"/>
    <ds:schemaRef ds:uri="a4f35948-e619-41b3-aa29-22878b09cfd2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0262f94-9f35-4ac3-9a90-690165a166b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355</TotalTime>
  <Words>346</Words>
  <Application>Microsoft Office PowerPoint</Application>
  <PresentationFormat>Custom</PresentationFormat>
  <Paragraphs>60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Century Gothic</vt:lpstr>
      <vt:lpstr>Times New Roman</vt:lpstr>
      <vt:lpstr>Wingdings 3</vt:lpstr>
      <vt:lpstr>Slice</vt:lpstr>
      <vt:lpstr>ТЕЛЕМЕДИЦИНА </vt:lpstr>
      <vt:lpstr>ОПРЕДЕЛЕНИЕ</vt:lpstr>
      <vt:lpstr>Предимства на телемедицината</vt:lpstr>
      <vt:lpstr>Недостатъци на Телемедицината</vt:lpstr>
      <vt:lpstr>ТЕЛЕМЕДИЦИНА В ОБЩИНА БУРГАС</vt:lpstr>
      <vt:lpstr>PowerPoint Presentation</vt:lpstr>
      <vt:lpstr>PowerPoint Presentation</vt:lpstr>
      <vt:lpstr>Популяризиране на телемедицината</vt:lpstr>
      <vt:lpstr>PowerPoint Presentation</vt:lpstr>
      <vt:lpstr>                РЕЗУЛТАТИ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ТЕЛЕМЕДИЦИНА</dc:title>
  <dc:creator>USER</dc:creator>
  <cp:lastModifiedBy>User</cp:lastModifiedBy>
  <cp:revision>40</cp:revision>
  <dcterms:created xsi:type="dcterms:W3CDTF">2023-05-31T09:23:31Z</dcterms:created>
  <dcterms:modified xsi:type="dcterms:W3CDTF">2023-06-19T09:09:00Z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